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harts/chart17.xml" ContentType="application/vnd.openxmlformats-officedocument.drawingml.chart+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6.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handoutMasterIdLst>
    <p:handoutMasterId r:id="rId99"/>
  </p:handoutMasterIdLst>
  <p:sldIdLst>
    <p:sldId id="256" r:id="rId2"/>
    <p:sldId id="371" r:id="rId3"/>
    <p:sldId id="277" r:id="rId4"/>
    <p:sldId id="257" r:id="rId5"/>
    <p:sldId id="262" r:id="rId6"/>
    <p:sldId id="263" r:id="rId7"/>
    <p:sldId id="264" r:id="rId8"/>
    <p:sldId id="268" r:id="rId9"/>
    <p:sldId id="372" r:id="rId10"/>
    <p:sldId id="265" r:id="rId11"/>
    <p:sldId id="266" r:id="rId12"/>
    <p:sldId id="267" r:id="rId13"/>
    <p:sldId id="373" r:id="rId14"/>
    <p:sldId id="278" r:id="rId15"/>
    <p:sldId id="284" r:id="rId16"/>
    <p:sldId id="286" r:id="rId17"/>
    <p:sldId id="287" r:id="rId18"/>
    <p:sldId id="288" r:id="rId19"/>
    <p:sldId id="289" r:id="rId20"/>
    <p:sldId id="290" r:id="rId21"/>
    <p:sldId id="291" r:id="rId22"/>
    <p:sldId id="364" r:id="rId23"/>
    <p:sldId id="283" r:id="rId24"/>
    <p:sldId id="292" r:id="rId25"/>
    <p:sldId id="294" r:id="rId26"/>
    <p:sldId id="295" r:id="rId27"/>
    <p:sldId id="296" r:id="rId28"/>
    <p:sldId id="297" r:id="rId29"/>
    <p:sldId id="298" r:id="rId30"/>
    <p:sldId id="300" r:id="rId31"/>
    <p:sldId id="301" r:id="rId32"/>
    <p:sldId id="285" r:id="rId33"/>
    <p:sldId id="293" r:id="rId34"/>
    <p:sldId id="269" r:id="rId35"/>
    <p:sldId id="303" r:id="rId36"/>
    <p:sldId id="302" r:id="rId37"/>
    <p:sldId id="304" r:id="rId38"/>
    <p:sldId id="280" r:id="rId39"/>
    <p:sldId id="305" r:id="rId40"/>
    <p:sldId id="320" r:id="rId41"/>
    <p:sldId id="321" r:id="rId42"/>
    <p:sldId id="322" r:id="rId43"/>
    <p:sldId id="323" r:id="rId44"/>
    <p:sldId id="316" r:id="rId45"/>
    <p:sldId id="317" r:id="rId46"/>
    <p:sldId id="318" r:id="rId47"/>
    <p:sldId id="319" r:id="rId48"/>
    <p:sldId id="328" r:id="rId49"/>
    <p:sldId id="306" r:id="rId50"/>
    <p:sldId id="308" r:id="rId51"/>
    <p:sldId id="342" r:id="rId52"/>
    <p:sldId id="333" r:id="rId53"/>
    <p:sldId id="334" r:id="rId54"/>
    <p:sldId id="336" r:id="rId55"/>
    <p:sldId id="335" r:id="rId56"/>
    <p:sldId id="337" r:id="rId57"/>
    <p:sldId id="339" r:id="rId58"/>
    <p:sldId id="340" r:id="rId59"/>
    <p:sldId id="324" r:id="rId60"/>
    <p:sldId id="330" r:id="rId61"/>
    <p:sldId id="331" r:id="rId62"/>
    <p:sldId id="332" r:id="rId63"/>
    <p:sldId id="329" r:id="rId64"/>
    <p:sldId id="326" r:id="rId65"/>
    <p:sldId id="325" r:id="rId66"/>
    <p:sldId id="362" r:id="rId67"/>
    <p:sldId id="365" r:id="rId68"/>
    <p:sldId id="366" r:id="rId69"/>
    <p:sldId id="367" r:id="rId70"/>
    <p:sldId id="369" r:id="rId71"/>
    <p:sldId id="307" r:id="rId72"/>
    <p:sldId id="309" r:id="rId73"/>
    <p:sldId id="310" r:id="rId74"/>
    <p:sldId id="311" r:id="rId75"/>
    <p:sldId id="312" r:id="rId76"/>
    <p:sldId id="313" r:id="rId77"/>
    <p:sldId id="314" r:id="rId78"/>
    <p:sldId id="327" r:id="rId79"/>
    <p:sldId id="343" r:id="rId80"/>
    <p:sldId id="360" r:id="rId81"/>
    <p:sldId id="281" r:id="rId82"/>
    <p:sldId id="349" r:id="rId83"/>
    <p:sldId id="350" r:id="rId84"/>
    <p:sldId id="361" r:id="rId85"/>
    <p:sldId id="351" r:id="rId86"/>
    <p:sldId id="358" r:id="rId87"/>
    <p:sldId id="363" r:id="rId88"/>
    <p:sldId id="352" r:id="rId89"/>
    <p:sldId id="355" r:id="rId90"/>
    <p:sldId id="356" r:id="rId91"/>
    <p:sldId id="353" r:id="rId92"/>
    <p:sldId id="359" r:id="rId93"/>
    <p:sldId id="354" r:id="rId94"/>
    <p:sldId id="357" r:id="rId95"/>
    <p:sldId id="370" r:id="rId96"/>
    <p:sldId id="282" r:id="rId97"/>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p:cViewPr varScale="1">
        <p:scale>
          <a:sx n="146" d="100"/>
          <a:sy n="146" d="100"/>
        </p:scale>
        <p:origin x="176" y="176"/>
      </p:cViewPr>
      <p:guideLst>
        <p:guide orient="horz" pos="1620"/>
        <p:guide pos="2880"/>
      </p:guideLst>
    </p:cSldViewPr>
  </p:slideViewPr>
  <p:outlineViewPr>
    <p:cViewPr>
      <p:scale>
        <a:sx n="33" d="100"/>
        <a:sy n="33" d="100"/>
      </p:scale>
      <p:origin x="108" y="201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__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___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___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___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___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___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___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___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___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___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___20.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20286581872684E-2"/>
          <c:y val="6.5454620420467194E-2"/>
          <c:w val="0.94162561586646765"/>
          <c:h val="0.54835739253531002"/>
        </c:manualLayout>
      </c:layout>
      <c:lineChart>
        <c:grouping val="stacked"/>
        <c:varyColors val="0"/>
        <c:ser>
          <c:idx val="0"/>
          <c:order val="0"/>
          <c:tx>
            <c:strRef>
              <c:f>Sheet1!$B$1</c:f>
              <c:strCache>
                <c:ptCount val="1"/>
                <c:pt idx="0">
                  <c:v>系列 1</c:v>
                </c:pt>
              </c:strCache>
            </c:strRef>
          </c:tx>
          <c:spPr>
            <a:ln>
              <a:solidFill>
                <a:srgbClr val="002060"/>
              </a:solidFill>
            </a:ln>
          </c:spPr>
          <c:marker>
            <c:symbol val="none"/>
          </c:marker>
          <c:cat>
            <c:strRef>
              <c:f>Sheet1!$A$2:$A$6</c:f>
              <c:strCache>
                <c:ptCount val="5"/>
                <c:pt idx="0">
                  <c:v>导入期</c:v>
                </c:pt>
                <c:pt idx="2">
                  <c:v>成长期</c:v>
                </c:pt>
                <c:pt idx="3">
                  <c:v>成熟期</c:v>
                </c:pt>
                <c:pt idx="4">
                  <c:v>衰退期</c:v>
                </c:pt>
              </c:strCache>
            </c:strRef>
          </c:cat>
          <c:val>
            <c:numRef>
              <c:f>Sheet1!$B$2:$B$6</c:f>
              <c:numCache>
                <c:formatCode>General</c:formatCode>
                <c:ptCount val="5"/>
                <c:pt idx="0">
                  <c:v>1.3</c:v>
                </c:pt>
                <c:pt idx="1">
                  <c:v>2.5</c:v>
                </c:pt>
                <c:pt idx="2">
                  <c:v>7.5</c:v>
                </c:pt>
                <c:pt idx="3">
                  <c:v>8.5</c:v>
                </c:pt>
                <c:pt idx="4">
                  <c:v>7.5</c:v>
                </c:pt>
              </c:numCache>
            </c:numRef>
          </c:val>
          <c:smooth val="1"/>
          <c:extLst>
            <c:ext xmlns:c16="http://schemas.microsoft.com/office/drawing/2014/chart" uri="{C3380CC4-5D6E-409C-BE32-E72D297353CC}">
              <c16:uniqueId val="{00000000-7F4C-6446-82B7-6067C253B509}"/>
            </c:ext>
          </c:extLst>
        </c:ser>
        <c:dLbls>
          <c:showLegendKey val="0"/>
          <c:showVal val="0"/>
          <c:showCatName val="0"/>
          <c:showSerName val="0"/>
          <c:showPercent val="0"/>
          <c:showBubbleSize val="0"/>
        </c:dLbls>
        <c:smooth val="0"/>
        <c:axId val="456726400"/>
        <c:axId val="456756224"/>
      </c:lineChart>
      <c:catAx>
        <c:axId val="456726400"/>
        <c:scaling>
          <c:orientation val="minMax"/>
        </c:scaling>
        <c:delete val="0"/>
        <c:axPos val="b"/>
        <c:numFmt formatCode="General" sourceLinked="0"/>
        <c:majorTickMark val="none"/>
        <c:minorTickMark val="none"/>
        <c:tickLblPos val="nextTo"/>
        <c:txPr>
          <a:bodyPr/>
          <a:lstStyle/>
          <a:p>
            <a:pPr>
              <a:defRPr sz="1400" b="1">
                <a:solidFill>
                  <a:srgbClr val="0070C0"/>
                </a:solidFill>
                <a:latin typeface="微软雅黑" pitchFamily="34" charset="-122"/>
                <a:ea typeface="微软雅黑" pitchFamily="34" charset="-122"/>
              </a:defRPr>
            </a:pPr>
            <a:endParaRPr lang="zh-CN"/>
          </a:p>
        </c:txPr>
        <c:crossAx val="456756224"/>
        <c:crosses val="autoZero"/>
        <c:auto val="1"/>
        <c:lblAlgn val="ctr"/>
        <c:lblOffset val="100"/>
        <c:noMultiLvlLbl val="0"/>
      </c:catAx>
      <c:valAx>
        <c:axId val="456756224"/>
        <c:scaling>
          <c:orientation val="minMax"/>
        </c:scaling>
        <c:delete val="1"/>
        <c:axPos val="l"/>
        <c:numFmt formatCode="General" sourceLinked="1"/>
        <c:majorTickMark val="out"/>
        <c:minorTickMark val="none"/>
        <c:tickLblPos val="none"/>
        <c:crossAx val="456726400"/>
        <c:crosses val="autoZero"/>
        <c:crossBetween val="between"/>
      </c:valAx>
    </c:plotArea>
    <c:plotVisOnly val="1"/>
    <c:dispBlanksAs val="zero"/>
    <c:showDLblsOverMax val="0"/>
  </c:chart>
  <c:txPr>
    <a:bodyPr/>
    <a:lstStyle/>
    <a:p>
      <a:pPr>
        <a:defRPr sz="1800"/>
      </a:pPr>
      <a:endParaRPr lang="zh-CN"/>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chemeClr val="bg1">
                  <a:lumMod val="50000"/>
                </a:schemeClr>
              </a:solidFill>
              <a:ln>
                <a:solidFill>
                  <a:schemeClr val="tx1"/>
                </a:solidFill>
              </a:ln>
            </c:spPr>
            <c:extLst>
              <c:ext xmlns:c16="http://schemas.microsoft.com/office/drawing/2014/chart" uri="{C3380CC4-5D6E-409C-BE32-E72D297353CC}">
                <c16:uniqueId val="{00000001-E87E-7F43-A2D6-0A1E37C1879E}"/>
              </c:ext>
            </c:extLst>
          </c:dPt>
          <c:dPt>
            <c:idx val="1"/>
            <c:bubble3D val="0"/>
            <c:spPr>
              <a:solidFill>
                <a:schemeClr val="bg1">
                  <a:lumMod val="85000"/>
                </a:schemeClr>
              </a:solidFill>
              <a:ln>
                <a:solidFill>
                  <a:schemeClr val="tx1"/>
                </a:solidFill>
              </a:ln>
            </c:spPr>
            <c:extLst>
              <c:ext xmlns:c16="http://schemas.microsoft.com/office/drawing/2014/chart" uri="{C3380CC4-5D6E-409C-BE32-E72D297353CC}">
                <c16:uniqueId val="{00000003-E87E-7F43-A2D6-0A1E37C1879E}"/>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E87E-7F43-A2D6-0A1E37C1879E}"/>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zh-CN"/>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chemeClr val="bg1">
                  <a:lumMod val="50000"/>
                </a:schemeClr>
              </a:solidFill>
              <a:ln>
                <a:solidFill>
                  <a:schemeClr val="tx1"/>
                </a:solidFill>
              </a:ln>
            </c:spPr>
            <c:extLst>
              <c:ext xmlns:c16="http://schemas.microsoft.com/office/drawing/2014/chart" uri="{C3380CC4-5D6E-409C-BE32-E72D297353CC}">
                <c16:uniqueId val="{00000001-A9E0-3F46-B51D-4E58EBFEE24C}"/>
              </c:ext>
            </c:extLst>
          </c:dPt>
          <c:dPt>
            <c:idx val="1"/>
            <c:bubble3D val="0"/>
            <c:spPr>
              <a:solidFill>
                <a:schemeClr val="bg1">
                  <a:lumMod val="85000"/>
                </a:schemeClr>
              </a:solidFill>
              <a:ln>
                <a:solidFill>
                  <a:schemeClr val="tx1"/>
                </a:solidFill>
              </a:ln>
            </c:spPr>
            <c:extLst>
              <c:ext xmlns:c16="http://schemas.microsoft.com/office/drawing/2014/chart" uri="{C3380CC4-5D6E-409C-BE32-E72D297353CC}">
                <c16:uniqueId val="{00000003-A9E0-3F46-B51D-4E58EBFEE24C}"/>
              </c:ext>
            </c:extLst>
          </c:dPt>
          <c:cat>
            <c:strRef>
              <c:f>Sheet1!$A$2:$A$3</c:f>
              <c:strCache>
                <c:ptCount val="2"/>
                <c:pt idx="0">
                  <c:v>第一季度</c:v>
                </c:pt>
                <c:pt idx="1">
                  <c:v>第二季度</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A9E0-3F46-B51D-4E58EBFEE24C}"/>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zh-CN"/>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chemeClr val="bg1">
                  <a:lumMod val="50000"/>
                </a:schemeClr>
              </a:solidFill>
              <a:ln>
                <a:solidFill>
                  <a:schemeClr val="tx1"/>
                </a:solidFill>
              </a:ln>
            </c:spPr>
            <c:extLst>
              <c:ext xmlns:c16="http://schemas.microsoft.com/office/drawing/2014/chart" uri="{C3380CC4-5D6E-409C-BE32-E72D297353CC}">
                <c16:uniqueId val="{00000001-721B-2C4C-876D-CDD8CEDA1370}"/>
              </c:ext>
            </c:extLst>
          </c:dPt>
          <c:dPt>
            <c:idx val="1"/>
            <c:bubble3D val="0"/>
            <c:spPr>
              <a:solidFill>
                <a:schemeClr val="bg1">
                  <a:lumMod val="85000"/>
                </a:schemeClr>
              </a:solidFill>
              <a:ln>
                <a:solidFill>
                  <a:schemeClr val="tx1"/>
                </a:solidFill>
              </a:ln>
            </c:spPr>
            <c:extLst>
              <c:ext xmlns:c16="http://schemas.microsoft.com/office/drawing/2014/chart" uri="{C3380CC4-5D6E-409C-BE32-E72D297353CC}">
                <c16:uniqueId val="{00000003-721B-2C4C-876D-CDD8CEDA1370}"/>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721B-2C4C-876D-CDD8CEDA1370}"/>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zh-CN"/>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chemeClr val="bg1">
                  <a:lumMod val="50000"/>
                </a:schemeClr>
              </a:solidFill>
              <a:ln>
                <a:solidFill>
                  <a:schemeClr val="tx1"/>
                </a:solidFill>
              </a:ln>
            </c:spPr>
            <c:extLst>
              <c:ext xmlns:c16="http://schemas.microsoft.com/office/drawing/2014/chart" uri="{C3380CC4-5D6E-409C-BE32-E72D297353CC}">
                <c16:uniqueId val="{00000001-7AAA-7C4A-A57E-70464E3CD92C}"/>
              </c:ext>
            </c:extLst>
          </c:dPt>
          <c:dPt>
            <c:idx val="1"/>
            <c:bubble3D val="0"/>
            <c:spPr>
              <a:solidFill>
                <a:schemeClr val="bg1">
                  <a:lumMod val="85000"/>
                </a:schemeClr>
              </a:solidFill>
              <a:ln>
                <a:solidFill>
                  <a:schemeClr val="tx1"/>
                </a:solidFill>
              </a:ln>
            </c:spPr>
            <c:extLst>
              <c:ext xmlns:c16="http://schemas.microsoft.com/office/drawing/2014/chart" uri="{C3380CC4-5D6E-409C-BE32-E72D297353CC}">
                <c16:uniqueId val="{00000003-7AAA-7C4A-A57E-70464E3CD92C}"/>
              </c:ext>
            </c:extLst>
          </c:dPt>
          <c:cat>
            <c:strRef>
              <c:f>Sheet1!$A$2:$A$3</c:f>
              <c:strCache>
                <c:ptCount val="2"/>
                <c:pt idx="0">
                  <c:v>第一季度</c:v>
                </c:pt>
                <c:pt idx="1">
                  <c:v>第二季度</c:v>
                </c:pt>
              </c:strCache>
            </c:strRef>
          </c:cat>
          <c:val>
            <c:numRef>
              <c:f>Sheet1!$B$2:$B$3</c:f>
              <c:numCache>
                <c:formatCode>General</c:formatCode>
                <c:ptCount val="2"/>
                <c:pt idx="0">
                  <c:v>100</c:v>
                </c:pt>
                <c:pt idx="1">
                  <c:v>0</c:v>
                </c:pt>
              </c:numCache>
            </c:numRef>
          </c:val>
          <c:extLst>
            <c:ext xmlns:c16="http://schemas.microsoft.com/office/drawing/2014/chart" uri="{C3380CC4-5D6E-409C-BE32-E72D297353CC}">
              <c16:uniqueId val="{00000004-7AAA-7C4A-A57E-70464E3CD92C}"/>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zh-CN"/>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chemeClr val="bg1">
                  <a:lumMod val="50000"/>
                </a:schemeClr>
              </a:solidFill>
              <a:ln>
                <a:solidFill>
                  <a:schemeClr val="tx1"/>
                </a:solidFill>
              </a:ln>
            </c:spPr>
            <c:extLst>
              <c:ext xmlns:c16="http://schemas.microsoft.com/office/drawing/2014/chart" uri="{C3380CC4-5D6E-409C-BE32-E72D297353CC}">
                <c16:uniqueId val="{00000001-4B06-5941-ABE6-AA9CB0054F10}"/>
              </c:ext>
            </c:extLst>
          </c:dPt>
          <c:dPt>
            <c:idx val="1"/>
            <c:bubble3D val="0"/>
            <c:spPr>
              <a:solidFill>
                <a:schemeClr val="bg1">
                  <a:lumMod val="85000"/>
                </a:schemeClr>
              </a:solidFill>
              <a:ln>
                <a:solidFill>
                  <a:schemeClr val="tx1"/>
                </a:solidFill>
              </a:ln>
            </c:spPr>
            <c:extLst>
              <c:ext xmlns:c16="http://schemas.microsoft.com/office/drawing/2014/chart" uri="{C3380CC4-5D6E-409C-BE32-E72D297353CC}">
                <c16:uniqueId val="{00000003-4B06-5941-ABE6-AA9CB0054F10}"/>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4B06-5941-ABE6-AA9CB0054F10}"/>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zh-CN"/>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chemeClr val="bg1">
                  <a:lumMod val="50000"/>
                </a:schemeClr>
              </a:solidFill>
              <a:ln>
                <a:solidFill>
                  <a:schemeClr val="tx1"/>
                </a:solidFill>
              </a:ln>
            </c:spPr>
            <c:extLst>
              <c:ext xmlns:c16="http://schemas.microsoft.com/office/drawing/2014/chart" uri="{C3380CC4-5D6E-409C-BE32-E72D297353CC}">
                <c16:uniqueId val="{00000001-DCA2-024A-A006-BDFA22153E37}"/>
              </c:ext>
            </c:extLst>
          </c:dPt>
          <c:dPt>
            <c:idx val="1"/>
            <c:bubble3D val="0"/>
            <c:spPr>
              <a:solidFill>
                <a:schemeClr val="bg1">
                  <a:lumMod val="85000"/>
                </a:schemeClr>
              </a:solidFill>
              <a:ln>
                <a:solidFill>
                  <a:schemeClr val="tx1"/>
                </a:solidFill>
              </a:ln>
            </c:spPr>
            <c:extLst>
              <c:ext xmlns:c16="http://schemas.microsoft.com/office/drawing/2014/chart" uri="{C3380CC4-5D6E-409C-BE32-E72D297353CC}">
                <c16:uniqueId val="{00000003-DCA2-024A-A006-BDFA22153E37}"/>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DCA2-024A-A006-BDFA22153E37}"/>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zh-CN"/>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chemeClr val="bg1">
                  <a:lumMod val="50000"/>
                </a:schemeClr>
              </a:solidFill>
              <a:ln>
                <a:solidFill>
                  <a:schemeClr val="tx1"/>
                </a:solidFill>
              </a:ln>
            </c:spPr>
            <c:extLst>
              <c:ext xmlns:c16="http://schemas.microsoft.com/office/drawing/2014/chart" uri="{C3380CC4-5D6E-409C-BE32-E72D297353CC}">
                <c16:uniqueId val="{00000001-58CC-6340-BD4C-A15DFAB75DDE}"/>
              </c:ext>
            </c:extLst>
          </c:dPt>
          <c:dPt>
            <c:idx val="1"/>
            <c:bubble3D val="0"/>
            <c:spPr>
              <a:solidFill>
                <a:schemeClr val="bg1">
                  <a:lumMod val="85000"/>
                </a:schemeClr>
              </a:solidFill>
              <a:ln>
                <a:solidFill>
                  <a:schemeClr val="tx1"/>
                </a:solidFill>
              </a:ln>
            </c:spPr>
            <c:extLst>
              <c:ext xmlns:c16="http://schemas.microsoft.com/office/drawing/2014/chart" uri="{C3380CC4-5D6E-409C-BE32-E72D297353CC}">
                <c16:uniqueId val="{00000003-58CC-6340-BD4C-A15DFAB75DDE}"/>
              </c:ext>
            </c:extLst>
          </c:dPt>
          <c:cat>
            <c:strRef>
              <c:f>Sheet1!$A$2:$A$3</c:f>
              <c:strCache>
                <c:ptCount val="2"/>
                <c:pt idx="0">
                  <c:v>第一季度</c:v>
                </c:pt>
                <c:pt idx="1">
                  <c:v>第二季度</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58CC-6340-BD4C-A15DFAB75DDE}"/>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zh-CN"/>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doughnutChart>
        <c:varyColors val="1"/>
        <c:ser>
          <c:idx val="0"/>
          <c:order val="0"/>
          <c:tx>
            <c:strRef>
              <c:f>Sheet1!$B$1</c:f>
              <c:strCache>
                <c:ptCount val="1"/>
                <c:pt idx="0">
                  <c:v>销售额</c:v>
                </c:pt>
              </c:strCache>
            </c:strRef>
          </c:tx>
          <c:spPr>
            <a:solidFill>
              <a:srgbClr val="00B0F0"/>
            </a:solidFill>
          </c:spPr>
          <c:cat>
            <c:strRef>
              <c:f>Sheet1!$A$2:$A$3</c:f>
              <c:strCache>
                <c:ptCount val="2"/>
                <c:pt idx="0">
                  <c:v>第一季度</c:v>
                </c:pt>
                <c:pt idx="1">
                  <c:v>第二季度</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0-7F59-9E4B-87B1-0B3F2B0972FF}"/>
            </c:ext>
          </c:extLst>
        </c:ser>
        <c:ser>
          <c:idx val="1"/>
          <c:order val="1"/>
          <c:tx>
            <c:strRef>
              <c:f>Sheet1!$C$1</c:f>
              <c:strCache>
                <c:ptCount val="1"/>
                <c:pt idx="0">
                  <c:v>列1</c:v>
                </c:pt>
              </c:strCache>
            </c:strRef>
          </c:tx>
          <c:spPr>
            <a:solidFill>
              <a:srgbClr val="0070C0"/>
            </a:solidFill>
          </c:spPr>
          <c:cat>
            <c:strRef>
              <c:f>Sheet1!$A$2:$A$3</c:f>
              <c:strCache>
                <c:ptCount val="2"/>
                <c:pt idx="0">
                  <c:v>第一季度</c:v>
                </c:pt>
                <c:pt idx="1">
                  <c:v>第二季度</c:v>
                </c:pt>
              </c:strCache>
            </c:strRef>
          </c:cat>
          <c:val>
            <c:numRef>
              <c:f>Sheet1!$C$2:$C$3</c:f>
              <c:numCache>
                <c:formatCode>General</c:formatCode>
                <c:ptCount val="2"/>
                <c:pt idx="0">
                  <c:v>50</c:v>
                </c:pt>
                <c:pt idx="1">
                  <c:v>50</c:v>
                </c:pt>
              </c:numCache>
            </c:numRef>
          </c:val>
          <c:extLst>
            <c:ext xmlns:c16="http://schemas.microsoft.com/office/drawing/2014/chart" uri="{C3380CC4-5D6E-409C-BE32-E72D297353CC}">
              <c16:uniqueId val="{00000001-7F59-9E4B-87B1-0B3F2B0972FF}"/>
            </c:ext>
          </c:extLst>
        </c:ser>
        <c:dLbls>
          <c:showLegendKey val="0"/>
          <c:showVal val="0"/>
          <c:showCatName val="0"/>
          <c:showSerName val="0"/>
          <c:showPercent val="0"/>
          <c:showBubbleSize val="0"/>
          <c:showLeaderLines val="1"/>
        </c:dLbls>
        <c:firstSliceAng val="41"/>
        <c:holeSize val="27"/>
      </c:doughnutChart>
    </c:plotArea>
    <c:plotVisOnly val="1"/>
    <c:dispBlanksAs val="gap"/>
    <c:showDLblsOverMax val="0"/>
  </c:chart>
  <c:txPr>
    <a:bodyPr/>
    <a:lstStyle/>
    <a:p>
      <a:pPr>
        <a:defRPr sz="1800"/>
      </a:pPr>
      <a:endParaRPr lang="zh-CN"/>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43028879144148"/>
          <c:y val="6.7410785663006026E-2"/>
          <c:w val="0.67950905781710524"/>
          <c:h val="0.62342152618197433"/>
        </c:manualLayout>
      </c:layout>
      <c:lineChart>
        <c:grouping val="standard"/>
        <c:varyColors val="0"/>
        <c:ser>
          <c:idx val="0"/>
          <c:order val="0"/>
          <c:tx>
            <c:strRef>
              <c:f>Sheet1!$B$1</c:f>
              <c:strCache>
                <c:ptCount val="1"/>
                <c:pt idx="0">
                  <c:v>列1</c:v>
                </c:pt>
              </c:strCache>
            </c:strRef>
          </c:tx>
          <c:spPr>
            <a:ln>
              <a:solidFill>
                <a:srgbClr val="0070C0"/>
              </a:solidFill>
            </a:ln>
          </c:spPr>
          <c:marker>
            <c:symbol val="none"/>
          </c:marker>
          <c:cat>
            <c:strRef>
              <c:f>Sheet1!$A$2:$A$16</c:f>
              <c:strCache>
                <c:ptCount val="9"/>
                <c:pt idx="0">
                  <c:v>类别 1</c:v>
                </c:pt>
                <c:pt idx="1">
                  <c:v>类别 2</c:v>
                </c:pt>
                <c:pt idx="2">
                  <c:v>类别 3</c:v>
                </c:pt>
                <c:pt idx="3">
                  <c:v>类别 4</c:v>
                </c:pt>
                <c:pt idx="4">
                  <c:v>类别 5</c:v>
                </c:pt>
                <c:pt idx="5">
                  <c:v>类别 6</c:v>
                </c:pt>
                <c:pt idx="6">
                  <c:v>类别 7</c:v>
                </c:pt>
                <c:pt idx="7">
                  <c:v>类别 8</c:v>
                </c:pt>
                <c:pt idx="8">
                  <c:v>类别 9</c:v>
                </c:pt>
              </c:strCache>
            </c:strRef>
          </c:cat>
          <c:val>
            <c:numRef>
              <c:f>Sheet1!$B$2:$B$16</c:f>
              <c:numCache>
                <c:formatCode>General</c:formatCode>
                <c:ptCount val="15"/>
                <c:pt idx="0">
                  <c:v>0</c:v>
                </c:pt>
                <c:pt idx="1">
                  <c:v>0.6</c:v>
                </c:pt>
                <c:pt idx="2">
                  <c:v>0.85</c:v>
                </c:pt>
                <c:pt idx="3">
                  <c:v>0.95</c:v>
                </c:pt>
                <c:pt idx="4">
                  <c:v>1</c:v>
                </c:pt>
                <c:pt idx="5">
                  <c:v>0.95</c:v>
                </c:pt>
                <c:pt idx="6">
                  <c:v>0.85</c:v>
                </c:pt>
                <c:pt idx="7">
                  <c:v>0.6</c:v>
                </c:pt>
                <c:pt idx="8">
                  <c:v>0</c:v>
                </c:pt>
              </c:numCache>
            </c:numRef>
          </c:val>
          <c:smooth val="1"/>
          <c:extLst>
            <c:ext xmlns:c16="http://schemas.microsoft.com/office/drawing/2014/chart" uri="{C3380CC4-5D6E-409C-BE32-E72D297353CC}">
              <c16:uniqueId val="{00000000-FE09-9340-9D40-9667EC93ED33}"/>
            </c:ext>
          </c:extLst>
        </c:ser>
        <c:dLbls>
          <c:showLegendKey val="0"/>
          <c:showVal val="0"/>
          <c:showCatName val="0"/>
          <c:showSerName val="0"/>
          <c:showPercent val="0"/>
          <c:showBubbleSize val="0"/>
        </c:dLbls>
        <c:smooth val="0"/>
        <c:axId val="480088064"/>
        <c:axId val="480089600"/>
      </c:lineChart>
      <c:catAx>
        <c:axId val="480088064"/>
        <c:scaling>
          <c:orientation val="minMax"/>
        </c:scaling>
        <c:delete val="0"/>
        <c:axPos val="b"/>
        <c:numFmt formatCode="General" sourceLinked="0"/>
        <c:majorTickMark val="none"/>
        <c:minorTickMark val="none"/>
        <c:tickLblPos val="nextTo"/>
        <c:txPr>
          <a:bodyPr/>
          <a:lstStyle/>
          <a:p>
            <a:pPr>
              <a:defRPr>
                <a:solidFill>
                  <a:schemeClr val="bg1"/>
                </a:solidFill>
              </a:defRPr>
            </a:pPr>
            <a:endParaRPr lang="zh-CN"/>
          </a:p>
        </c:txPr>
        <c:crossAx val="480089600"/>
        <c:crosses val="autoZero"/>
        <c:auto val="1"/>
        <c:lblAlgn val="ctr"/>
        <c:lblOffset val="100"/>
        <c:noMultiLvlLbl val="0"/>
      </c:catAx>
      <c:valAx>
        <c:axId val="480089600"/>
        <c:scaling>
          <c:orientation val="minMax"/>
          <c:max val="1.2"/>
          <c:min val="0"/>
        </c:scaling>
        <c:delete val="0"/>
        <c:axPos val="l"/>
        <c:numFmt formatCode="0%" sourceLinked="0"/>
        <c:majorTickMark val="none"/>
        <c:minorTickMark val="none"/>
        <c:tickLblPos val="nextTo"/>
        <c:txPr>
          <a:bodyPr/>
          <a:lstStyle/>
          <a:p>
            <a:pPr>
              <a:defRPr sz="1200">
                <a:solidFill>
                  <a:srgbClr val="0070C0"/>
                </a:solidFill>
              </a:defRPr>
            </a:pPr>
            <a:endParaRPr lang="zh-CN"/>
          </a:p>
        </c:txPr>
        <c:crossAx val="480088064"/>
        <c:crosses val="autoZero"/>
        <c:crossBetween val="between"/>
        <c:majorUnit val="0.5"/>
        <c:minorUnit val="0.1"/>
      </c:valAx>
    </c:plotArea>
    <c:plotVisOnly val="1"/>
    <c:dispBlanksAs val="gap"/>
    <c:showDLblsOverMax val="0"/>
  </c:chart>
  <c:txPr>
    <a:bodyPr/>
    <a:lstStyle/>
    <a:p>
      <a:pPr>
        <a:defRPr sz="1800"/>
      </a:pPr>
      <a:endParaRPr lang="zh-CN"/>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4408054277494"/>
          <c:y val="0.18297441804908268"/>
          <c:w val="0.55492876270452707"/>
          <c:h val="0.54576397633730278"/>
        </c:manualLayout>
      </c:layout>
      <c:lineChart>
        <c:grouping val="standard"/>
        <c:varyColors val="0"/>
        <c:ser>
          <c:idx val="0"/>
          <c:order val="0"/>
          <c:tx>
            <c:strRef>
              <c:f>Sheet1!$B$1</c:f>
              <c:strCache>
                <c:ptCount val="1"/>
                <c:pt idx="0">
                  <c:v>列1</c:v>
                </c:pt>
              </c:strCache>
            </c:strRef>
          </c:tx>
          <c:spPr>
            <a:ln>
              <a:solidFill>
                <a:srgbClr val="0070C0"/>
              </a:solidFill>
            </a:ln>
          </c:spPr>
          <c:marker>
            <c:symbol val="none"/>
          </c:marker>
          <c:cat>
            <c:strRef>
              <c:f>Sheet1!$A$2:$A$16</c:f>
              <c:strCache>
                <c:ptCount val="9"/>
                <c:pt idx="0">
                  <c:v>类别 1</c:v>
                </c:pt>
                <c:pt idx="1">
                  <c:v>类别 2</c:v>
                </c:pt>
                <c:pt idx="2">
                  <c:v>类别 3</c:v>
                </c:pt>
                <c:pt idx="3">
                  <c:v>类别 4</c:v>
                </c:pt>
                <c:pt idx="4">
                  <c:v>类别 5</c:v>
                </c:pt>
                <c:pt idx="5">
                  <c:v>类别 6</c:v>
                </c:pt>
                <c:pt idx="6">
                  <c:v>类别 7</c:v>
                </c:pt>
                <c:pt idx="7">
                  <c:v>类别 8</c:v>
                </c:pt>
                <c:pt idx="8">
                  <c:v>类别 9</c:v>
                </c:pt>
              </c:strCache>
            </c:strRef>
          </c:cat>
          <c:val>
            <c:numRef>
              <c:f>Sheet1!$B$2:$B$16</c:f>
              <c:numCache>
                <c:formatCode>General</c:formatCode>
                <c:ptCount val="15"/>
                <c:pt idx="0">
                  <c:v>0</c:v>
                </c:pt>
                <c:pt idx="1">
                  <c:v>0.25</c:v>
                </c:pt>
                <c:pt idx="2">
                  <c:v>0.4</c:v>
                </c:pt>
                <c:pt idx="3">
                  <c:v>0.46</c:v>
                </c:pt>
                <c:pt idx="4">
                  <c:v>0.5</c:v>
                </c:pt>
                <c:pt idx="5">
                  <c:v>0.46</c:v>
                </c:pt>
                <c:pt idx="6">
                  <c:v>0.4</c:v>
                </c:pt>
                <c:pt idx="7">
                  <c:v>0.25</c:v>
                </c:pt>
                <c:pt idx="8">
                  <c:v>0</c:v>
                </c:pt>
              </c:numCache>
            </c:numRef>
          </c:val>
          <c:smooth val="1"/>
          <c:extLst>
            <c:ext xmlns:c16="http://schemas.microsoft.com/office/drawing/2014/chart" uri="{C3380CC4-5D6E-409C-BE32-E72D297353CC}">
              <c16:uniqueId val="{00000000-9C53-3B47-B03A-8097C1F44268}"/>
            </c:ext>
          </c:extLst>
        </c:ser>
        <c:dLbls>
          <c:showLegendKey val="0"/>
          <c:showVal val="0"/>
          <c:showCatName val="0"/>
          <c:showSerName val="0"/>
          <c:showPercent val="0"/>
          <c:showBubbleSize val="0"/>
        </c:dLbls>
        <c:smooth val="0"/>
        <c:axId val="480097024"/>
        <c:axId val="480098560"/>
      </c:lineChart>
      <c:catAx>
        <c:axId val="480097024"/>
        <c:scaling>
          <c:orientation val="minMax"/>
        </c:scaling>
        <c:delete val="0"/>
        <c:axPos val="b"/>
        <c:numFmt formatCode="General" sourceLinked="0"/>
        <c:majorTickMark val="none"/>
        <c:minorTickMark val="none"/>
        <c:tickLblPos val="nextTo"/>
        <c:txPr>
          <a:bodyPr/>
          <a:lstStyle/>
          <a:p>
            <a:pPr>
              <a:defRPr>
                <a:solidFill>
                  <a:schemeClr val="bg1"/>
                </a:solidFill>
              </a:defRPr>
            </a:pPr>
            <a:endParaRPr lang="zh-CN"/>
          </a:p>
        </c:txPr>
        <c:crossAx val="480098560"/>
        <c:crosses val="autoZero"/>
        <c:auto val="1"/>
        <c:lblAlgn val="ctr"/>
        <c:lblOffset val="100"/>
        <c:noMultiLvlLbl val="0"/>
      </c:catAx>
      <c:valAx>
        <c:axId val="480098560"/>
        <c:scaling>
          <c:orientation val="minMax"/>
          <c:max val="1.2"/>
          <c:min val="0"/>
        </c:scaling>
        <c:delete val="0"/>
        <c:axPos val="l"/>
        <c:numFmt formatCode="0%" sourceLinked="0"/>
        <c:majorTickMark val="none"/>
        <c:minorTickMark val="none"/>
        <c:tickLblPos val="nextTo"/>
        <c:txPr>
          <a:bodyPr/>
          <a:lstStyle/>
          <a:p>
            <a:pPr>
              <a:defRPr sz="1100">
                <a:solidFill>
                  <a:srgbClr val="0070C0"/>
                </a:solidFill>
              </a:defRPr>
            </a:pPr>
            <a:endParaRPr lang="zh-CN"/>
          </a:p>
        </c:txPr>
        <c:crossAx val="480097024"/>
        <c:crosses val="autoZero"/>
        <c:crossBetween val="between"/>
        <c:majorUnit val="0.5"/>
        <c:minorUnit val="0.1"/>
      </c:valAx>
    </c:plotArea>
    <c:plotVisOnly val="1"/>
    <c:dispBlanksAs val="gap"/>
    <c:showDLblsOverMax val="0"/>
  </c:chart>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78590033206186"/>
          <c:y val="4.7976009934502614E-2"/>
          <c:w val="0.80921409966793811"/>
          <c:h val="0.90404798013099474"/>
        </c:manualLayout>
      </c:layout>
      <c:barChart>
        <c:barDir val="bar"/>
        <c:grouping val="clustered"/>
        <c:varyColors val="0"/>
        <c:ser>
          <c:idx val="0"/>
          <c:order val="0"/>
          <c:tx>
            <c:strRef>
              <c:f>Sheet1!$B$1</c:f>
              <c:strCache>
                <c:ptCount val="1"/>
                <c:pt idx="0">
                  <c:v>系列 1</c:v>
                </c:pt>
              </c:strCache>
            </c:strRef>
          </c:tx>
          <c:spPr>
            <a:solidFill>
              <a:srgbClr val="0070C0"/>
            </a:solidFill>
          </c:spPr>
          <c:invertIfNegative val="0"/>
          <c:dPt>
            <c:idx val="0"/>
            <c:invertIfNegative val="0"/>
            <c:bubble3D val="0"/>
            <c:extLst>
              <c:ext xmlns:c16="http://schemas.microsoft.com/office/drawing/2014/chart" uri="{C3380CC4-5D6E-409C-BE32-E72D297353CC}">
                <c16:uniqueId val="{00000000-1937-CC43-B7B8-06C51D618AFB}"/>
              </c:ext>
            </c:extLst>
          </c:dPt>
          <c:dPt>
            <c:idx val="1"/>
            <c:invertIfNegative val="0"/>
            <c:bubble3D val="0"/>
            <c:extLst>
              <c:ext xmlns:c16="http://schemas.microsoft.com/office/drawing/2014/chart" uri="{C3380CC4-5D6E-409C-BE32-E72D297353CC}">
                <c16:uniqueId val="{00000001-1937-CC43-B7B8-06C51D618AFB}"/>
              </c:ext>
            </c:extLst>
          </c:dPt>
          <c:dPt>
            <c:idx val="2"/>
            <c:invertIfNegative val="0"/>
            <c:bubble3D val="0"/>
            <c:extLst>
              <c:ext xmlns:c16="http://schemas.microsoft.com/office/drawing/2014/chart" uri="{C3380CC4-5D6E-409C-BE32-E72D297353CC}">
                <c16:uniqueId val="{00000002-1937-CC43-B7B8-06C51D618AFB}"/>
              </c:ext>
            </c:extLst>
          </c:dPt>
          <c:dPt>
            <c:idx val="3"/>
            <c:invertIfNegative val="0"/>
            <c:bubble3D val="0"/>
            <c:extLst>
              <c:ext xmlns:c16="http://schemas.microsoft.com/office/drawing/2014/chart" uri="{C3380CC4-5D6E-409C-BE32-E72D297353CC}">
                <c16:uniqueId val="{00000003-1937-CC43-B7B8-06C51D618AFB}"/>
              </c:ext>
            </c:extLst>
          </c:dPt>
          <c:dPt>
            <c:idx val="4"/>
            <c:invertIfNegative val="0"/>
            <c:bubble3D val="0"/>
            <c:extLst>
              <c:ext xmlns:c16="http://schemas.microsoft.com/office/drawing/2014/chart" uri="{C3380CC4-5D6E-409C-BE32-E72D297353CC}">
                <c16:uniqueId val="{00000004-1937-CC43-B7B8-06C51D618AFB}"/>
              </c:ext>
            </c:extLst>
          </c:dPt>
          <c:cat>
            <c:strRef>
              <c:f>Sheet1!$A$2:$A$6</c:f>
              <c:strCache>
                <c:ptCount val="5"/>
                <c:pt idx="0">
                  <c:v>获取</c:v>
                </c:pt>
                <c:pt idx="1">
                  <c:v>激活</c:v>
                </c:pt>
                <c:pt idx="2">
                  <c:v>留存</c:v>
                </c:pt>
                <c:pt idx="3">
                  <c:v>收入</c:v>
                </c:pt>
                <c:pt idx="4">
                  <c:v>口碑</c:v>
                </c:pt>
              </c:strCache>
            </c:strRef>
          </c:cat>
          <c:val>
            <c:numRef>
              <c:f>Sheet1!$B$2:$B$6</c:f>
              <c:numCache>
                <c:formatCode>General</c:formatCode>
                <c:ptCount val="5"/>
                <c:pt idx="0">
                  <c:v>100</c:v>
                </c:pt>
                <c:pt idx="1">
                  <c:v>80</c:v>
                </c:pt>
                <c:pt idx="2">
                  <c:v>60</c:v>
                </c:pt>
                <c:pt idx="3">
                  <c:v>40</c:v>
                </c:pt>
                <c:pt idx="4">
                  <c:v>20</c:v>
                </c:pt>
              </c:numCache>
            </c:numRef>
          </c:val>
          <c:extLst>
            <c:ext xmlns:c16="http://schemas.microsoft.com/office/drawing/2014/chart" uri="{C3380CC4-5D6E-409C-BE32-E72D297353CC}">
              <c16:uniqueId val="{00000005-1937-CC43-B7B8-06C51D618AFB}"/>
            </c:ext>
          </c:extLst>
        </c:ser>
        <c:dLbls>
          <c:showLegendKey val="0"/>
          <c:showVal val="0"/>
          <c:showCatName val="0"/>
          <c:showSerName val="0"/>
          <c:showPercent val="0"/>
          <c:showBubbleSize val="0"/>
        </c:dLbls>
        <c:gapWidth val="30"/>
        <c:axId val="456573312"/>
        <c:axId val="456574848"/>
      </c:barChart>
      <c:catAx>
        <c:axId val="456573312"/>
        <c:scaling>
          <c:orientation val="maxMin"/>
        </c:scaling>
        <c:delete val="0"/>
        <c:axPos val="l"/>
        <c:numFmt formatCode="General" sourceLinked="0"/>
        <c:majorTickMark val="none"/>
        <c:minorTickMark val="none"/>
        <c:tickLblPos val="nextTo"/>
        <c:spPr>
          <a:ln>
            <a:solidFill>
              <a:schemeClr val="tx1"/>
            </a:solidFill>
          </a:ln>
        </c:spPr>
        <c:txPr>
          <a:bodyPr/>
          <a:lstStyle/>
          <a:p>
            <a:pPr>
              <a:defRPr sz="1400" b="0">
                <a:solidFill>
                  <a:srgbClr val="0070C0"/>
                </a:solidFill>
              </a:defRPr>
            </a:pPr>
            <a:endParaRPr lang="zh-CN"/>
          </a:p>
        </c:txPr>
        <c:crossAx val="456574848"/>
        <c:crosses val="autoZero"/>
        <c:auto val="1"/>
        <c:lblAlgn val="ctr"/>
        <c:lblOffset val="100"/>
        <c:noMultiLvlLbl val="0"/>
      </c:catAx>
      <c:valAx>
        <c:axId val="456574848"/>
        <c:scaling>
          <c:orientation val="minMax"/>
        </c:scaling>
        <c:delete val="1"/>
        <c:axPos val="t"/>
        <c:numFmt formatCode="General" sourceLinked="1"/>
        <c:majorTickMark val="out"/>
        <c:minorTickMark val="none"/>
        <c:tickLblPos val="nextTo"/>
        <c:crossAx val="456573312"/>
        <c:crosses val="autoZero"/>
        <c:crossBetween val="between"/>
      </c:valAx>
    </c:plotArea>
    <c:plotVisOnly val="1"/>
    <c:dispBlanksAs val="gap"/>
    <c:showDLblsOverMax val="0"/>
  </c:chart>
  <c:txPr>
    <a:bodyPr/>
    <a:lstStyle/>
    <a:p>
      <a:pPr>
        <a:defRPr sz="1800">
          <a:latin typeface="微软雅黑" panose="020B0503020204020204" pitchFamily="34" charset="-122"/>
          <a:ea typeface="微软雅黑" panose="020B0503020204020204" pitchFamily="34" charset="-122"/>
        </a:defRPr>
      </a:pPr>
      <a:endParaRPr lang="zh-CN"/>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列1</c:v>
                </c:pt>
              </c:strCache>
            </c:strRef>
          </c:tx>
          <c:spPr>
            <a:ln>
              <a:solidFill>
                <a:srgbClr val="0070C0"/>
              </a:solidFill>
            </a:ln>
          </c:spPr>
          <c:marker>
            <c:symbol val="none"/>
          </c:marker>
          <c:cat>
            <c:strRef>
              <c:f>Sheet1!$A$2:$A$16</c:f>
              <c:strCache>
                <c:ptCount val="10"/>
                <c:pt idx="0">
                  <c:v>类别 1</c:v>
                </c:pt>
                <c:pt idx="2">
                  <c:v>类别 2</c:v>
                </c:pt>
                <c:pt idx="3">
                  <c:v>类别 3</c:v>
                </c:pt>
                <c:pt idx="4">
                  <c:v>类别 4</c:v>
                </c:pt>
                <c:pt idx="5">
                  <c:v>类别 5</c:v>
                </c:pt>
                <c:pt idx="6">
                  <c:v>类别 6</c:v>
                </c:pt>
                <c:pt idx="7">
                  <c:v>类别 7</c:v>
                </c:pt>
                <c:pt idx="8">
                  <c:v>类别 8</c:v>
                </c:pt>
                <c:pt idx="9">
                  <c:v>类别 9</c:v>
                </c:pt>
              </c:strCache>
            </c:strRef>
          </c:cat>
          <c:val>
            <c:numRef>
              <c:f>Sheet1!$B$2:$B$16</c:f>
              <c:numCache>
                <c:formatCode>General</c:formatCode>
                <c:ptCount val="15"/>
                <c:pt idx="0">
                  <c:v>0</c:v>
                </c:pt>
                <c:pt idx="1">
                  <c:v>0.05</c:v>
                </c:pt>
                <c:pt idx="2">
                  <c:v>0.1</c:v>
                </c:pt>
                <c:pt idx="3">
                  <c:v>0.15</c:v>
                </c:pt>
                <c:pt idx="4">
                  <c:v>0.2</c:v>
                </c:pt>
                <c:pt idx="5">
                  <c:v>0.24</c:v>
                </c:pt>
                <c:pt idx="6">
                  <c:v>0.28000000000000003</c:v>
                </c:pt>
                <c:pt idx="7">
                  <c:v>0.3</c:v>
                </c:pt>
                <c:pt idx="8">
                  <c:v>0.28000000000000003</c:v>
                </c:pt>
                <c:pt idx="9">
                  <c:v>0.24</c:v>
                </c:pt>
                <c:pt idx="10">
                  <c:v>0.2</c:v>
                </c:pt>
                <c:pt idx="11">
                  <c:v>0.15</c:v>
                </c:pt>
                <c:pt idx="12">
                  <c:v>0.1</c:v>
                </c:pt>
                <c:pt idx="13">
                  <c:v>0.05</c:v>
                </c:pt>
                <c:pt idx="14">
                  <c:v>0</c:v>
                </c:pt>
              </c:numCache>
            </c:numRef>
          </c:val>
          <c:smooth val="1"/>
          <c:extLst>
            <c:ext xmlns:c16="http://schemas.microsoft.com/office/drawing/2014/chart" uri="{C3380CC4-5D6E-409C-BE32-E72D297353CC}">
              <c16:uniqueId val="{00000000-55D7-474D-BEC1-6DF08B4570EA}"/>
            </c:ext>
          </c:extLst>
        </c:ser>
        <c:dLbls>
          <c:showLegendKey val="0"/>
          <c:showVal val="0"/>
          <c:showCatName val="0"/>
          <c:showSerName val="0"/>
          <c:showPercent val="0"/>
          <c:showBubbleSize val="0"/>
        </c:dLbls>
        <c:smooth val="0"/>
        <c:axId val="480175616"/>
        <c:axId val="480177152"/>
      </c:lineChart>
      <c:catAx>
        <c:axId val="480175616"/>
        <c:scaling>
          <c:orientation val="minMax"/>
        </c:scaling>
        <c:delete val="0"/>
        <c:axPos val="b"/>
        <c:numFmt formatCode="General" sourceLinked="0"/>
        <c:majorTickMark val="none"/>
        <c:minorTickMark val="none"/>
        <c:tickLblPos val="nextTo"/>
        <c:txPr>
          <a:bodyPr/>
          <a:lstStyle/>
          <a:p>
            <a:pPr>
              <a:defRPr sz="900">
                <a:solidFill>
                  <a:schemeClr val="bg1"/>
                </a:solidFill>
              </a:defRPr>
            </a:pPr>
            <a:endParaRPr lang="zh-CN"/>
          </a:p>
        </c:txPr>
        <c:crossAx val="480177152"/>
        <c:crosses val="autoZero"/>
        <c:auto val="1"/>
        <c:lblAlgn val="ctr"/>
        <c:lblOffset val="100"/>
        <c:noMultiLvlLbl val="0"/>
      </c:catAx>
      <c:valAx>
        <c:axId val="480177152"/>
        <c:scaling>
          <c:orientation val="minMax"/>
          <c:max val="1.2"/>
          <c:min val="0"/>
        </c:scaling>
        <c:delete val="0"/>
        <c:axPos val="l"/>
        <c:numFmt formatCode="0%" sourceLinked="0"/>
        <c:majorTickMark val="none"/>
        <c:minorTickMark val="none"/>
        <c:tickLblPos val="nextTo"/>
        <c:txPr>
          <a:bodyPr/>
          <a:lstStyle/>
          <a:p>
            <a:pPr>
              <a:defRPr sz="1100">
                <a:solidFill>
                  <a:srgbClr val="0070C0"/>
                </a:solidFill>
              </a:defRPr>
            </a:pPr>
            <a:endParaRPr lang="zh-CN"/>
          </a:p>
        </c:txPr>
        <c:crossAx val="480175616"/>
        <c:crosses val="autoZero"/>
        <c:crossBetween val="between"/>
        <c:majorUnit val="0.5"/>
        <c:minorUnit val="0.1"/>
      </c:valAx>
    </c:plotArea>
    <c:plotVisOnly val="1"/>
    <c:dispBlanksAs val="gap"/>
    <c:showDLblsOverMax val="0"/>
  </c:chart>
  <c:txPr>
    <a:bodyPr/>
    <a:lstStyle/>
    <a:p>
      <a:pPr>
        <a:defRPr sz="1800"/>
      </a:pPr>
      <a:endParaRPr lang="zh-CN"/>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88493041003107"/>
          <c:y val="6.1353863409064222E-2"/>
          <c:w val="0.62425199882005444"/>
          <c:h val="0.69797567325718401"/>
        </c:manualLayout>
      </c:layout>
      <c:lineChart>
        <c:grouping val="standard"/>
        <c:varyColors val="0"/>
        <c:ser>
          <c:idx val="0"/>
          <c:order val="0"/>
          <c:tx>
            <c:strRef>
              <c:f>Sheet1!$B$1</c:f>
              <c:strCache>
                <c:ptCount val="1"/>
                <c:pt idx="0">
                  <c:v>列1</c:v>
                </c:pt>
              </c:strCache>
            </c:strRef>
          </c:tx>
          <c:spPr>
            <a:ln>
              <a:solidFill>
                <a:srgbClr val="0070C0"/>
              </a:solidFill>
            </a:ln>
          </c:spPr>
          <c:marker>
            <c:symbol val="none"/>
          </c:marker>
          <c:cat>
            <c:strRef>
              <c:f>Sheet1!$A$2:$A$16</c:f>
              <c:strCache>
                <c:ptCount val="10"/>
                <c:pt idx="0">
                  <c:v>类别 1</c:v>
                </c:pt>
                <c:pt idx="2">
                  <c:v>类别 2</c:v>
                </c:pt>
                <c:pt idx="3">
                  <c:v>类别 3</c:v>
                </c:pt>
                <c:pt idx="4">
                  <c:v>类别 4</c:v>
                </c:pt>
                <c:pt idx="5">
                  <c:v>类别 5</c:v>
                </c:pt>
                <c:pt idx="6">
                  <c:v>类别 6</c:v>
                </c:pt>
                <c:pt idx="7">
                  <c:v>类别 7</c:v>
                </c:pt>
                <c:pt idx="8">
                  <c:v>类别 8</c:v>
                </c:pt>
                <c:pt idx="9">
                  <c:v>类别 9</c:v>
                </c:pt>
              </c:strCache>
            </c:strRef>
          </c:cat>
          <c:val>
            <c:numRef>
              <c:f>Sheet1!$B$2:$B$16</c:f>
              <c:numCache>
                <c:formatCode>General</c:formatCode>
                <c:ptCount val="15"/>
                <c:pt idx="0">
                  <c:v>0</c:v>
                </c:pt>
                <c:pt idx="1">
                  <c:v>0.05</c:v>
                </c:pt>
                <c:pt idx="2">
                  <c:v>0.1</c:v>
                </c:pt>
                <c:pt idx="3">
                  <c:v>0.15</c:v>
                </c:pt>
                <c:pt idx="4">
                  <c:v>0.2</c:v>
                </c:pt>
                <c:pt idx="5">
                  <c:v>0.34</c:v>
                </c:pt>
                <c:pt idx="6">
                  <c:v>0.68</c:v>
                </c:pt>
                <c:pt idx="7">
                  <c:v>1</c:v>
                </c:pt>
                <c:pt idx="8">
                  <c:v>0.68</c:v>
                </c:pt>
                <c:pt idx="9">
                  <c:v>0.34</c:v>
                </c:pt>
                <c:pt idx="10">
                  <c:v>0.2</c:v>
                </c:pt>
                <c:pt idx="11">
                  <c:v>0.15</c:v>
                </c:pt>
                <c:pt idx="12">
                  <c:v>0.1</c:v>
                </c:pt>
                <c:pt idx="13">
                  <c:v>0.05</c:v>
                </c:pt>
                <c:pt idx="14">
                  <c:v>0</c:v>
                </c:pt>
              </c:numCache>
            </c:numRef>
          </c:val>
          <c:smooth val="1"/>
          <c:extLst>
            <c:ext xmlns:c16="http://schemas.microsoft.com/office/drawing/2014/chart" uri="{C3380CC4-5D6E-409C-BE32-E72D297353CC}">
              <c16:uniqueId val="{00000000-31A5-9149-B14D-DAB777BA0E82}"/>
            </c:ext>
          </c:extLst>
        </c:ser>
        <c:dLbls>
          <c:showLegendKey val="0"/>
          <c:showVal val="0"/>
          <c:showCatName val="0"/>
          <c:showSerName val="0"/>
          <c:showPercent val="0"/>
          <c:showBubbleSize val="0"/>
        </c:dLbls>
        <c:smooth val="0"/>
        <c:axId val="480209152"/>
        <c:axId val="480219136"/>
      </c:lineChart>
      <c:catAx>
        <c:axId val="480209152"/>
        <c:scaling>
          <c:orientation val="minMax"/>
        </c:scaling>
        <c:delete val="0"/>
        <c:axPos val="b"/>
        <c:numFmt formatCode="General" sourceLinked="0"/>
        <c:majorTickMark val="none"/>
        <c:minorTickMark val="none"/>
        <c:tickLblPos val="nextTo"/>
        <c:txPr>
          <a:bodyPr/>
          <a:lstStyle/>
          <a:p>
            <a:pPr>
              <a:defRPr sz="800">
                <a:solidFill>
                  <a:schemeClr val="bg1"/>
                </a:solidFill>
              </a:defRPr>
            </a:pPr>
            <a:endParaRPr lang="zh-CN"/>
          </a:p>
        </c:txPr>
        <c:crossAx val="480219136"/>
        <c:crosses val="autoZero"/>
        <c:auto val="1"/>
        <c:lblAlgn val="ctr"/>
        <c:lblOffset val="100"/>
        <c:noMultiLvlLbl val="0"/>
      </c:catAx>
      <c:valAx>
        <c:axId val="480219136"/>
        <c:scaling>
          <c:orientation val="minMax"/>
          <c:max val="1.2"/>
          <c:min val="0"/>
        </c:scaling>
        <c:delete val="0"/>
        <c:axPos val="l"/>
        <c:numFmt formatCode="0%" sourceLinked="0"/>
        <c:majorTickMark val="none"/>
        <c:minorTickMark val="none"/>
        <c:tickLblPos val="nextTo"/>
        <c:txPr>
          <a:bodyPr/>
          <a:lstStyle/>
          <a:p>
            <a:pPr>
              <a:defRPr sz="1100">
                <a:solidFill>
                  <a:srgbClr val="0070C0"/>
                </a:solidFill>
              </a:defRPr>
            </a:pPr>
            <a:endParaRPr lang="zh-CN"/>
          </a:p>
        </c:txPr>
        <c:crossAx val="480209152"/>
        <c:crosses val="autoZero"/>
        <c:crossBetween val="between"/>
        <c:majorUnit val="0.5"/>
        <c:minorUnit val="0.1"/>
      </c:valAx>
    </c:plotArea>
    <c:plotVisOnly val="1"/>
    <c:dispBlanksAs val="gap"/>
    <c:showDLblsOverMax val="0"/>
  </c:chart>
  <c:txPr>
    <a:bodyPr/>
    <a:lstStyle/>
    <a:p>
      <a:pPr>
        <a:defRPr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chemeClr val="bg1">
                  <a:lumMod val="50000"/>
                </a:schemeClr>
              </a:solidFill>
              <a:ln>
                <a:solidFill>
                  <a:schemeClr val="tx1"/>
                </a:solidFill>
              </a:ln>
            </c:spPr>
            <c:extLst>
              <c:ext xmlns:c16="http://schemas.microsoft.com/office/drawing/2014/chart" uri="{C3380CC4-5D6E-409C-BE32-E72D297353CC}">
                <c16:uniqueId val="{00000001-18A3-DB40-AFAE-3CAE495C1487}"/>
              </c:ext>
            </c:extLst>
          </c:dPt>
          <c:dPt>
            <c:idx val="1"/>
            <c:bubble3D val="0"/>
            <c:spPr>
              <a:solidFill>
                <a:schemeClr val="bg1">
                  <a:lumMod val="85000"/>
                </a:schemeClr>
              </a:solidFill>
              <a:ln>
                <a:solidFill>
                  <a:schemeClr val="tx1"/>
                </a:solidFill>
              </a:ln>
            </c:spPr>
            <c:extLst>
              <c:ext xmlns:c16="http://schemas.microsoft.com/office/drawing/2014/chart" uri="{C3380CC4-5D6E-409C-BE32-E72D297353CC}">
                <c16:uniqueId val="{00000003-18A3-DB40-AFAE-3CAE495C1487}"/>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18A3-DB40-AFAE-3CAE495C1487}"/>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chemeClr val="bg1">
                  <a:lumMod val="50000"/>
                </a:schemeClr>
              </a:solidFill>
              <a:ln>
                <a:solidFill>
                  <a:schemeClr val="tx1"/>
                </a:solidFill>
              </a:ln>
            </c:spPr>
            <c:extLst>
              <c:ext xmlns:c16="http://schemas.microsoft.com/office/drawing/2014/chart" uri="{C3380CC4-5D6E-409C-BE32-E72D297353CC}">
                <c16:uniqueId val="{00000001-76A8-3E40-9C0A-A4D641E4A043}"/>
              </c:ext>
            </c:extLst>
          </c:dPt>
          <c:dPt>
            <c:idx val="1"/>
            <c:bubble3D val="0"/>
            <c:spPr>
              <a:solidFill>
                <a:schemeClr val="bg1">
                  <a:lumMod val="85000"/>
                </a:schemeClr>
              </a:solidFill>
              <a:ln>
                <a:solidFill>
                  <a:schemeClr val="tx1"/>
                </a:solidFill>
              </a:ln>
            </c:spPr>
            <c:extLst>
              <c:ext xmlns:c16="http://schemas.microsoft.com/office/drawing/2014/chart" uri="{C3380CC4-5D6E-409C-BE32-E72D297353CC}">
                <c16:uniqueId val="{00000003-76A8-3E40-9C0A-A4D641E4A043}"/>
              </c:ext>
            </c:extLst>
          </c:dPt>
          <c:cat>
            <c:strRef>
              <c:f>Sheet1!$A$2:$A$3</c:f>
              <c:strCache>
                <c:ptCount val="2"/>
                <c:pt idx="0">
                  <c:v>第一季度</c:v>
                </c:pt>
                <c:pt idx="1">
                  <c:v>第二季度</c:v>
                </c:pt>
              </c:strCache>
            </c:strRef>
          </c:cat>
          <c:val>
            <c:numRef>
              <c:f>Sheet1!$B$2:$B$3</c:f>
              <c:numCache>
                <c:formatCode>General</c:formatCode>
                <c:ptCount val="2"/>
                <c:pt idx="0">
                  <c:v>100</c:v>
                </c:pt>
                <c:pt idx="1">
                  <c:v>0</c:v>
                </c:pt>
              </c:numCache>
            </c:numRef>
          </c:val>
          <c:extLst>
            <c:ext xmlns:c16="http://schemas.microsoft.com/office/drawing/2014/chart" uri="{C3380CC4-5D6E-409C-BE32-E72D297353CC}">
              <c16:uniqueId val="{00000004-76A8-3E40-9C0A-A4D641E4A043}"/>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chemeClr val="bg1">
                  <a:lumMod val="50000"/>
                </a:schemeClr>
              </a:solidFill>
              <a:ln>
                <a:solidFill>
                  <a:schemeClr val="tx1"/>
                </a:solidFill>
              </a:ln>
            </c:spPr>
            <c:extLst>
              <c:ext xmlns:c16="http://schemas.microsoft.com/office/drawing/2014/chart" uri="{C3380CC4-5D6E-409C-BE32-E72D297353CC}">
                <c16:uniqueId val="{00000001-A681-294E-AAE2-25E7A941755A}"/>
              </c:ext>
            </c:extLst>
          </c:dPt>
          <c:dPt>
            <c:idx val="1"/>
            <c:bubble3D val="0"/>
            <c:spPr>
              <a:solidFill>
                <a:schemeClr val="bg1">
                  <a:lumMod val="85000"/>
                </a:schemeClr>
              </a:solidFill>
              <a:ln>
                <a:solidFill>
                  <a:schemeClr val="tx1"/>
                </a:solidFill>
              </a:ln>
            </c:spPr>
            <c:extLst>
              <c:ext xmlns:c16="http://schemas.microsoft.com/office/drawing/2014/chart" uri="{C3380CC4-5D6E-409C-BE32-E72D297353CC}">
                <c16:uniqueId val="{00000003-A681-294E-AAE2-25E7A941755A}"/>
              </c:ext>
            </c:extLst>
          </c:dPt>
          <c:cat>
            <c:strRef>
              <c:f>Sheet1!$A$2:$A$3</c:f>
              <c:strCache>
                <c:ptCount val="2"/>
                <c:pt idx="0">
                  <c:v>第一季度</c:v>
                </c:pt>
                <c:pt idx="1">
                  <c:v>第二季度</c:v>
                </c:pt>
              </c:strCache>
            </c:strRef>
          </c:cat>
          <c:val>
            <c:numRef>
              <c:f>Sheet1!$B$2:$B$3</c:f>
              <c:numCache>
                <c:formatCode>General</c:formatCode>
                <c:ptCount val="2"/>
                <c:pt idx="0">
                  <c:v>100</c:v>
                </c:pt>
                <c:pt idx="1">
                  <c:v>0</c:v>
                </c:pt>
              </c:numCache>
            </c:numRef>
          </c:val>
          <c:extLst>
            <c:ext xmlns:c16="http://schemas.microsoft.com/office/drawing/2014/chart" uri="{C3380CC4-5D6E-409C-BE32-E72D297353CC}">
              <c16:uniqueId val="{00000004-A681-294E-AAE2-25E7A941755A}"/>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chemeClr val="bg1">
                  <a:lumMod val="50000"/>
                </a:schemeClr>
              </a:solidFill>
              <a:ln>
                <a:solidFill>
                  <a:schemeClr val="tx1"/>
                </a:solidFill>
              </a:ln>
            </c:spPr>
            <c:extLst>
              <c:ext xmlns:c16="http://schemas.microsoft.com/office/drawing/2014/chart" uri="{C3380CC4-5D6E-409C-BE32-E72D297353CC}">
                <c16:uniqueId val="{00000001-699D-3C47-B0D5-51645BAFC739}"/>
              </c:ext>
            </c:extLst>
          </c:dPt>
          <c:dPt>
            <c:idx val="1"/>
            <c:bubble3D val="0"/>
            <c:spPr>
              <a:solidFill>
                <a:schemeClr val="bg1">
                  <a:lumMod val="85000"/>
                </a:schemeClr>
              </a:solidFill>
              <a:ln>
                <a:solidFill>
                  <a:schemeClr val="tx1"/>
                </a:solidFill>
              </a:ln>
            </c:spPr>
            <c:extLst>
              <c:ext xmlns:c16="http://schemas.microsoft.com/office/drawing/2014/chart" uri="{C3380CC4-5D6E-409C-BE32-E72D297353CC}">
                <c16:uniqueId val="{00000003-699D-3C47-B0D5-51645BAFC739}"/>
              </c:ext>
            </c:extLst>
          </c:dPt>
          <c:cat>
            <c:strRef>
              <c:f>Sheet1!$A$2:$A$3</c:f>
              <c:strCache>
                <c:ptCount val="2"/>
                <c:pt idx="0">
                  <c:v>第一季度</c:v>
                </c:pt>
                <c:pt idx="1">
                  <c:v>第二季度</c:v>
                </c:pt>
              </c:strCache>
            </c:strRef>
          </c:cat>
          <c:val>
            <c:numRef>
              <c:f>Sheet1!$B$2:$B$3</c:f>
              <c:numCache>
                <c:formatCode>General</c:formatCode>
                <c:ptCount val="2"/>
                <c:pt idx="0">
                  <c:v>75</c:v>
                </c:pt>
                <c:pt idx="1">
                  <c:v>25</c:v>
                </c:pt>
              </c:numCache>
            </c:numRef>
          </c:val>
          <c:extLst>
            <c:ext xmlns:c16="http://schemas.microsoft.com/office/drawing/2014/chart" uri="{C3380CC4-5D6E-409C-BE32-E72D297353CC}">
              <c16:uniqueId val="{00000004-699D-3C47-B0D5-51645BAFC739}"/>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chemeClr val="bg1">
                  <a:lumMod val="50000"/>
                </a:schemeClr>
              </a:solidFill>
              <a:ln>
                <a:solidFill>
                  <a:schemeClr val="tx1"/>
                </a:solidFill>
              </a:ln>
            </c:spPr>
            <c:extLst>
              <c:ext xmlns:c16="http://schemas.microsoft.com/office/drawing/2014/chart" uri="{C3380CC4-5D6E-409C-BE32-E72D297353CC}">
                <c16:uniqueId val="{00000001-4D3E-3E45-AAE6-60AC5123D3D8}"/>
              </c:ext>
            </c:extLst>
          </c:dPt>
          <c:dPt>
            <c:idx val="1"/>
            <c:bubble3D val="0"/>
            <c:spPr>
              <a:solidFill>
                <a:schemeClr val="bg1">
                  <a:lumMod val="85000"/>
                </a:schemeClr>
              </a:solidFill>
              <a:ln>
                <a:solidFill>
                  <a:schemeClr val="tx1"/>
                </a:solidFill>
              </a:ln>
            </c:spPr>
            <c:extLst>
              <c:ext xmlns:c16="http://schemas.microsoft.com/office/drawing/2014/chart" uri="{C3380CC4-5D6E-409C-BE32-E72D297353CC}">
                <c16:uniqueId val="{00000003-4D3E-3E45-AAE6-60AC5123D3D8}"/>
              </c:ext>
            </c:extLst>
          </c:dPt>
          <c:cat>
            <c:strRef>
              <c:f>Sheet1!$A$2:$A$3</c:f>
              <c:strCache>
                <c:ptCount val="2"/>
                <c:pt idx="0">
                  <c:v>第一季度</c:v>
                </c:pt>
                <c:pt idx="1">
                  <c:v>第二季度</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4-4D3E-3E45-AAE6-60AC5123D3D8}"/>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chemeClr val="bg1">
                  <a:lumMod val="50000"/>
                </a:schemeClr>
              </a:solidFill>
              <a:ln>
                <a:solidFill>
                  <a:schemeClr val="tx1"/>
                </a:solidFill>
              </a:ln>
            </c:spPr>
            <c:extLst>
              <c:ext xmlns:c16="http://schemas.microsoft.com/office/drawing/2014/chart" uri="{C3380CC4-5D6E-409C-BE32-E72D297353CC}">
                <c16:uniqueId val="{00000001-55C8-4244-9842-1139E1ABF2AF}"/>
              </c:ext>
            </c:extLst>
          </c:dPt>
          <c:dPt>
            <c:idx val="1"/>
            <c:bubble3D val="0"/>
            <c:spPr>
              <a:solidFill>
                <a:schemeClr val="bg1">
                  <a:lumMod val="85000"/>
                </a:schemeClr>
              </a:solidFill>
              <a:ln>
                <a:solidFill>
                  <a:schemeClr val="tx1"/>
                </a:solidFill>
              </a:ln>
            </c:spPr>
            <c:extLst>
              <c:ext xmlns:c16="http://schemas.microsoft.com/office/drawing/2014/chart" uri="{C3380CC4-5D6E-409C-BE32-E72D297353CC}">
                <c16:uniqueId val="{00000003-55C8-4244-9842-1139E1ABF2AF}"/>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55C8-4244-9842-1139E1ABF2AF}"/>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zh-C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dPt>
            <c:idx val="0"/>
            <c:bubble3D val="0"/>
            <c:spPr>
              <a:solidFill>
                <a:schemeClr val="bg1">
                  <a:lumMod val="50000"/>
                </a:schemeClr>
              </a:solidFill>
              <a:ln>
                <a:solidFill>
                  <a:schemeClr val="tx1"/>
                </a:solidFill>
              </a:ln>
            </c:spPr>
            <c:extLst>
              <c:ext xmlns:c16="http://schemas.microsoft.com/office/drawing/2014/chart" uri="{C3380CC4-5D6E-409C-BE32-E72D297353CC}">
                <c16:uniqueId val="{00000001-19F1-1540-9F4D-FE2F048565BE}"/>
              </c:ext>
            </c:extLst>
          </c:dPt>
          <c:dPt>
            <c:idx val="1"/>
            <c:bubble3D val="0"/>
            <c:spPr>
              <a:solidFill>
                <a:schemeClr val="bg1">
                  <a:lumMod val="85000"/>
                </a:schemeClr>
              </a:solidFill>
              <a:ln>
                <a:solidFill>
                  <a:schemeClr val="tx1"/>
                </a:solidFill>
              </a:ln>
            </c:spPr>
            <c:extLst>
              <c:ext xmlns:c16="http://schemas.microsoft.com/office/drawing/2014/chart" uri="{C3380CC4-5D6E-409C-BE32-E72D297353CC}">
                <c16:uniqueId val="{00000003-19F1-1540-9F4D-FE2F048565BE}"/>
              </c:ext>
            </c:extLst>
          </c:dPt>
          <c:cat>
            <c:strRef>
              <c:f>Sheet1!$A$2:$A$3</c:f>
              <c:strCache>
                <c:ptCount val="2"/>
                <c:pt idx="0">
                  <c:v>第一季度</c:v>
                </c:pt>
                <c:pt idx="1">
                  <c:v>第二季度</c:v>
                </c:pt>
              </c:strCache>
            </c:strRef>
          </c:cat>
          <c:val>
            <c:numRef>
              <c:f>Sheet1!$B$2:$B$3</c:f>
              <c:numCache>
                <c:formatCode>General</c:formatCode>
                <c:ptCount val="2"/>
                <c:pt idx="0">
                  <c:v>25</c:v>
                </c:pt>
                <c:pt idx="1">
                  <c:v>75</c:v>
                </c:pt>
              </c:numCache>
            </c:numRef>
          </c:val>
          <c:extLst>
            <c:ext xmlns:c16="http://schemas.microsoft.com/office/drawing/2014/chart" uri="{C3380CC4-5D6E-409C-BE32-E72D297353CC}">
              <c16:uniqueId val="{00000004-19F1-1540-9F4D-FE2F048565BE}"/>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zh-CN"/>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8C6A91-82AF-4C43-9769-7AD84E49767C}"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zh-CN" altLang="en-US"/>
        </a:p>
      </dgm:t>
    </dgm:pt>
    <dgm:pt modelId="{662AA9A8-4045-4F90-9BDD-BCF2105FE9B3}">
      <dgm:prSet phldrT="[文本]"/>
      <dgm:spPr>
        <a:solidFill>
          <a:srgbClr val="0070C0"/>
        </a:solidFill>
      </dgm:spPr>
      <dgm:t>
        <a:bodyPr/>
        <a:lstStyle/>
        <a:p>
          <a:r>
            <a:rPr lang="en-US" altLang="zh-CN" b="1" dirty="0"/>
            <a:t>WHY</a:t>
          </a:r>
          <a:endParaRPr lang="zh-CN" altLang="en-US" b="1" dirty="0"/>
        </a:p>
      </dgm:t>
    </dgm:pt>
    <dgm:pt modelId="{BF03608D-E41C-4459-9141-32D8A8435E24}" type="parTrans" cxnId="{E66DF4CB-5B16-4175-8748-5665B9A87AE3}">
      <dgm:prSet/>
      <dgm:spPr/>
      <dgm:t>
        <a:bodyPr/>
        <a:lstStyle/>
        <a:p>
          <a:endParaRPr lang="zh-CN" altLang="en-US" b="1"/>
        </a:p>
      </dgm:t>
    </dgm:pt>
    <dgm:pt modelId="{4711469F-F1DE-4022-8E10-B3D543578EE4}" type="sibTrans" cxnId="{E66DF4CB-5B16-4175-8748-5665B9A87AE3}">
      <dgm:prSet/>
      <dgm:spPr/>
      <dgm:t>
        <a:bodyPr/>
        <a:lstStyle/>
        <a:p>
          <a:endParaRPr lang="zh-CN" altLang="en-US" b="1"/>
        </a:p>
      </dgm:t>
    </dgm:pt>
    <dgm:pt modelId="{991F0AFA-54B9-4AB2-83B6-735E9DC08E9B}">
      <dgm:prSet phldrT="[文本]"/>
      <dgm:spPr>
        <a:solidFill>
          <a:srgbClr val="0070C0"/>
        </a:solidFill>
      </dgm:spPr>
      <dgm:t>
        <a:bodyPr/>
        <a:lstStyle/>
        <a:p>
          <a:r>
            <a:rPr lang="en-US" altLang="zh-CN" b="1" dirty="0"/>
            <a:t>WHAT</a:t>
          </a:r>
          <a:endParaRPr lang="zh-CN" altLang="en-US" b="1" dirty="0"/>
        </a:p>
      </dgm:t>
    </dgm:pt>
    <dgm:pt modelId="{F4C1131E-3657-49DA-AAE7-D17B198911BB}" type="parTrans" cxnId="{0EB9F2C9-4138-451A-B8A8-B11BCB4DA274}">
      <dgm:prSet/>
      <dgm:spPr/>
      <dgm:t>
        <a:bodyPr/>
        <a:lstStyle/>
        <a:p>
          <a:endParaRPr lang="zh-CN" altLang="en-US" b="1"/>
        </a:p>
      </dgm:t>
    </dgm:pt>
    <dgm:pt modelId="{CE8D10FE-96D6-4A15-8941-63D15165B72F}" type="sibTrans" cxnId="{0EB9F2C9-4138-451A-B8A8-B11BCB4DA274}">
      <dgm:prSet/>
      <dgm:spPr/>
      <dgm:t>
        <a:bodyPr/>
        <a:lstStyle/>
        <a:p>
          <a:endParaRPr lang="zh-CN" altLang="en-US" b="1"/>
        </a:p>
      </dgm:t>
    </dgm:pt>
    <dgm:pt modelId="{23AC66D1-FFF1-4E8D-AFF9-B47C68E5DF46}">
      <dgm:prSet phldrT="[文本]"/>
      <dgm:spPr>
        <a:solidFill>
          <a:srgbClr val="0070C0"/>
        </a:solidFill>
      </dgm:spPr>
      <dgm:t>
        <a:bodyPr/>
        <a:lstStyle/>
        <a:p>
          <a:r>
            <a:rPr lang="en-US" altLang="zh-CN" b="1" dirty="0"/>
            <a:t>WHO</a:t>
          </a:r>
          <a:endParaRPr lang="zh-CN" altLang="en-US" b="1" dirty="0"/>
        </a:p>
      </dgm:t>
    </dgm:pt>
    <dgm:pt modelId="{B5BA4273-3E18-4D25-955F-7DB4C3512C44}" type="parTrans" cxnId="{3D2C0EFC-51D1-4D21-B24F-0040F9A5F458}">
      <dgm:prSet/>
      <dgm:spPr/>
      <dgm:t>
        <a:bodyPr/>
        <a:lstStyle/>
        <a:p>
          <a:endParaRPr lang="zh-CN" altLang="en-US" b="1"/>
        </a:p>
      </dgm:t>
    </dgm:pt>
    <dgm:pt modelId="{4753D293-27B5-4D47-853A-7453793EE059}" type="sibTrans" cxnId="{3D2C0EFC-51D1-4D21-B24F-0040F9A5F458}">
      <dgm:prSet/>
      <dgm:spPr/>
      <dgm:t>
        <a:bodyPr/>
        <a:lstStyle/>
        <a:p>
          <a:endParaRPr lang="zh-CN" altLang="en-US" b="1"/>
        </a:p>
      </dgm:t>
    </dgm:pt>
    <dgm:pt modelId="{27C5FC5C-4D18-4AE4-B01A-B36FA7236694}">
      <dgm:prSet phldrT="[文本]"/>
      <dgm:spPr>
        <a:solidFill>
          <a:srgbClr val="0070C0"/>
        </a:solidFill>
      </dgm:spPr>
      <dgm:t>
        <a:bodyPr/>
        <a:lstStyle/>
        <a:p>
          <a:r>
            <a:rPr lang="en-US" altLang="zh-CN" b="1" dirty="0"/>
            <a:t>WHEN</a:t>
          </a:r>
          <a:endParaRPr lang="zh-CN" altLang="en-US" b="1" dirty="0"/>
        </a:p>
      </dgm:t>
    </dgm:pt>
    <dgm:pt modelId="{D18AA8DE-557C-4288-B5BA-1889AF725FE5}" type="parTrans" cxnId="{0493D56A-49DA-4812-BE4C-A36BE55737B0}">
      <dgm:prSet/>
      <dgm:spPr/>
      <dgm:t>
        <a:bodyPr/>
        <a:lstStyle/>
        <a:p>
          <a:endParaRPr lang="zh-CN" altLang="en-US" b="1"/>
        </a:p>
      </dgm:t>
    </dgm:pt>
    <dgm:pt modelId="{DB45031C-D060-47BD-9EAB-2B49C84B5A56}" type="sibTrans" cxnId="{0493D56A-49DA-4812-BE4C-A36BE55737B0}">
      <dgm:prSet/>
      <dgm:spPr/>
      <dgm:t>
        <a:bodyPr/>
        <a:lstStyle/>
        <a:p>
          <a:endParaRPr lang="zh-CN" altLang="en-US" b="1"/>
        </a:p>
      </dgm:t>
    </dgm:pt>
    <dgm:pt modelId="{0E0D934D-ED27-4F1F-866A-53EB82DEC40D}">
      <dgm:prSet phldrT="[文本]"/>
      <dgm:spPr>
        <a:solidFill>
          <a:srgbClr val="0070C0"/>
        </a:solidFill>
      </dgm:spPr>
      <dgm:t>
        <a:bodyPr/>
        <a:lstStyle/>
        <a:p>
          <a:r>
            <a:rPr lang="en-US" altLang="zh-CN" b="1" dirty="0"/>
            <a:t>WHERE</a:t>
          </a:r>
          <a:endParaRPr lang="zh-CN" altLang="en-US" b="1" dirty="0"/>
        </a:p>
      </dgm:t>
    </dgm:pt>
    <dgm:pt modelId="{C3295F1B-D103-46BB-816D-9D8A45C7E387}" type="parTrans" cxnId="{95F59D8D-82D6-4FD1-999D-4B2BC2AC9AC2}">
      <dgm:prSet/>
      <dgm:spPr/>
      <dgm:t>
        <a:bodyPr/>
        <a:lstStyle/>
        <a:p>
          <a:endParaRPr lang="zh-CN" altLang="en-US" b="1"/>
        </a:p>
      </dgm:t>
    </dgm:pt>
    <dgm:pt modelId="{2437279A-44DA-48A8-9030-AB5E7F6FFC28}" type="sibTrans" cxnId="{95F59D8D-82D6-4FD1-999D-4B2BC2AC9AC2}">
      <dgm:prSet/>
      <dgm:spPr/>
      <dgm:t>
        <a:bodyPr/>
        <a:lstStyle/>
        <a:p>
          <a:endParaRPr lang="zh-CN" altLang="en-US" b="1"/>
        </a:p>
      </dgm:t>
    </dgm:pt>
    <dgm:pt modelId="{621609D5-7EE0-4228-9DA3-A6B92B17C4BC}">
      <dgm:prSet phldrT="[文本]"/>
      <dgm:spPr>
        <a:solidFill>
          <a:srgbClr val="0070C0"/>
        </a:solidFill>
      </dgm:spPr>
      <dgm:t>
        <a:bodyPr/>
        <a:lstStyle/>
        <a:p>
          <a:r>
            <a:rPr lang="en-US" altLang="zh-CN" b="1" dirty="0"/>
            <a:t>HOW</a:t>
          </a:r>
          <a:endParaRPr lang="zh-CN" altLang="en-US" b="1" dirty="0"/>
        </a:p>
      </dgm:t>
    </dgm:pt>
    <dgm:pt modelId="{67D446B3-0302-432A-BFCA-E30B51B91388}" type="parTrans" cxnId="{719AA86B-E58D-4C2A-A5F8-410358019B41}">
      <dgm:prSet/>
      <dgm:spPr/>
      <dgm:t>
        <a:bodyPr/>
        <a:lstStyle/>
        <a:p>
          <a:endParaRPr lang="zh-CN" altLang="en-US" b="1"/>
        </a:p>
      </dgm:t>
    </dgm:pt>
    <dgm:pt modelId="{7D248E50-1528-4513-ADB2-618CC13CA11B}" type="sibTrans" cxnId="{719AA86B-E58D-4C2A-A5F8-410358019B41}">
      <dgm:prSet/>
      <dgm:spPr/>
      <dgm:t>
        <a:bodyPr/>
        <a:lstStyle/>
        <a:p>
          <a:endParaRPr lang="zh-CN" altLang="en-US" b="1"/>
        </a:p>
      </dgm:t>
    </dgm:pt>
    <dgm:pt modelId="{561F9C11-7081-46B4-8CEB-CDDBEB5659C2}">
      <dgm:prSet phldrT="[文本]"/>
      <dgm:spPr>
        <a:solidFill>
          <a:srgbClr val="0070C0"/>
        </a:solidFill>
      </dgm:spPr>
      <dgm:t>
        <a:bodyPr/>
        <a:lstStyle/>
        <a:p>
          <a:r>
            <a:rPr lang="en-US" altLang="zh-CN" b="1" dirty="0"/>
            <a:t>HOW MUCH</a:t>
          </a:r>
          <a:endParaRPr lang="zh-CN" altLang="en-US" b="1" dirty="0"/>
        </a:p>
      </dgm:t>
    </dgm:pt>
    <dgm:pt modelId="{E8A3A988-8482-4F3C-9940-5E1FE7F799CD}" type="parTrans" cxnId="{6E568BD7-08FB-4FD1-A352-A87A330D7974}">
      <dgm:prSet/>
      <dgm:spPr/>
      <dgm:t>
        <a:bodyPr/>
        <a:lstStyle/>
        <a:p>
          <a:endParaRPr lang="zh-CN" altLang="en-US" b="1"/>
        </a:p>
      </dgm:t>
    </dgm:pt>
    <dgm:pt modelId="{6144A7B2-9535-488F-923A-13F8D7261462}" type="sibTrans" cxnId="{6E568BD7-08FB-4FD1-A352-A87A330D7974}">
      <dgm:prSet/>
      <dgm:spPr/>
      <dgm:t>
        <a:bodyPr/>
        <a:lstStyle/>
        <a:p>
          <a:endParaRPr lang="zh-CN" altLang="en-US" b="1"/>
        </a:p>
      </dgm:t>
    </dgm:pt>
    <dgm:pt modelId="{607246D1-0CA0-4AE3-888B-1A39B6F642C9}" type="pres">
      <dgm:prSet presAssocID="{2A8C6A91-82AF-4C43-9769-7AD84E49767C}" presName="cycle" presStyleCnt="0">
        <dgm:presLayoutVars>
          <dgm:dir/>
          <dgm:resizeHandles val="exact"/>
        </dgm:presLayoutVars>
      </dgm:prSet>
      <dgm:spPr/>
    </dgm:pt>
    <dgm:pt modelId="{19D68539-9EE8-4B54-A7FE-2A8CFBB5D490}" type="pres">
      <dgm:prSet presAssocID="{662AA9A8-4045-4F90-9BDD-BCF2105FE9B3}" presName="node" presStyleLbl="node1" presStyleIdx="0" presStyleCnt="7">
        <dgm:presLayoutVars>
          <dgm:bulletEnabled val="1"/>
        </dgm:presLayoutVars>
      </dgm:prSet>
      <dgm:spPr/>
    </dgm:pt>
    <dgm:pt modelId="{9A173C85-25A0-4D76-8032-F3916EB97CC9}" type="pres">
      <dgm:prSet presAssocID="{662AA9A8-4045-4F90-9BDD-BCF2105FE9B3}" presName="spNode" presStyleCnt="0"/>
      <dgm:spPr/>
    </dgm:pt>
    <dgm:pt modelId="{FD81B11F-5131-40B3-AA2A-8542716A8ED0}" type="pres">
      <dgm:prSet presAssocID="{4711469F-F1DE-4022-8E10-B3D543578EE4}" presName="sibTrans" presStyleLbl="sibTrans1D1" presStyleIdx="0" presStyleCnt="7"/>
      <dgm:spPr/>
    </dgm:pt>
    <dgm:pt modelId="{1F54013D-D32A-4D0E-8C77-7885D3B1A1F0}" type="pres">
      <dgm:prSet presAssocID="{991F0AFA-54B9-4AB2-83B6-735E9DC08E9B}" presName="node" presStyleLbl="node1" presStyleIdx="1" presStyleCnt="7">
        <dgm:presLayoutVars>
          <dgm:bulletEnabled val="1"/>
        </dgm:presLayoutVars>
      </dgm:prSet>
      <dgm:spPr/>
    </dgm:pt>
    <dgm:pt modelId="{8C942BA0-701D-4254-A123-8A0754FBF65D}" type="pres">
      <dgm:prSet presAssocID="{991F0AFA-54B9-4AB2-83B6-735E9DC08E9B}" presName="spNode" presStyleCnt="0"/>
      <dgm:spPr/>
    </dgm:pt>
    <dgm:pt modelId="{1CFC05EA-371C-4EB8-80C8-EA76B0DC2903}" type="pres">
      <dgm:prSet presAssocID="{CE8D10FE-96D6-4A15-8941-63D15165B72F}" presName="sibTrans" presStyleLbl="sibTrans1D1" presStyleIdx="1" presStyleCnt="7"/>
      <dgm:spPr/>
    </dgm:pt>
    <dgm:pt modelId="{FD8F7167-C68D-4037-B096-583769D25CC0}" type="pres">
      <dgm:prSet presAssocID="{23AC66D1-FFF1-4E8D-AFF9-B47C68E5DF46}" presName="node" presStyleLbl="node1" presStyleIdx="2" presStyleCnt="7">
        <dgm:presLayoutVars>
          <dgm:bulletEnabled val="1"/>
        </dgm:presLayoutVars>
      </dgm:prSet>
      <dgm:spPr/>
    </dgm:pt>
    <dgm:pt modelId="{65AD2E75-2D18-4D5B-B95E-6F8D8712FE74}" type="pres">
      <dgm:prSet presAssocID="{23AC66D1-FFF1-4E8D-AFF9-B47C68E5DF46}" presName="spNode" presStyleCnt="0"/>
      <dgm:spPr/>
    </dgm:pt>
    <dgm:pt modelId="{5C1AA4E2-500A-41F8-9172-4C61E856357E}" type="pres">
      <dgm:prSet presAssocID="{4753D293-27B5-4D47-853A-7453793EE059}" presName="sibTrans" presStyleLbl="sibTrans1D1" presStyleIdx="2" presStyleCnt="7"/>
      <dgm:spPr/>
    </dgm:pt>
    <dgm:pt modelId="{7A9736C6-390D-47D3-8397-CEF6D202047F}" type="pres">
      <dgm:prSet presAssocID="{27C5FC5C-4D18-4AE4-B01A-B36FA7236694}" presName="node" presStyleLbl="node1" presStyleIdx="3" presStyleCnt="7">
        <dgm:presLayoutVars>
          <dgm:bulletEnabled val="1"/>
        </dgm:presLayoutVars>
      </dgm:prSet>
      <dgm:spPr/>
    </dgm:pt>
    <dgm:pt modelId="{E733FC74-C54C-4D01-A78D-A4EA8F404AE2}" type="pres">
      <dgm:prSet presAssocID="{27C5FC5C-4D18-4AE4-B01A-B36FA7236694}" presName="spNode" presStyleCnt="0"/>
      <dgm:spPr/>
    </dgm:pt>
    <dgm:pt modelId="{0AA2C4F4-6963-453C-B437-655ACE2F4450}" type="pres">
      <dgm:prSet presAssocID="{DB45031C-D060-47BD-9EAB-2B49C84B5A56}" presName="sibTrans" presStyleLbl="sibTrans1D1" presStyleIdx="3" presStyleCnt="7"/>
      <dgm:spPr/>
    </dgm:pt>
    <dgm:pt modelId="{E9F897A2-D7DB-4F2C-88C7-BC1DD9AEE798}" type="pres">
      <dgm:prSet presAssocID="{0E0D934D-ED27-4F1F-866A-53EB82DEC40D}" presName="node" presStyleLbl="node1" presStyleIdx="4" presStyleCnt="7">
        <dgm:presLayoutVars>
          <dgm:bulletEnabled val="1"/>
        </dgm:presLayoutVars>
      </dgm:prSet>
      <dgm:spPr/>
    </dgm:pt>
    <dgm:pt modelId="{0EC738DB-29A8-46FB-A4D8-DA2090261A3F}" type="pres">
      <dgm:prSet presAssocID="{0E0D934D-ED27-4F1F-866A-53EB82DEC40D}" presName="spNode" presStyleCnt="0"/>
      <dgm:spPr/>
    </dgm:pt>
    <dgm:pt modelId="{CE2B8D6F-27EC-4EA7-A256-19CA80C8D936}" type="pres">
      <dgm:prSet presAssocID="{2437279A-44DA-48A8-9030-AB5E7F6FFC28}" presName="sibTrans" presStyleLbl="sibTrans1D1" presStyleIdx="4" presStyleCnt="7"/>
      <dgm:spPr/>
    </dgm:pt>
    <dgm:pt modelId="{E3F429FE-DDDF-417D-9393-20648F494E0A}" type="pres">
      <dgm:prSet presAssocID="{621609D5-7EE0-4228-9DA3-A6B92B17C4BC}" presName="node" presStyleLbl="node1" presStyleIdx="5" presStyleCnt="7">
        <dgm:presLayoutVars>
          <dgm:bulletEnabled val="1"/>
        </dgm:presLayoutVars>
      </dgm:prSet>
      <dgm:spPr/>
    </dgm:pt>
    <dgm:pt modelId="{58D033E3-B9F9-4227-84B9-D4D5D22CC565}" type="pres">
      <dgm:prSet presAssocID="{621609D5-7EE0-4228-9DA3-A6B92B17C4BC}" presName="spNode" presStyleCnt="0"/>
      <dgm:spPr/>
    </dgm:pt>
    <dgm:pt modelId="{54892539-B259-4CF9-BCB8-D2DD02811350}" type="pres">
      <dgm:prSet presAssocID="{7D248E50-1528-4513-ADB2-618CC13CA11B}" presName="sibTrans" presStyleLbl="sibTrans1D1" presStyleIdx="5" presStyleCnt="7"/>
      <dgm:spPr/>
    </dgm:pt>
    <dgm:pt modelId="{D87A2C77-CCE9-4B81-B52D-030C7072E4C7}" type="pres">
      <dgm:prSet presAssocID="{561F9C11-7081-46B4-8CEB-CDDBEB5659C2}" presName="node" presStyleLbl="node1" presStyleIdx="6" presStyleCnt="7">
        <dgm:presLayoutVars>
          <dgm:bulletEnabled val="1"/>
        </dgm:presLayoutVars>
      </dgm:prSet>
      <dgm:spPr/>
    </dgm:pt>
    <dgm:pt modelId="{38574525-65D1-4A41-A6AD-12B3498F0059}" type="pres">
      <dgm:prSet presAssocID="{561F9C11-7081-46B4-8CEB-CDDBEB5659C2}" presName="spNode" presStyleCnt="0"/>
      <dgm:spPr/>
    </dgm:pt>
    <dgm:pt modelId="{871B680E-BAF8-45F3-892F-882722112BDB}" type="pres">
      <dgm:prSet presAssocID="{6144A7B2-9535-488F-923A-13F8D7261462}" presName="sibTrans" presStyleLbl="sibTrans1D1" presStyleIdx="6" presStyleCnt="7"/>
      <dgm:spPr/>
    </dgm:pt>
  </dgm:ptLst>
  <dgm:cxnLst>
    <dgm:cxn modelId="{235E4D20-5623-4BDD-B8D4-5BABC6914C46}" type="presOf" srcId="{27C5FC5C-4D18-4AE4-B01A-B36FA7236694}" destId="{7A9736C6-390D-47D3-8397-CEF6D202047F}" srcOrd="0" destOrd="0" presId="urn:microsoft.com/office/officeart/2005/8/layout/cycle6"/>
    <dgm:cxn modelId="{A12DC855-C9B2-433C-8E43-13472F0A827F}" type="presOf" srcId="{7D248E50-1528-4513-ADB2-618CC13CA11B}" destId="{54892539-B259-4CF9-BCB8-D2DD02811350}" srcOrd="0" destOrd="0" presId="urn:microsoft.com/office/officeart/2005/8/layout/cycle6"/>
    <dgm:cxn modelId="{4CF01F61-D118-4D41-8C35-B237E130AC0D}" type="presOf" srcId="{CE8D10FE-96D6-4A15-8941-63D15165B72F}" destId="{1CFC05EA-371C-4EB8-80C8-EA76B0DC2903}" srcOrd="0" destOrd="0" presId="urn:microsoft.com/office/officeart/2005/8/layout/cycle6"/>
    <dgm:cxn modelId="{E2FEDF66-833F-4C34-99FD-AF55431610BF}" type="presOf" srcId="{4711469F-F1DE-4022-8E10-B3D543578EE4}" destId="{FD81B11F-5131-40B3-AA2A-8542716A8ED0}" srcOrd="0" destOrd="0" presId="urn:microsoft.com/office/officeart/2005/8/layout/cycle6"/>
    <dgm:cxn modelId="{0493D56A-49DA-4812-BE4C-A36BE55737B0}" srcId="{2A8C6A91-82AF-4C43-9769-7AD84E49767C}" destId="{27C5FC5C-4D18-4AE4-B01A-B36FA7236694}" srcOrd="3" destOrd="0" parTransId="{D18AA8DE-557C-4288-B5BA-1889AF725FE5}" sibTransId="{DB45031C-D060-47BD-9EAB-2B49C84B5A56}"/>
    <dgm:cxn modelId="{719AA86B-E58D-4C2A-A5F8-410358019B41}" srcId="{2A8C6A91-82AF-4C43-9769-7AD84E49767C}" destId="{621609D5-7EE0-4228-9DA3-A6B92B17C4BC}" srcOrd="5" destOrd="0" parTransId="{67D446B3-0302-432A-BFCA-E30B51B91388}" sibTransId="{7D248E50-1528-4513-ADB2-618CC13CA11B}"/>
    <dgm:cxn modelId="{122D6A71-2A5D-4C46-984A-6E776D703DE3}" type="presOf" srcId="{23AC66D1-FFF1-4E8D-AFF9-B47C68E5DF46}" destId="{FD8F7167-C68D-4037-B096-583769D25CC0}" srcOrd="0" destOrd="0" presId="urn:microsoft.com/office/officeart/2005/8/layout/cycle6"/>
    <dgm:cxn modelId="{95F59D8D-82D6-4FD1-999D-4B2BC2AC9AC2}" srcId="{2A8C6A91-82AF-4C43-9769-7AD84E49767C}" destId="{0E0D934D-ED27-4F1F-866A-53EB82DEC40D}" srcOrd="4" destOrd="0" parTransId="{C3295F1B-D103-46BB-816D-9D8A45C7E387}" sibTransId="{2437279A-44DA-48A8-9030-AB5E7F6FFC28}"/>
    <dgm:cxn modelId="{AEDFED97-CE19-4033-9994-DCCD8510A3B2}" type="presOf" srcId="{DB45031C-D060-47BD-9EAB-2B49C84B5A56}" destId="{0AA2C4F4-6963-453C-B437-655ACE2F4450}" srcOrd="0" destOrd="0" presId="urn:microsoft.com/office/officeart/2005/8/layout/cycle6"/>
    <dgm:cxn modelId="{A83D19A7-A86B-4F13-AB63-610A1A3A7BD9}" type="presOf" srcId="{662AA9A8-4045-4F90-9BDD-BCF2105FE9B3}" destId="{19D68539-9EE8-4B54-A7FE-2A8CFBB5D490}" srcOrd="0" destOrd="0" presId="urn:microsoft.com/office/officeart/2005/8/layout/cycle6"/>
    <dgm:cxn modelId="{28935FB1-68C7-48B7-814B-15F75EAC99E1}" type="presOf" srcId="{991F0AFA-54B9-4AB2-83B6-735E9DC08E9B}" destId="{1F54013D-D32A-4D0E-8C77-7885D3B1A1F0}" srcOrd="0" destOrd="0" presId="urn:microsoft.com/office/officeart/2005/8/layout/cycle6"/>
    <dgm:cxn modelId="{5BA436C6-63F5-41D9-BEB4-89DE1E836995}" type="presOf" srcId="{2A8C6A91-82AF-4C43-9769-7AD84E49767C}" destId="{607246D1-0CA0-4AE3-888B-1A39B6F642C9}" srcOrd="0" destOrd="0" presId="urn:microsoft.com/office/officeart/2005/8/layout/cycle6"/>
    <dgm:cxn modelId="{0EB9F2C9-4138-451A-B8A8-B11BCB4DA274}" srcId="{2A8C6A91-82AF-4C43-9769-7AD84E49767C}" destId="{991F0AFA-54B9-4AB2-83B6-735E9DC08E9B}" srcOrd="1" destOrd="0" parTransId="{F4C1131E-3657-49DA-AAE7-D17B198911BB}" sibTransId="{CE8D10FE-96D6-4A15-8941-63D15165B72F}"/>
    <dgm:cxn modelId="{E66DF4CB-5B16-4175-8748-5665B9A87AE3}" srcId="{2A8C6A91-82AF-4C43-9769-7AD84E49767C}" destId="{662AA9A8-4045-4F90-9BDD-BCF2105FE9B3}" srcOrd="0" destOrd="0" parTransId="{BF03608D-E41C-4459-9141-32D8A8435E24}" sibTransId="{4711469F-F1DE-4022-8E10-B3D543578EE4}"/>
    <dgm:cxn modelId="{A1E3EDCC-D71C-4D4F-9E42-586446E9E257}" type="presOf" srcId="{6144A7B2-9535-488F-923A-13F8D7261462}" destId="{871B680E-BAF8-45F3-892F-882722112BDB}" srcOrd="0" destOrd="0" presId="urn:microsoft.com/office/officeart/2005/8/layout/cycle6"/>
    <dgm:cxn modelId="{7ADFF9CD-0172-4B93-B939-D3D4F4A28821}" type="presOf" srcId="{621609D5-7EE0-4228-9DA3-A6B92B17C4BC}" destId="{E3F429FE-DDDF-417D-9393-20648F494E0A}" srcOrd="0" destOrd="0" presId="urn:microsoft.com/office/officeart/2005/8/layout/cycle6"/>
    <dgm:cxn modelId="{6E568BD7-08FB-4FD1-A352-A87A330D7974}" srcId="{2A8C6A91-82AF-4C43-9769-7AD84E49767C}" destId="{561F9C11-7081-46B4-8CEB-CDDBEB5659C2}" srcOrd="6" destOrd="0" parTransId="{E8A3A988-8482-4F3C-9940-5E1FE7F799CD}" sibTransId="{6144A7B2-9535-488F-923A-13F8D7261462}"/>
    <dgm:cxn modelId="{8BAEC0DA-13BB-44F5-A34C-09D9DD150E7C}" type="presOf" srcId="{0E0D934D-ED27-4F1F-866A-53EB82DEC40D}" destId="{E9F897A2-D7DB-4F2C-88C7-BC1DD9AEE798}" srcOrd="0" destOrd="0" presId="urn:microsoft.com/office/officeart/2005/8/layout/cycle6"/>
    <dgm:cxn modelId="{82D490F1-34D4-4EA0-AE43-5FCA7D4167DC}" type="presOf" srcId="{4753D293-27B5-4D47-853A-7453793EE059}" destId="{5C1AA4E2-500A-41F8-9172-4C61E856357E}" srcOrd="0" destOrd="0" presId="urn:microsoft.com/office/officeart/2005/8/layout/cycle6"/>
    <dgm:cxn modelId="{94601CF6-1ABF-4807-AD7F-8BCA20CE8C22}" type="presOf" srcId="{561F9C11-7081-46B4-8CEB-CDDBEB5659C2}" destId="{D87A2C77-CCE9-4B81-B52D-030C7072E4C7}" srcOrd="0" destOrd="0" presId="urn:microsoft.com/office/officeart/2005/8/layout/cycle6"/>
    <dgm:cxn modelId="{3D2C0EFC-51D1-4D21-B24F-0040F9A5F458}" srcId="{2A8C6A91-82AF-4C43-9769-7AD84E49767C}" destId="{23AC66D1-FFF1-4E8D-AFF9-B47C68E5DF46}" srcOrd="2" destOrd="0" parTransId="{B5BA4273-3E18-4D25-955F-7DB4C3512C44}" sibTransId="{4753D293-27B5-4D47-853A-7453793EE059}"/>
    <dgm:cxn modelId="{D46685FE-842E-41BC-A917-8F9952E9480C}" type="presOf" srcId="{2437279A-44DA-48A8-9030-AB5E7F6FFC28}" destId="{CE2B8D6F-27EC-4EA7-A256-19CA80C8D936}" srcOrd="0" destOrd="0" presId="urn:microsoft.com/office/officeart/2005/8/layout/cycle6"/>
    <dgm:cxn modelId="{8B594765-B255-4B28-9C53-D4A395CEF225}" type="presParOf" srcId="{607246D1-0CA0-4AE3-888B-1A39B6F642C9}" destId="{19D68539-9EE8-4B54-A7FE-2A8CFBB5D490}" srcOrd="0" destOrd="0" presId="urn:microsoft.com/office/officeart/2005/8/layout/cycle6"/>
    <dgm:cxn modelId="{A9D088BA-8228-41B0-9209-F69E5166B8F8}" type="presParOf" srcId="{607246D1-0CA0-4AE3-888B-1A39B6F642C9}" destId="{9A173C85-25A0-4D76-8032-F3916EB97CC9}" srcOrd="1" destOrd="0" presId="urn:microsoft.com/office/officeart/2005/8/layout/cycle6"/>
    <dgm:cxn modelId="{9E1EE661-DC70-4AC6-AD10-46C0E48EF4CD}" type="presParOf" srcId="{607246D1-0CA0-4AE3-888B-1A39B6F642C9}" destId="{FD81B11F-5131-40B3-AA2A-8542716A8ED0}" srcOrd="2" destOrd="0" presId="urn:microsoft.com/office/officeart/2005/8/layout/cycle6"/>
    <dgm:cxn modelId="{50267AFC-D3BA-4809-94AF-941623D0965C}" type="presParOf" srcId="{607246D1-0CA0-4AE3-888B-1A39B6F642C9}" destId="{1F54013D-D32A-4D0E-8C77-7885D3B1A1F0}" srcOrd="3" destOrd="0" presId="urn:microsoft.com/office/officeart/2005/8/layout/cycle6"/>
    <dgm:cxn modelId="{C3C9166C-1867-4741-B6F3-7DCD67D8891A}" type="presParOf" srcId="{607246D1-0CA0-4AE3-888B-1A39B6F642C9}" destId="{8C942BA0-701D-4254-A123-8A0754FBF65D}" srcOrd="4" destOrd="0" presId="urn:microsoft.com/office/officeart/2005/8/layout/cycle6"/>
    <dgm:cxn modelId="{4E17BBF7-80A1-443B-872D-D30DE443907F}" type="presParOf" srcId="{607246D1-0CA0-4AE3-888B-1A39B6F642C9}" destId="{1CFC05EA-371C-4EB8-80C8-EA76B0DC2903}" srcOrd="5" destOrd="0" presId="urn:microsoft.com/office/officeart/2005/8/layout/cycle6"/>
    <dgm:cxn modelId="{2F6F6629-2B45-4A8F-A439-14826CAEF1C1}" type="presParOf" srcId="{607246D1-0CA0-4AE3-888B-1A39B6F642C9}" destId="{FD8F7167-C68D-4037-B096-583769D25CC0}" srcOrd="6" destOrd="0" presId="urn:microsoft.com/office/officeart/2005/8/layout/cycle6"/>
    <dgm:cxn modelId="{DEECC00F-B7E4-43C0-8EDF-44C13226CE88}" type="presParOf" srcId="{607246D1-0CA0-4AE3-888B-1A39B6F642C9}" destId="{65AD2E75-2D18-4D5B-B95E-6F8D8712FE74}" srcOrd="7" destOrd="0" presId="urn:microsoft.com/office/officeart/2005/8/layout/cycle6"/>
    <dgm:cxn modelId="{BB306A5B-0DFE-4177-B6DA-BB1A85F26A20}" type="presParOf" srcId="{607246D1-0CA0-4AE3-888B-1A39B6F642C9}" destId="{5C1AA4E2-500A-41F8-9172-4C61E856357E}" srcOrd="8" destOrd="0" presId="urn:microsoft.com/office/officeart/2005/8/layout/cycle6"/>
    <dgm:cxn modelId="{DBCD5F6D-A9DA-4F41-AB4B-47FC963E0564}" type="presParOf" srcId="{607246D1-0CA0-4AE3-888B-1A39B6F642C9}" destId="{7A9736C6-390D-47D3-8397-CEF6D202047F}" srcOrd="9" destOrd="0" presId="urn:microsoft.com/office/officeart/2005/8/layout/cycle6"/>
    <dgm:cxn modelId="{F92AB7C0-272D-47F2-81D2-E89D284011D9}" type="presParOf" srcId="{607246D1-0CA0-4AE3-888B-1A39B6F642C9}" destId="{E733FC74-C54C-4D01-A78D-A4EA8F404AE2}" srcOrd="10" destOrd="0" presId="urn:microsoft.com/office/officeart/2005/8/layout/cycle6"/>
    <dgm:cxn modelId="{2F330FCF-A9F9-4052-BB2E-4799D512ECDB}" type="presParOf" srcId="{607246D1-0CA0-4AE3-888B-1A39B6F642C9}" destId="{0AA2C4F4-6963-453C-B437-655ACE2F4450}" srcOrd="11" destOrd="0" presId="urn:microsoft.com/office/officeart/2005/8/layout/cycle6"/>
    <dgm:cxn modelId="{0D4CB40D-3255-4C26-BCA1-68FA97F3B0F6}" type="presParOf" srcId="{607246D1-0CA0-4AE3-888B-1A39B6F642C9}" destId="{E9F897A2-D7DB-4F2C-88C7-BC1DD9AEE798}" srcOrd="12" destOrd="0" presId="urn:microsoft.com/office/officeart/2005/8/layout/cycle6"/>
    <dgm:cxn modelId="{C37DF4EA-0607-4926-B2ED-004A88E7D14A}" type="presParOf" srcId="{607246D1-0CA0-4AE3-888B-1A39B6F642C9}" destId="{0EC738DB-29A8-46FB-A4D8-DA2090261A3F}" srcOrd="13" destOrd="0" presId="urn:microsoft.com/office/officeart/2005/8/layout/cycle6"/>
    <dgm:cxn modelId="{F788580D-8060-4154-8936-EEBB08F8101A}" type="presParOf" srcId="{607246D1-0CA0-4AE3-888B-1A39B6F642C9}" destId="{CE2B8D6F-27EC-4EA7-A256-19CA80C8D936}" srcOrd="14" destOrd="0" presId="urn:microsoft.com/office/officeart/2005/8/layout/cycle6"/>
    <dgm:cxn modelId="{5A471324-82EF-4209-B406-31845E8F1B7E}" type="presParOf" srcId="{607246D1-0CA0-4AE3-888B-1A39B6F642C9}" destId="{E3F429FE-DDDF-417D-9393-20648F494E0A}" srcOrd="15" destOrd="0" presId="urn:microsoft.com/office/officeart/2005/8/layout/cycle6"/>
    <dgm:cxn modelId="{D6C43E92-5A02-4477-B560-A2C4FCA8FE9C}" type="presParOf" srcId="{607246D1-0CA0-4AE3-888B-1A39B6F642C9}" destId="{58D033E3-B9F9-4227-84B9-D4D5D22CC565}" srcOrd="16" destOrd="0" presId="urn:microsoft.com/office/officeart/2005/8/layout/cycle6"/>
    <dgm:cxn modelId="{DC94DEE8-EE64-4EFF-BC27-2FE022B41EEE}" type="presParOf" srcId="{607246D1-0CA0-4AE3-888B-1A39B6F642C9}" destId="{54892539-B259-4CF9-BCB8-D2DD02811350}" srcOrd="17" destOrd="0" presId="urn:microsoft.com/office/officeart/2005/8/layout/cycle6"/>
    <dgm:cxn modelId="{07D27552-B0E5-4EC0-A728-CE68BA67CBB3}" type="presParOf" srcId="{607246D1-0CA0-4AE3-888B-1A39B6F642C9}" destId="{D87A2C77-CCE9-4B81-B52D-030C7072E4C7}" srcOrd="18" destOrd="0" presId="urn:microsoft.com/office/officeart/2005/8/layout/cycle6"/>
    <dgm:cxn modelId="{5FCC8DA7-A482-4005-B26C-08F840B119B7}" type="presParOf" srcId="{607246D1-0CA0-4AE3-888B-1A39B6F642C9}" destId="{38574525-65D1-4A41-A6AD-12B3498F0059}" srcOrd="19" destOrd="0" presId="urn:microsoft.com/office/officeart/2005/8/layout/cycle6"/>
    <dgm:cxn modelId="{939C6ACC-98DF-42F5-99D1-47AFEEC987E7}" type="presParOf" srcId="{607246D1-0CA0-4AE3-888B-1A39B6F642C9}" destId="{871B680E-BAF8-45F3-892F-882722112BDB}" srcOrd="20"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55F3064-6A9E-4707-8CFC-9DA24C1E8E8E}" type="doc">
      <dgm:prSet loTypeId="urn:microsoft.com/office/officeart/2005/8/layout/chevron1" loCatId="process" qsTypeId="urn:microsoft.com/office/officeart/2005/8/quickstyle/simple2" qsCatId="simple" csTypeId="urn:microsoft.com/office/officeart/2005/8/colors/accent1_2" csCatId="accent1" phldr="1"/>
      <dgm:spPr/>
    </dgm:pt>
    <dgm:pt modelId="{8656857A-634A-45D5-B68B-27A553A75865}">
      <dgm:prSet phldrT="[文本]"/>
      <dgm:spPr>
        <a:solidFill>
          <a:schemeClr val="bg1">
            <a:lumMod val="65000"/>
          </a:schemeClr>
        </a:solidFill>
        <a:ln w="12700">
          <a:solidFill>
            <a:schemeClr val="bg1"/>
          </a:solidFill>
        </a:ln>
      </dgm:spPr>
      <dgm:t>
        <a:bodyPr/>
        <a:lstStyle/>
        <a:p>
          <a:r>
            <a:rPr lang="zh-CN" altLang="en-US" b="0" dirty="0">
              <a:latin typeface="微软雅黑" panose="020B0503020204020204" pitchFamily="34" charset="-122"/>
              <a:ea typeface="微软雅黑" panose="020B0503020204020204" pitchFamily="34" charset="-122"/>
            </a:rPr>
            <a:t>概述</a:t>
          </a:r>
        </a:p>
      </dgm:t>
    </dgm:pt>
    <dgm:pt modelId="{0D216C73-BA12-4B2C-8078-2235090105DB}" type="parTrans" cxnId="{9DF2D484-F3DE-46F3-90C5-DF93D14ED05E}">
      <dgm:prSet/>
      <dgm:spPr/>
      <dgm:t>
        <a:bodyPr/>
        <a:lstStyle/>
        <a:p>
          <a:endParaRPr lang="zh-CN" altLang="en-US">
            <a:latin typeface="微软雅黑" panose="020B0503020204020204" pitchFamily="34" charset="-122"/>
            <a:ea typeface="微软雅黑" panose="020B0503020204020204" pitchFamily="34" charset="-122"/>
          </a:endParaRPr>
        </a:p>
      </dgm:t>
    </dgm:pt>
    <dgm:pt modelId="{24D98B98-B994-457D-85CA-0AE373347E73}" type="sibTrans" cxnId="{9DF2D484-F3DE-46F3-90C5-DF93D14ED05E}">
      <dgm:prSet/>
      <dgm:spPr/>
      <dgm:t>
        <a:bodyPr/>
        <a:lstStyle/>
        <a:p>
          <a:endParaRPr lang="zh-CN" altLang="en-US">
            <a:latin typeface="微软雅黑" panose="020B0503020204020204" pitchFamily="34" charset="-122"/>
            <a:ea typeface="微软雅黑" panose="020B0503020204020204" pitchFamily="34" charset="-122"/>
          </a:endParaRPr>
        </a:p>
      </dgm:t>
    </dgm:pt>
    <dgm:pt modelId="{E1A4A8AD-74CA-4CAB-8654-1E33B13BB10C}">
      <dgm:prSet phldrT="[文本]"/>
      <dgm:spPr>
        <a:solidFill>
          <a:schemeClr val="bg1">
            <a:lumMod val="65000"/>
          </a:schemeClr>
        </a:solidFill>
        <a:ln w="12700">
          <a:solidFill>
            <a:schemeClr val="bg1"/>
          </a:solidFill>
        </a:ln>
      </dgm:spPr>
      <dgm:t>
        <a:bodyPr/>
        <a:lstStyle/>
        <a:p>
          <a:r>
            <a:rPr lang="zh-CN" altLang="en-US" dirty="0">
              <a:latin typeface="微软雅黑" panose="020B0503020204020204" pitchFamily="34" charset="-122"/>
              <a:ea typeface="微软雅黑" panose="020B0503020204020204" pitchFamily="34" charset="-122"/>
            </a:rPr>
            <a:t>成本领先</a:t>
          </a:r>
        </a:p>
      </dgm:t>
    </dgm:pt>
    <dgm:pt modelId="{CA99260E-D2B6-4F55-974B-718CC93F7D97}" type="parTrans" cxnId="{5B188646-8B20-4BA5-9186-29638FCF574B}">
      <dgm:prSet/>
      <dgm:spPr/>
      <dgm:t>
        <a:bodyPr/>
        <a:lstStyle/>
        <a:p>
          <a:endParaRPr lang="zh-CN" altLang="en-US">
            <a:latin typeface="微软雅黑" panose="020B0503020204020204" pitchFamily="34" charset="-122"/>
            <a:ea typeface="微软雅黑" panose="020B0503020204020204" pitchFamily="34" charset="-122"/>
          </a:endParaRPr>
        </a:p>
      </dgm:t>
    </dgm:pt>
    <dgm:pt modelId="{CC4C50A2-D510-4095-B994-B3B1ECB7C25E}" type="sibTrans" cxnId="{5B188646-8B20-4BA5-9186-29638FCF574B}">
      <dgm:prSet/>
      <dgm:spPr/>
      <dgm:t>
        <a:bodyPr/>
        <a:lstStyle/>
        <a:p>
          <a:endParaRPr lang="zh-CN" altLang="en-US">
            <a:latin typeface="微软雅黑" panose="020B0503020204020204" pitchFamily="34" charset="-122"/>
            <a:ea typeface="微软雅黑" panose="020B0503020204020204" pitchFamily="34" charset="-122"/>
          </a:endParaRPr>
        </a:p>
      </dgm:t>
    </dgm:pt>
    <dgm:pt modelId="{AA7D10C8-D7AE-4BF8-AAE7-30C0C3D6381C}">
      <dgm:prSet phldrT="[文本]"/>
      <dgm:spPr>
        <a:solidFill>
          <a:srgbClr val="0070C0"/>
        </a:solidFill>
        <a:ln w="12700">
          <a:solidFill>
            <a:schemeClr val="bg1"/>
          </a:solidFill>
        </a:ln>
      </dgm:spPr>
      <dgm:t>
        <a:bodyPr/>
        <a:lstStyle/>
        <a:p>
          <a:r>
            <a:rPr lang="zh-CN" altLang="en-US" b="1" dirty="0">
              <a:latin typeface="微软雅黑" panose="020B0503020204020204" pitchFamily="34" charset="-122"/>
              <a:ea typeface="微软雅黑" panose="020B0503020204020204" pitchFamily="34" charset="-122"/>
            </a:rPr>
            <a:t>差异化</a:t>
          </a:r>
        </a:p>
      </dgm:t>
    </dgm:pt>
    <dgm:pt modelId="{6FE30A3A-99BD-4D82-9137-AF398BD3BCE2}" type="parTrans" cxnId="{8E82B755-BDD5-41EF-9BCD-4A6CAC96CA21}">
      <dgm:prSet/>
      <dgm:spPr/>
      <dgm:t>
        <a:bodyPr/>
        <a:lstStyle/>
        <a:p>
          <a:endParaRPr lang="zh-CN" altLang="en-US">
            <a:latin typeface="微软雅黑" panose="020B0503020204020204" pitchFamily="34" charset="-122"/>
            <a:ea typeface="微软雅黑" panose="020B0503020204020204" pitchFamily="34" charset="-122"/>
          </a:endParaRPr>
        </a:p>
      </dgm:t>
    </dgm:pt>
    <dgm:pt modelId="{4C1E998D-70E5-4C92-9DB5-8E9F9EEDDD82}" type="sibTrans" cxnId="{8E82B755-BDD5-41EF-9BCD-4A6CAC96CA21}">
      <dgm:prSet/>
      <dgm:spPr/>
      <dgm:t>
        <a:bodyPr/>
        <a:lstStyle/>
        <a:p>
          <a:endParaRPr lang="zh-CN" altLang="en-US">
            <a:latin typeface="微软雅黑" panose="020B0503020204020204" pitchFamily="34" charset="-122"/>
            <a:ea typeface="微软雅黑" panose="020B0503020204020204" pitchFamily="34" charset="-122"/>
          </a:endParaRPr>
        </a:p>
      </dgm:t>
    </dgm:pt>
    <dgm:pt modelId="{4D577B54-B3C1-443A-A101-00AE46FC0591}">
      <dgm:prSet phldrT="[文本]"/>
      <dgm:spPr>
        <a:solidFill>
          <a:schemeClr val="bg1">
            <a:lumMod val="65000"/>
          </a:schemeClr>
        </a:solidFill>
        <a:ln w="12700">
          <a:solidFill>
            <a:schemeClr val="bg1"/>
          </a:solidFill>
        </a:ln>
      </dgm:spPr>
      <dgm:t>
        <a:bodyPr/>
        <a:lstStyle/>
        <a:p>
          <a:r>
            <a:rPr lang="zh-CN" altLang="en-US" dirty="0">
              <a:latin typeface="微软雅黑" panose="020B0503020204020204" pitchFamily="34" charset="-122"/>
              <a:ea typeface="微软雅黑" panose="020B0503020204020204" pitchFamily="34" charset="-122"/>
            </a:rPr>
            <a:t>集中化</a:t>
          </a:r>
        </a:p>
      </dgm:t>
    </dgm:pt>
    <dgm:pt modelId="{8CC5380A-F239-48F1-850B-61D8CBD4B293}" type="parTrans" cxnId="{93A4BFB7-086F-4405-8363-266EB7A81E3C}">
      <dgm:prSet/>
      <dgm:spPr/>
      <dgm:t>
        <a:bodyPr/>
        <a:lstStyle/>
        <a:p>
          <a:endParaRPr lang="zh-CN" altLang="en-US">
            <a:latin typeface="微软雅黑" panose="020B0503020204020204" pitchFamily="34" charset="-122"/>
            <a:ea typeface="微软雅黑" panose="020B0503020204020204" pitchFamily="34" charset="-122"/>
          </a:endParaRPr>
        </a:p>
      </dgm:t>
    </dgm:pt>
    <dgm:pt modelId="{4F09474A-C513-453A-AA07-D80A74C78DC8}" type="sibTrans" cxnId="{93A4BFB7-086F-4405-8363-266EB7A81E3C}">
      <dgm:prSet/>
      <dgm:spPr/>
      <dgm:t>
        <a:bodyPr/>
        <a:lstStyle/>
        <a:p>
          <a:endParaRPr lang="zh-CN" altLang="en-US">
            <a:latin typeface="微软雅黑" panose="020B0503020204020204" pitchFamily="34" charset="-122"/>
            <a:ea typeface="微软雅黑" panose="020B0503020204020204" pitchFamily="34" charset="-122"/>
          </a:endParaRPr>
        </a:p>
      </dgm:t>
    </dgm:pt>
    <dgm:pt modelId="{70FB91F4-54C2-4BDF-8D97-80073F81B006}" type="pres">
      <dgm:prSet presAssocID="{655F3064-6A9E-4707-8CFC-9DA24C1E8E8E}" presName="Name0" presStyleCnt="0">
        <dgm:presLayoutVars>
          <dgm:dir/>
          <dgm:animLvl val="lvl"/>
          <dgm:resizeHandles val="exact"/>
        </dgm:presLayoutVars>
      </dgm:prSet>
      <dgm:spPr/>
    </dgm:pt>
    <dgm:pt modelId="{28A79C0B-5E0B-4BAA-BC4F-C6FEA353F644}" type="pres">
      <dgm:prSet presAssocID="{8656857A-634A-45D5-B68B-27A553A75865}" presName="parTxOnly" presStyleLbl="node1" presStyleIdx="0" presStyleCnt="4">
        <dgm:presLayoutVars>
          <dgm:chMax val="0"/>
          <dgm:chPref val="0"/>
          <dgm:bulletEnabled val="1"/>
        </dgm:presLayoutVars>
      </dgm:prSet>
      <dgm:spPr/>
    </dgm:pt>
    <dgm:pt modelId="{F194A7B4-F515-45C2-AE6E-3BE71B544D32}" type="pres">
      <dgm:prSet presAssocID="{24D98B98-B994-457D-85CA-0AE373347E73}" presName="parTxOnlySpace" presStyleCnt="0"/>
      <dgm:spPr/>
    </dgm:pt>
    <dgm:pt modelId="{141D5A77-DB16-40AD-A308-E1C612297B5F}" type="pres">
      <dgm:prSet presAssocID="{E1A4A8AD-74CA-4CAB-8654-1E33B13BB10C}" presName="parTxOnly" presStyleLbl="node1" presStyleIdx="1" presStyleCnt="4">
        <dgm:presLayoutVars>
          <dgm:chMax val="0"/>
          <dgm:chPref val="0"/>
          <dgm:bulletEnabled val="1"/>
        </dgm:presLayoutVars>
      </dgm:prSet>
      <dgm:spPr/>
    </dgm:pt>
    <dgm:pt modelId="{602C3A98-4B09-4F52-B212-40AA7027BABF}" type="pres">
      <dgm:prSet presAssocID="{CC4C50A2-D510-4095-B994-B3B1ECB7C25E}" presName="parTxOnlySpace" presStyleCnt="0"/>
      <dgm:spPr/>
    </dgm:pt>
    <dgm:pt modelId="{253DA258-DA2E-4FC2-902B-F4ABED65C24F}" type="pres">
      <dgm:prSet presAssocID="{AA7D10C8-D7AE-4BF8-AAE7-30C0C3D6381C}" presName="parTxOnly" presStyleLbl="node1" presStyleIdx="2" presStyleCnt="4">
        <dgm:presLayoutVars>
          <dgm:chMax val="0"/>
          <dgm:chPref val="0"/>
          <dgm:bulletEnabled val="1"/>
        </dgm:presLayoutVars>
      </dgm:prSet>
      <dgm:spPr/>
    </dgm:pt>
    <dgm:pt modelId="{D0170776-8BDD-4335-9786-2756DB88BC4D}" type="pres">
      <dgm:prSet presAssocID="{4C1E998D-70E5-4C92-9DB5-8E9F9EEDDD82}" presName="parTxOnlySpace" presStyleCnt="0"/>
      <dgm:spPr/>
    </dgm:pt>
    <dgm:pt modelId="{5D9947BE-E408-47F1-8F0D-0AB46E8ADB16}" type="pres">
      <dgm:prSet presAssocID="{4D577B54-B3C1-443A-A101-00AE46FC0591}" presName="parTxOnly" presStyleLbl="node1" presStyleIdx="3" presStyleCnt="4">
        <dgm:presLayoutVars>
          <dgm:chMax val="0"/>
          <dgm:chPref val="0"/>
          <dgm:bulletEnabled val="1"/>
        </dgm:presLayoutVars>
      </dgm:prSet>
      <dgm:spPr/>
    </dgm:pt>
  </dgm:ptLst>
  <dgm:cxnLst>
    <dgm:cxn modelId="{2DA4F601-F40C-49F7-ABC8-C7586195D786}" type="presOf" srcId="{4D577B54-B3C1-443A-A101-00AE46FC0591}" destId="{5D9947BE-E408-47F1-8F0D-0AB46E8ADB16}" srcOrd="0" destOrd="0" presId="urn:microsoft.com/office/officeart/2005/8/layout/chevron1"/>
    <dgm:cxn modelId="{2DAF6E0A-5A2A-4D99-8A5D-86205730EBA2}" type="presOf" srcId="{AA7D10C8-D7AE-4BF8-AAE7-30C0C3D6381C}" destId="{253DA258-DA2E-4FC2-902B-F4ABED65C24F}" srcOrd="0" destOrd="0" presId="urn:microsoft.com/office/officeart/2005/8/layout/chevron1"/>
    <dgm:cxn modelId="{0CC69F2E-2842-462F-8B5B-96F7010C9A72}" type="presOf" srcId="{8656857A-634A-45D5-B68B-27A553A75865}" destId="{28A79C0B-5E0B-4BAA-BC4F-C6FEA353F644}" srcOrd="0" destOrd="0" presId="urn:microsoft.com/office/officeart/2005/8/layout/chevron1"/>
    <dgm:cxn modelId="{5B188646-8B20-4BA5-9186-29638FCF574B}" srcId="{655F3064-6A9E-4707-8CFC-9DA24C1E8E8E}" destId="{E1A4A8AD-74CA-4CAB-8654-1E33B13BB10C}" srcOrd="1" destOrd="0" parTransId="{CA99260E-D2B6-4F55-974B-718CC93F7D97}" sibTransId="{CC4C50A2-D510-4095-B994-B3B1ECB7C25E}"/>
    <dgm:cxn modelId="{8E82B755-BDD5-41EF-9BCD-4A6CAC96CA21}" srcId="{655F3064-6A9E-4707-8CFC-9DA24C1E8E8E}" destId="{AA7D10C8-D7AE-4BF8-AAE7-30C0C3D6381C}" srcOrd="2" destOrd="0" parTransId="{6FE30A3A-99BD-4D82-9137-AF398BD3BCE2}" sibTransId="{4C1E998D-70E5-4C92-9DB5-8E9F9EEDDD82}"/>
    <dgm:cxn modelId="{90EA7D7A-9D3B-45E3-913B-10582E0032DF}" type="presOf" srcId="{E1A4A8AD-74CA-4CAB-8654-1E33B13BB10C}" destId="{141D5A77-DB16-40AD-A308-E1C612297B5F}" srcOrd="0" destOrd="0" presId="urn:microsoft.com/office/officeart/2005/8/layout/chevron1"/>
    <dgm:cxn modelId="{9DF2D484-F3DE-46F3-90C5-DF93D14ED05E}" srcId="{655F3064-6A9E-4707-8CFC-9DA24C1E8E8E}" destId="{8656857A-634A-45D5-B68B-27A553A75865}" srcOrd="0" destOrd="0" parTransId="{0D216C73-BA12-4B2C-8078-2235090105DB}" sibTransId="{24D98B98-B994-457D-85CA-0AE373347E73}"/>
    <dgm:cxn modelId="{93A4BFB7-086F-4405-8363-266EB7A81E3C}" srcId="{655F3064-6A9E-4707-8CFC-9DA24C1E8E8E}" destId="{4D577B54-B3C1-443A-A101-00AE46FC0591}" srcOrd="3" destOrd="0" parTransId="{8CC5380A-F239-48F1-850B-61D8CBD4B293}" sibTransId="{4F09474A-C513-453A-AA07-D80A74C78DC8}"/>
    <dgm:cxn modelId="{4B1DB4E4-2ED1-4375-8D72-8859401D4B17}" type="presOf" srcId="{655F3064-6A9E-4707-8CFC-9DA24C1E8E8E}" destId="{70FB91F4-54C2-4BDF-8D97-80073F81B006}" srcOrd="0" destOrd="0" presId="urn:microsoft.com/office/officeart/2005/8/layout/chevron1"/>
    <dgm:cxn modelId="{25403CC2-266E-4111-9F2B-0436C8CAD036}" type="presParOf" srcId="{70FB91F4-54C2-4BDF-8D97-80073F81B006}" destId="{28A79C0B-5E0B-4BAA-BC4F-C6FEA353F644}" srcOrd="0" destOrd="0" presId="urn:microsoft.com/office/officeart/2005/8/layout/chevron1"/>
    <dgm:cxn modelId="{771A472D-8D06-4B14-BFB9-FFA50A715776}" type="presParOf" srcId="{70FB91F4-54C2-4BDF-8D97-80073F81B006}" destId="{F194A7B4-F515-45C2-AE6E-3BE71B544D32}" srcOrd="1" destOrd="0" presId="urn:microsoft.com/office/officeart/2005/8/layout/chevron1"/>
    <dgm:cxn modelId="{4A47FCE1-3EC6-43F6-AF5E-95771789D8BF}" type="presParOf" srcId="{70FB91F4-54C2-4BDF-8D97-80073F81B006}" destId="{141D5A77-DB16-40AD-A308-E1C612297B5F}" srcOrd="2" destOrd="0" presId="urn:microsoft.com/office/officeart/2005/8/layout/chevron1"/>
    <dgm:cxn modelId="{6365DD4E-6FDE-48D9-A5DF-6FCA53436C75}" type="presParOf" srcId="{70FB91F4-54C2-4BDF-8D97-80073F81B006}" destId="{602C3A98-4B09-4F52-B212-40AA7027BABF}" srcOrd="3" destOrd="0" presId="urn:microsoft.com/office/officeart/2005/8/layout/chevron1"/>
    <dgm:cxn modelId="{26382120-0988-4A40-B24D-B932814AFC06}" type="presParOf" srcId="{70FB91F4-54C2-4BDF-8D97-80073F81B006}" destId="{253DA258-DA2E-4FC2-902B-F4ABED65C24F}" srcOrd="4" destOrd="0" presId="urn:microsoft.com/office/officeart/2005/8/layout/chevron1"/>
    <dgm:cxn modelId="{751363D4-DD7B-4C5C-9FF6-C62E986E366E}" type="presParOf" srcId="{70FB91F4-54C2-4BDF-8D97-80073F81B006}" destId="{D0170776-8BDD-4335-9786-2756DB88BC4D}" srcOrd="5" destOrd="0" presId="urn:microsoft.com/office/officeart/2005/8/layout/chevron1"/>
    <dgm:cxn modelId="{96241C9D-5094-4446-BFEA-A33E840A23A2}" type="presParOf" srcId="{70FB91F4-54C2-4BDF-8D97-80073F81B006}" destId="{5D9947BE-E408-47F1-8F0D-0AB46E8ADB16}"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55F3064-6A9E-4707-8CFC-9DA24C1E8E8E}" type="doc">
      <dgm:prSet loTypeId="urn:microsoft.com/office/officeart/2005/8/layout/chevron1" loCatId="process" qsTypeId="urn:microsoft.com/office/officeart/2005/8/quickstyle/simple2" qsCatId="simple" csTypeId="urn:microsoft.com/office/officeart/2005/8/colors/accent1_2" csCatId="accent1" phldr="1"/>
      <dgm:spPr/>
    </dgm:pt>
    <dgm:pt modelId="{8656857A-634A-45D5-B68B-27A553A75865}">
      <dgm:prSet phldrT="[文本]"/>
      <dgm:spPr>
        <a:solidFill>
          <a:schemeClr val="bg1">
            <a:lumMod val="65000"/>
          </a:schemeClr>
        </a:solidFill>
        <a:ln w="12700">
          <a:solidFill>
            <a:schemeClr val="bg1"/>
          </a:solidFill>
        </a:ln>
      </dgm:spPr>
      <dgm:t>
        <a:bodyPr/>
        <a:lstStyle/>
        <a:p>
          <a:r>
            <a:rPr lang="zh-CN" altLang="en-US" b="0" dirty="0">
              <a:latin typeface="微软雅黑" panose="020B0503020204020204" pitchFamily="34" charset="-122"/>
              <a:ea typeface="微软雅黑" panose="020B0503020204020204" pitchFamily="34" charset="-122"/>
            </a:rPr>
            <a:t>概述</a:t>
          </a:r>
        </a:p>
      </dgm:t>
    </dgm:pt>
    <dgm:pt modelId="{0D216C73-BA12-4B2C-8078-2235090105DB}" type="parTrans" cxnId="{9DF2D484-F3DE-46F3-90C5-DF93D14ED05E}">
      <dgm:prSet/>
      <dgm:spPr/>
      <dgm:t>
        <a:bodyPr/>
        <a:lstStyle/>
        <a:p>
          <a:endParaRPr lang="zh-CN" altLang="en-US">
            <a:latin typeface="微软雅黑" panose="020B0503020204020204" pitchFamily="34" charset="-122"/>
            <a:ea typeface="微软雅黑" panose="020B0503020204020204" pitchFamily="34" charset="-122"/>
          </a:endParaRPr>
        </a:p>
      </dgm:t>
    </dgm:pt>
    <dgm:pt modelId="{24D98B98-B994-457D-85CA-0AE373347E73}" type="sibTrans" cxnId="{9DF2D484-F3DE-46F3-90C5-DF93D14ED05E}">
      <dgm:prSet/>
      <dgm:spPr/>
      <dgm:t>
        <a:bodyPr/>
        <a:lstStyle/>
        <a:p>
          <a:endParaRPr lang="zh-CN" altLang="en-US">
            <a:latin typeface="微软雅黑" panose="020B0503020204020204" pitchFamily="34" charset="-122"/>
            <a:ea typeface="微软雅黑" panose="020B0503020204020204" pitchFamily="34" charset="-122"/>
          </a:endParaRPr>
        </a:p>
      </dgm:t>
    </dgm:pt>
    <dgm:pt modelId="{E1A4A8AD-74CA-4CAB-8654-1E33B13BB10C}">
      <dgm:prSet phldrT="[文本]"/>
      <dgm:spPr>
        <a:solidFill>
          <a:schemeClr val="bg1">
            <a:lumMod val="65000"/>
          </a:schemeClr>
        </a:solidFill>
        <a:ln w="12700">
          <a:solidFill>
            <a:schemeClr val="bg1"/>
          </a:solidFill>
        </a:ln>
      </dgm:spPr>
      <dgm:t>
        <a:bodyPr/>
        <a:lstStyle/>
        <a:p>
          <a:r>
            <a:rPr lang="zh-CN" altLang="en-US" dirty="0">
              <a:latin typeface="微软雅黑" panose="020B0503020204020204" pitchFamily="34" charset="-122"/>
              <a:ea typeface="微软雅黑" panose="020B0503020204020204" pitchFamily="34" charset="-122"/>
            </a:rPr>
            <a:t>成本领先</a:t>
          </a:r>
        </a:p>
      </dgm:t>
    </dgm:pt>
    <dgm:pt modelId="{CA99260E-D2B6-4F55-974B-718CC93F7D97}" type="parTrans" cxnId="{5B188646-8B20-4BA5-9186-29638FCF574B}">
      <dgm:prSet/>
      <dgm:spPr/>
      <dgm:t>
        <a:bodyPr/>
        <a:lstStyle/>
        <a:p>
          <a:endParaRPr lang="zh-CN" altLang="en-US">
            <a:latin typeface="微软雅黑" panose="020B0503020204020204" pitchFamily="34" charset="-122"/>
            <a:ea typeface="微软雅黑" panose="020B0503020204020204" pitchFamily="34" charset="-122"/>
          </a:endParaRPr>
        </a:p>
      </dgm:t>
    </dgm:pt>
    <dgm:pt modelId="{CC4C50A2-D510-4095-B994-B3B1ECB7C25E}" type="sibTrans" cxnId="{5B188646-8B20-4BA5-9186-29638FCF574B}">
      <dgm:prSet/>
      <dgm:spPr/>
      <dgm:t>
        <a:bodyPr/>
        <a:lstStyle/>
        <a:p>
          <a:endParaRPr lang="zh-CN" altLang="en-US">
            <a:latin typeface="微软雅黑" panose="020B0503020204020204" pitchFamily="34" charset="-122"/>
            <a:ea typeface="微软雅黑" panose="020B0503020204020204" pitchFamily="34" charset="-122"/>
          </a:endParaRPr>
        </a:p>
      </dgm:t>
    </dgm:pt>
    <dgm:pt modelId="{AA7D10C8-D7AE-4BF8-AAE7-30C0C3D6381C}">
      <dgm:prSet phldrT="[文本]"/>
      <dgm:spPr>
        <a:solidFill>
          <a:schemeClr val="bg1">
            <a:lumMod val="65000"/>
          </a:schemeClr>
        </a:solidFill>
        <a:ln w="12700">
          <a:solidFill>
            <a:schemeClr val="bg1"/>
          </a:solidFill>
        </a:ln>
      </dgm:spPr>
      <dgm:t>
        <a:bodyPr/>
        <a:lstStyle/>
        <a:p>
          <a:r>
            <a:rPr lang="zh-CN" altLang="en-US" dirty="0">
              <a:latin typeface="微软雅黑" panose="020B0503020204020204" pitchFamily="34" charset="-122"/>
              <a:ea typeface="微软雅黑" panose="020B0503020204020204" pitchFamily="34" charset="-122"/>
            </a:rPr>
            <a:t>差异化</a:t>
          </a:r>
        </a:p>
      </dgm:t>
    </dgm:pt>
    <dgm:pt modelId="{6FE30A3A-99BD-4D82-9137-AF398BD3BCE2}" type="parTrans" cxnId="{8E82B755-BDD5-41EF-9BCD-4A6CAC96CA21}">
      <dgm:prSet/>
      <dgm:spPr/>
      <dgm:t>
        <a:bodyPr/>
        <a:lstStyle/>
        <a:p>
          <a:endParaRPr lang="zh-CN" altLang="en-US">
            <a:latin typeface="微软雅黑" panose="020B0503020204020204" pitchFamily="34" charset="-122"/>
            <a:ea typeface="微软雅黑" panose="020B0503020204020204" pitchFamily="34" charset="-122"/>
          </a:endParaRPr>
        </a:p>
      </dgm:t>
    </dgm:pt>
    <dgm:pt modelId="{4C1E998D-70E5-4C92-9DB5-8E9F9EEDDD82}" type="sibTrans" cxnId="{8E82B755-BDD5-41EF-9BCD-4A6CAC96CA21}">
      <dgm:prSet/>
      <dgm:spPr/>
      <dgm:t>
        <a:bodyPr/>
        <a:lstStyle/>
        <a:p>
          <a:endParaRPr lang="zh-CN" altLang="en-US">
            <a:latin typeface="微软雅黑" panose="020B0503020204020204" pitchFamily="34" charset="-122"/>
            <a:ea typeface="微软雅黑" panose="020B0503020204020204" pitchFamily="34" charset="-122"/>
          </a:endParaRPr>
        </a:p>
      </dgm:t>
    </dgm:pt>
    <dgm:pt modelId="{4D577B54-B3C1-443A-A101-00AE46FC0591}">
      <dgm:prSet phldrT="[文本]"/>
      <dgm:spPr>
        <a:solidFill>
          <a:srgbClr val="0070C0"/>
        </a:solidFill>
        <a:ln w="12700">
          <a:solidFill>
            <a:schemeClr val="bg1"/>
          </a:solidFill>
        </a:ln>
      </dgm:spPr>
      <dgm:t>
        <a:bodyPr/>
        <a:lstStyle/>
        <a:p>
          <a:r>
            <a:rPr lang="zh-CN" altLang="en-US" b="1" dirty="0">
              <a:latin typeface="微软雅黑" panose="020B0503020204020204" pitchFamily="34" charset="-122"/>
              <a:ea typeface="微软雅黑" panose="020B0503020204020204" pitchFamily="34" charset="-122"/>
            </a:rPr>
            <a:t>集中化</a:t>
          </a:r>
        </a:p>
      </dgm:t>
    </dgm:pt>
    <dgm:pt modelId="{8CC5380A-F239-48F1-850B-61D8CBD4B293}" type="parTrans" cxnId="{93A4BFB7-086F-4405-8363-266EB7A81E3C}">
      <dgm:prSet/>
      <dgm:spPr/>
      <dgm:t>
        <a:bodyPr/>
        <a:lstStyle/>
        <a:p>
          <a:endParaRPr lang="zh-CN" altLang="en-US">
            <a:latin typeface="微软雅黑" panose="020B0503020204020204" pitchFamily="34" charset="-122"/>
            <a:ea typeface="微软雅黑" panose="020B0503020204020204" pitchFamily="34" charset="-122"/>
          </a:endParaRPr>
        </a:p>
      </dgm:t>
    </dgm:pt>
    <dgm:pt modelId="{4F09474A-C513-453A-AA07-D80A74C78DC8}" type="sibTrans" cxnId="{93A4BFB7-086F-4405-8363-266EB7A81E3C}">
      <dgm:prSet/>
      <dgm:spPr/>
      <dgm:t>
        <a:bodyPr/>
        <a:lstStyle/>
        <a:p>
          <a:endParaRPr lang="zh-CN" altLang="en-US">
            <a:latin typeface="微软雅黑" panose="020B0503020204020204" pitchFamily="34" charset="-122"/>
            <a:ea typeface="微软雅黑" panose="020B0503020204020204" pitchFamily="34" charset="-122"/>
          </a:endParaRPr>
        </a:p>
      </dgm:t>
    </dgm:pt>
    <dgm:pt modelId="{70FB91F4-54C2-4BDF-8D97-80073F81B006}" type="pres">
      <dgm:prSet presAssocID="{655F3064-6A9E-4707-8CFC-9DA24C1E8E8E}" presName="Name0" presStyleCnt="0">
        <dgm:presLayoutVars>
          <dgm:dir/>
          <dgm:animLvl val="lvl"/>
          <dgm:resizeHandles val="exact"/>
        </dgm:presLayoutVars>
      </dgm:prSet>
      <dgm:spPr/>
    </dgm:pt>
    <dgm:pt modelId="{28A79C0B-5E0B-4BAA-BC4F-C6FEA353F644}" type="pres">
      <dgm:prSet presAssocID="{8656857A-634A-45D5-B68B-27A553A75865}" presName="parTxOnly" presStyleLbl="node1" presStyleIdx="0" presStyleCnt="4">
        <dgm:presLayoutVars>
          <dgm:chMax val="0"/>
          <dgm:chPref val="0"/>
          <dgm:bulletEnabled val="1"/>
        </dgm:presLayoutVars>
      </dgm:prSet>
      <dgm:spPr/>
    </dgm:pt>
    <dgm:pt modelId="{F194A7B4-F515-45C2-AE6E-3BE71B544D32}" type="pres">
      <dgm:prSet presAssocID="{24D98B98-B994-457D-85CA-0AE373347E73}" presName="parTxOnlySpace" presStyleCnt="0"/>
      <dgm:spPr/>
    </dgm:pt>
    <dgm:pt modelId="{141D5A77-DB16-40AD-A308-E1C612297B5F}" type="pres">
      <dgm:prSet presAssocID="{E1A4A8AD-74CA-4CAB-8654-1E33B13BB10C}" presName="parTxOnly" presStyleLbl="node1" presStyleIdx="1" presStyleCnt="4">
        <dgm:presLayoutVars>
          <dgm:chMax val="0"/>
          <dgm:chPref val="0"/>
          <dgm:bulletEnabled val="1"/>
        </dgm:presLayoutVars>
      </dgm:prSet>
      <dgm:spPr/>
    </dgm:pt>
    <dgm:pt modelId="{602C3A98-4B09-4F52-B212-40AA7027BABF}" type="pres">
      <dgm:prSet presAssocID="{CC4C50A2-D510-4095-B994-B3B1ECB7C25E}" presName="parTxOnlySpace" presStyleCnt="0"/>
      <dgm:spPr/>
    </dgm:pt>
    <dgm:pt modelId="{253DA258-DA2E-4FC2-902B-F4ABED65C24F}" type="pres">
      <dgm:prSet presAssocID="{AA7D10C8-D7AE-4BF8-AAE7-30C0C3D6381C}" presName="parTxOnly" presStyleLbl="node1" presStyleIdx="2" presStyleCnt="4">
        <dgm:presLayoutVars>
          <dgm:chMax val="0"/>
          <dgm:chPref val="0"/>
          <dgm:bulletEnabled val="1"/>
        </dgm:presLayoutVars>
      </dgm:prSet>
      <dgm:spPr/>
    </dgm:pt>
    <dgm:pt modelId="{D0170776-8BDD-4335-9786-2756DB88BC4D}" type="pres">
      <dgm:prSet presAssocID="{4C1E998D-70E5-4C92-9DB5-8E9F9EEDDD82}" presName="parTxOnlySpace" presStyleCnt="0"/>
      <dgm:spPr/>
    </dgm:pt>
    <dgm:pt modelId="{5D9947BE-E408-47F1-8F0D-0AB46E8ADB16}" type="pres">
      <dgm:prSet presAssocID="{4D577B54-B3C1-443A-A101-00AE46FC0591}" presName="parTxOnly" presStyleLbl="node1" presStyleIdx="3" presStyleCnt="4">
        <dgm:presLayoutVars>
          <dgm:chMax val="0"/>
          <dgm:chPref val="0"/>
          <dgm:bulletEnabled val="1"/>
        </dgm:presLayoutVars>
      </dgm:prSet>
      <dgm:spPr/>
    </dgm:pt>
  </dgm:ptLst>
  <dgm:cxnLst>
    <dgm:cxn modelId="{59CA8D2A-C7C3-4735-A726-31C27C22DC7E}" type="presOf" srcId="{8656857A-634A-45D5-B68B-27A553A75865}" destId="{28A79C0B-5E0B-4BAA-BC4F-C6FEA353F644}" srcOrd="0" destOrd="0" presId="urn:microsoft.com/office/officeart/2005/8/layout/chevron1"/>
    <dgm:cxn modelId="{3F1E4F35-2ABE-4F0B-858F-08F91AE68CEC}" type="presOf" srcId="{4D577B54-B3C1-443A-A101-00AE46FC0591}" destId="{5D9947BE-E408-47F1-8F0D-0AB46E8ADB16}" srcOrd="0" destOrd="0" presId="urn:microsoft.com/office/officeart/2005/8/layout/chevron1"/>
    <dgm:cxn modelId="{5B188646-8B20-4BA5-9186-29638FCF574B}" srcId="{655F3064-6A9E-4707-8CFC-9DA24C1E8E8E}" destId="{E1A4A8AD-74CA-4CAB-8654-1E33B13BB10C}" srcOrd="1" destOrd="0" parTransId="{CA99260E-D2B6-4F55-974B-718CC93F7D97}" sibTransId="{CC4C50A2-D510-4095-B994-B3B1ECB7C25E}"/>
    <dgm:cxn modelId="{8E82B755-BDD5-41EF-9BCD-4A6CAC96CA21}" srcId="{655F3064-6A9E-4707-8CFC-9DA24C1E8E8E}" destId="{AA7D10C8-D7AE-4BF8-AAE7-30C0C3D6381C}" srcOrd="2" destOrd="0" parTransId="{6FE30A3A-99BD-4D82-9137-AF398BD3BCE2}" sibTransId="{4C1E998D-70E5-4C92-9DB5-8E9F9EEDDD82}"/>
    <dgm:cxn modelId="{9DF2D484-F3DE-46F3-90C5-DF93D14ED05E}" srcId="{655F3064-6A9E-4707-8CFC-9DA24C1E8E8E}" destId="{8656857A-634A-45D5-B68B-27A553A75865}" srcOrd="0" destOrd="0" parTransId="{0D216C73-BA12-4B2C-8078-2235090105DB}" sibTransId="{24D98B98-B994-457D-85CA-0AE373347E73}"/>
    <dgm:cxn modelId="{EC743691-BC78-4ABD-8D72-2738353A5380}" type="presOf" srcId="{655F3064-6A9E-4707-8CFC-9DA24C1E8E8E}" destId="{70FB91F4-54C2-4BDF-8D97-80073F81B006}" srcOrd="0" destOrd="0" presId="urn:microsoft.com/office/officeart/2005/8/layout/chevron1"/>
    <dgm:cxn modelId="{93A4BFB7-086F-4405-8363-266EB7A81E3C}" srcId="{655F3064-6A9E-4707-8CFC-9DA24C1E8E8E}" destId="{4D577B54-B3C1-443A-A101-00AE46FC0591}" srcOrd="3" destOrd="0" parTransId="{8CC5380A-F239-48F1-850B-61D8CBD4B293}" sibTransId="{4F09474A-C513-453A-AA07-D80A74C78DC8}"/>
    <dgm:cxn modelId="{D84287C7-BB32-4AD0-A42E-4AA791D9ADA4}" type="presOf" srcId="{E1A4A8AD-74CA-4CAB-8654-1E33B13BB10C}" destId="{141D5A77-DB16-40AD-A308-E1C612297B5F}" srcOrd="0" destOrd="0" presId="urn:microsoft.com/office/officeart/2005/8/layout/chevron1"/>
    <dgm:cxn modelId="{178F23D0-5835-493C-90FA-27845A09AFEA}" type="presOf" srcId="{AA7D10C8-D7AE-4BF8-AAE7-30C0C3D6381C}" destId="{253DA258-DA2E-4FC2-902B-F4ABED65C24F}" srcOrd="0" destOrd="0" presId="urn:microsoft.com/office/officeart/2005/8/layout/chevron1"/>
    <dgm:cxn modelId="{B3DDF3F1-25E7-482D-81BA-77CCC7694B46}" type="presParOf" srcId="{70FB91F4-54C2-4BDF-8D97-80073F81B006}" destId="{28A79C0B-5E0B-4BAA-BC4F-C6FEA353F644}" srcOrd="0" destOrd="0" presId="urn:microsoft.com/office/officeart/2005/8/layout/chevron1"/>
    <dgm:cxn modelId="{3B17AB33-DD29-4833-B282-272DDAFBF13D}" type="presParOf" srcId="{70FB91F4-54C2-4BDF-8D97-80073F81B006}" destId="{F194A7B4-F515-45C2-AE6E-3BE71B544D32}" srcOrd="1" destOrd="0" presId="urn:microsoft.com/office/officeart/2005/8/layout/chevron1"/>
    <dgm:cxn modelId="{4274A0F5-69AE-41F4-AA70-1404F91CD352}" type="presParOf" srcId="{70FB91F4-54C2-4BDF-8D97-80073F81B006}" destId="{141D5A77-DB16-40AD-A308-E1C612297B5F}" srcOrd="2" destOrd="0" presId="urn:microsoft.com/office/officeart/2005/8/layout/chevron1"/>
    <dgm:cxn modelId="{7F812178-E84D-4602-8F39-1C9876C38810}" type="presParOf" srcId="{70FB91F4-54C2-4BDF-8D97-80073F81B006}" destId="{602C3A98-4B09-4F52-B212-40AA7027BABF}" srcOrd="3" destOrd="0" presId="urn:microsoft.com/office/officeart/2005/8/layout/chevron1"/>
    <dgm:cxn modelId="{B085AD26-AC16-4099-BF79-9A30D92A6BEB}" type="presParOf" srcId="{70FB91F4-54C2-4BDF-8D97-80073F81B006}" destId="{253DA258-DA2E-4FC2-902B-F4ABED65C24F}" srcOrd="4" destOrd="0" presId="urn:microsoft.com/office/officeart/2005/8/layout/chevron1"/>
    <dgm:cxn modelId="{3AA89FB5-4A75-4A9C-BD01-2B13DEBB68C2}" type="presParOf" srcId="{70FB91F4-54C2-4BDF-8D97-80073F81B006}" destId="{D0170776-8BDD-4335-9786-2756DB88BC4D}" srcOrd="5" destOrd="0" presId="urn:microsoft.com/office/officeart/2005/8/layout/chevron1"/>
    <dgm:cxn modelId="{64D67FE2-FCEA-4FED-A4E9-C1CA11E07A14}" type="presParOf" srcId="{70FB91F4-54C2-4BDF-8D97-80073F81B006}" destId="{5D9947BE-E408-47F1-8F0D-0AB46E8ADB16}"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55F3064-6A9E-4707-8CFC-9DA24C1E8E8E}" type="doc">
      <dgm:prSet loTypeId="urn:microsoft.com/office/officeart/2005/8/layout/chevron1" loCatId="process" qsTypeId="urn:microsoft.com/office/officeart/2005/8/quickstyle/simple2" qsCatId="simple" csTypeId="urn:microsoft.com/office/officeart/2005/8/colors/accent1_2" csCatId="accent1" phldr="1"/>
      <dgm:spPr/>
    </dgm:pt>
    <dgm:pt modelId="{8656857A-634A-45D5-B68B-27A553A75865}">
      <dgm:prSet phldrT="[文本]"/>
      <dgm:spPr>
        <a:solidFill>
          <a:srgbClr val="0070C0"/>
        </a:solidFill>
        <a:ln w="12700">
          <a:solidFill>
            <a:schemeClr val="bg1"/>
          </a:solidFill>
        </a:ln>
      </dgm:spPr>
      <dgm:t>
        <a:bodyPr/>
        <a:lstStyle/>
        <a:p>
          <a:r>
            <a:rPr lang="zh-CN" altLang="en-US" b="1" dirty="0">
              <a:latin typeface="微软雅黑" panose="020B0503020204020204" pitchFamily="34" charset="-122"/>
              <a:ea typeface="微软雅黑" panose="020B0503020204020204" pitchFamily="34" charset="-122"/>
            </a:rPr>
            <a:t>概述</a:t>
          </a:r>
        </a:p>
      </dgm:t>
    </dgm:pt>
    <dgm:pt modelId="{0D216C73-BA12-4B2C-8078-2235090105DB}" type="parTrans" cxnId="{9DF2D484-F3DE-46F3-90C5-DF93D14ED05E}">
      <dgm:prSet/>
      <dgm:spPr/>
      <dgm:t>
        <a:bodyPr/>
        <a:lstStyle/>
        <a:p>
          <a:endParaRPr lang="zh-CN" altLang="en-US">
            <a:latin typeface="微软雅黑" panose="020B0503020204020204" pitchFamily="34" charset="-122"/>
            <a:ea typeface="微软雅黑" panose="020B0503020204020204" pitchFamily="34" charset="-122"/>
          </a:endParaRPr>
        </a:p>
      </dgm:t>
    </dgm:pt>
    <dgm:pt modelId="{24D98B98-B994-457D-85CA-0AE373347E73}" type="sibTrans" cxnId="{9DF2D484-F3DE-46F3-90C5-DF93D14ED05E}">
      <dgm:prSet/>
      <dgm:spPr/>
      <dgm:t>
        <a:bodyPr/>
        <a:lstStyle/>
        <a:p>
          <a:endParaRPr lang="zh-CN" altLang="en-US">
            <a:latin typeface="微软雅黑" panose="020B0503020204020204" pitchFamily="34" charset="-122"/>
            <a:ea typeface="微软雅黑" panose="020B0503020204020204" pitchFamily="34" charset="-122"/>
          </a:endParaRPr>
        </a:p>
      </dgm:t>
    </dgm:pt>
    <dgm:pt modelId="{E1A4A8AD-74CA-4CAB-8654-1E33B13BB10C}">
      <dgm:prSet phldrT="[文本]"/>
      <dgm:spPr>
        <a:solidFill>
          <a:schemeClr val="bg1">
            <a:lumMod val="65000"/>
          </a:schemeClr>
        </a:solidFill>
        <a:ln w="12700">
          <a:solidFill>
            <a:schemeClr val="bg1"/>
          </a:solidFill>
        </a:ln>
      </dgm:spPr>
      <dgm:t>
        <a:bodyPr/>
        <a:lstStyle/>
        <a:p>
          <a:r>
            <a:rPr lang="zh-CN" altLang="en-US" dirty="0">
              <a:latin typeface="微软雅黑" panose="020B0503020204020204" pitchFamily="34" charset="-122"/>
              <a:ea typeface="微软雅黑" panose="020B0503020204020204" pitchFamily="34" charset="-122"/>
            </a:rPr>
            <a:t>纵向一体化</a:t>
          </a:r>
        </a:p>
      </dgm:t>
    </dgm:pt>
    <dgm:pt modelId="{CA99260E-D2B6-4F55-974B-718CC93F7D97}" type="parTrans" cxnId="{5B188646-8B20-4BA5-9186-29638FCF574B}">
      <dgm:prSet/>
      <dgm:spPr/>
      <dgm:t>
        <a:bodyPr/>
        <a:lstStyle/>
        <a:p>
          <a:endParaRPr lang="zh-CN" altLang="en-US">
            <a:latin typeface="微软雅黑" panose="020B0503020204020204" pitchFamily="34" charset="-122"/>
            <a:ea typeface="微软雅黑" panose="020B0503020204020204" pitchFamily="34" charset="-122"/>
          </a:endParaRPr>
        </a:p>
      </dgm:t>
    </dgm:pt>
    <dgm:pt modelId="{CC4C50A2-D510-4095-B994-B3B1ECB7C25E}" type="sibTrans" cxnId="{5B188646-8B20-4BA5-9186-29638FCF574B}">
      <dgm:prSet/>
      <dgm:spPr/>
      <dgm:t>
        <a:bodyPr/>
        <a:lstStyle/>
        <a:p>
          <a:endParaRPr lang="zh-CN" altLang="en-US">
            <a:latin typeface="微软雅黑" panose="020B0503020204020204" pitchFamily="34" charset="-122"/>
            <a:ea typeface="微软雅黑" panose="020B0503020204020204" pitchFamily="34" charset="-122"/>
          </a:endParaRPr>
        </a:p>
      </dgm:t>
    </dgm:pt>
    <dgm:pt modelId="{AA7D10C8-D7AE-4BF8-AAE7-30C0C3D6381C}">
      <dgm:prSet phldrT="[文本]"/>
      <dgm:spPr>
        <a:solidFill>
          <a:schemeClr val="bg1">
            <a:lumMod val="65000"/>
          </a:schemeClr>
        </a:solidFill>
        <a:ln w="12700">
          <a:solidFill>
            <a:schemeClr val="bg1"/>
          </a:solidFill>
        </a:ln>
      </dgm:spPr>
      <dgm:t>
        <a:bodyPr/>
        <a:lstStyle/>
        <a:p>
          <a:r>
            <a:rPr lang="zh-CN" altLang="en-US" dirty="0">
              <a:latin typeface="微软雅黑" panose="020B0503020204020204" pitchFamily="34" charset="-122"/>
              <a:ea typeface="微软雅黑" panose="020B0503020204020204" pitchFamily="34" charset="-122"/>
            </a:rPr>
            <a:t>横向一体化</a:t>
          </a:r>
        </a:p>
      </dgm:t>
    </dgm:pt>
    <dgm:pt modelId="{6FE30A3A-99BD-4D82-9137-AF398BD3BCE2}" type="parTrans" cxnId="{8E82B755-BDD5-41EF-9BCD-4A6CAC96CA21}">
      <dgm:prSet/>
      <dgm:spPr/>
      <dgm:t>
        <a:bodyPr/>
        <a:lstStyle/>
        <a:p>
          <a:endParaRPr lang="zh-CN" altLang="en-US">
            <a:latin typeface="微软雅黑" panose="020B0503020204020204" pitchFamily="34" charset="-122"/>
            <a:ea typeface="微软雅黑" panose="020B0503020204020204" pitchFamily="34" charset="-122"/>
          </a:endParaRPr>
        </a:p>
      </dgm:t>
    </dgm:pt>
    <dgm:pt modelId="{4C1E998D-70E5-4C92-9DB5-8E9F9EEDDD82}" type="sibTrans" cxnId="{8E82B755-BDD5-41EF-9BCD-4A6CAC96CA21}">
      <dgm:prSet/>
      <dgm:spPr/>
      <dgm:t>
        <a:bodyPr/>
        <a:lstStyle/>
        <a:p>
          <a:endParaRPr lang="zh-CN" altLang="en-US">
            <a:latin typeface="微软雅黑" panose="020B0503020204020204" pitchFamily="34" charset="-122"/>
            <a:ea typeface="微软雅黑" panose="020B0503020204020204" pitchFamily="34" charset="-122"/>
          </a:endParaRPr>
        </a:p>
      </dgm:t>
    </dgm:pt>
    <dgm:pt modelId="{70FB91F4-54C2-4BDF-8D97-80073F81B006}" type="pres">
      <dgm:prSet presAssocID="{655F3064-6A9E-4707-8CFC-9DA24C1E8E8E}" presName="Name0" presStyleCnt="0">
        <dgm:presLayoutVars>
          <dgm:dir/>
          <dgm:animLvl val="lvl"/>
          <dgm:resizeHandles val="exact"/>
        </dgm:presLayoutVars>
      </dgm:prSet>
      <dgm:spPr/>
    </dgm:pt>
    <dgm:pt modelId="{28A79C0B-5E0B-4BAA-BC4F-C6FEA353F644}" type="pres">
      <dgm:prSet presAssocID="{8656857A-634A-45D5-B68B-27A553A75865}" presName="parTxOnly" presStyleLbl="node1" presStyleIdx="0" presStyleCnt="3">
        <dgm:presLayoutVars>
          <dgm:chMax val="0"/>
          <dgm:chPref val="0"/>
          <dgm:bulletEnabled val="1"/>
        </dgm:presLayoutVars>
      </dgm:prSet>
      <dgm:spPr/>
    </dgm:pt>
    <dgm:pt modelId="{F194A7B4-F515-45C2-AE6E-3BE71B544D32}" type="pres">
      <dgm:prSet presAssocID="{24D98B98-B994-457D-85CA-0AE373347E73}" presName="parTxOnlySpace" presStyleCnt="0"/>
      <dgm:spPr/>
    </dgm:pt>
    <dgm:pt modelId="{141D5A77-DB16-40AD-A308-E1C612297B5F}" type="pres">
      <dgm:prSet presAssocID="{E1A4A8AD-74CA-4CAB-8654-1E33B13BB10C}" presName="parTxOnly" presStyleLbl="node1" presStyleIdx="1" presStyleCnt="3">
        <dgm:presLayoutVars>
          <dgm:chMax val="0"/>
          <dgm:chPref val="0"/>
          <dgm:bulletEnabled val="1"/>
        </dgm:presLayoutVars>
      </dgm:prSet>
      <dgm:spPr/>
    </dgm:pt>
    <dgm:pt modelId="{602C3A98-4B09-4F52-B212-40AA7027BABF}" type="pres">
      <dgm:prSet presAssocID="{CC4C50A2-D510-4095-B994-B3B1ECB7C25E}" presName="parTxOnlySpace" presStyleCnt="0"/>
      <dgm:spPr/>
    </dgm:pt>
    <dgm:pt modelId="{253DA258-DA2E-4FC2-902B-F4ABED65C24F}" type="pres">
      <dgm:prSet presAssocID="{AA7D10C8-D7AE-4BF8-AAE7-30C0C3D6381C}" presName="parTxOnly" presStyleLbl="node1" presStyleIdx="2" presStyleCnt="3">
        <dgm:presLayoutVars>
          <dgm:chMax val="0"/>
          <dgm:chPref val="0"/>
          <dgm:bulletEnabled val="1"/>
        </dgm:presLayoutVars>
      </dgm:prSet>
      <dgm:spPr/>
    </dgm:pt>
  </dgm:ptLst>
  <dgm:cxnLst>
    <dgm:cxn modelId="{081B4B0D-53E7-4524-B931-5E1B5BF571A1}" type="presOf" srcId="{E1A4A8AD-74CA-4CAB-8654-1E33B13BB10C}" destId="{141D5A77-DB16-40AD-A308-E1C612297B5F}" srcOrd="0" destOrd="0" presId="urn:microsoft.com/office/officeart/2005/8/layout/chevron1"/>
    <dgm:cxn modelId="{5B188646-8B20-4BA5-9186-29638FCF574B}" srcId="{655F3064-6A9E-4707-8CFC-9DA24C1E8E8E}" destId="{E1A4A8AD-74CA-4CAB-8654-1E33B13BB10C}" srcOrd="1" destOrd="0" parTransId="{CA99260E-D2B6-4F55-974B-718CC93F7D97}" sibTransId="{CC4C50A2-D510-4095-B994-B3B1ECB7C25E}"/>
    <dgm:cxn modelId="{8E82B755-BDD5-41EF-9BCD-4A6CAC96CA21}" srcId="{655F3064-6A9E-4707-8CFC-9DA24C1E8E8E}" destId="{AA7D10C8-D7AE-4BF8-AAE7-30C0C3D6381C}" srcOrd="2" destOrd="0" parTransId="{6FE30A3A-99BD-4D82-9137-AF398BD3BCE2}" sibTransId="{4C1E998D-70E5-4C92-9DB5-8E9F9EEDDD82}"/>
    <dgm:cxn modelId="{E938FB63-44AD-4677-B33A-919F6D5696D4}" type="presOf" srcId="{655F3064-6A9E-4707-8CFC-9DA24C1E8E8E}" destId="{70FB91F4-54C2-4BDF-8D97-80073F81B006}" srcOrd="0" destOrd="0" presId="urn:microsoft.com/office/officeart/2005/8/layout/chevron1"/>
    <dgm:cxn modelId="{03BC8782-74F7-4DDA-9CF5-72EB7D9238C4}" type="presOf" srcId="{AA7D10C8-D7AE-4BF8-AAE7-30C0C3D6381C}" destId="{253DA258-DA2E-4FC2-902B-F4ABED65C24F}" srcOrd="0" destOrd="0" presId="urn:microsoft.com/office/officeart/2005/8/layout/chevron1"/>
    <dgm:cxn modelId="{9DF2D484-F3DE-46F3-90C5-DF93D14ED05E}" srcId="{655F3064-6A9E-4707-8CFC-9DA24C1E8E8E}" destId="{8656857A-634A-45D5-B68B-27A553A75865}" srcOrd="0" destOrd="0" parTransId="{0D216C73-BA12-4B2C-8078-2235090105DB}" sibTransId="{24D98B98-B994-457D-85CA-0AE373347E73}"/>
    <dgm:cxn modelId="{86FF39DC-B1C8-457A-A33C-E8723907068E}" type="presOf" srcId="{8656857A-634A-45D5-B68B-27A553A75865}" destId="{28A79C0B-5E0B-4BAA-BC4F-C6FEA353F644}" srcOrd="0" destOrd="0" presId="urn:microsoft.com/office/officeart/2005/8/layout/chevron1"/>
    <dgm:cxn modelId="{B33441D6-0D1A-4F68-AC52-C3A50A3920D3}" type="presParOf" srcId="{70FB91F4-54C2-4BDF-8D97-80073F81B006}" destId="{28A79C0B-5E0B-4BAA-BC4F-C6FEA353F644}" srcOrd="0" destOrd="0" presId="urn:microsoft.com/office/officeart/2005/8/layout/chevron1"/>
    <dgm:cxn modelId="{EFEFEB7B-3723-4286-BFF3-7EFB7391E9ED}" type="presParOf" srcId="{70FB91F4-54C2-4BDF-8D97-80073F81B006}" destId="{F194A7B4-F515-45C2-AE6E-3BE71B544D32}" srcOrd="1" destOrd="0" presId="urn:microsoft.com/office/officeart/2005/8/layout/chevron1"/>
    <dgm:cxn modelId="{AFDC8049-73E3-4B32-865A-95DE944F5293}" type="presParOf" srcId="{70FB91F4-54C2-4BDF-8D97-80073F81B006}" destId="{141D5A77-DB16-40AD-A308-E1C612297B5F}" srcOrd="2" destOrd="0" presId="urn:microsoft.com/office/officeart/2005/8/layout/chevron1"/>
    <dgm:cxn modelId="{6941E90F-528A-48A3-85AF-6C1BAEFBC713}" type="presParOf" srcId="{70FB91F4-54C2-4BDF-8D97-80073F81B006}" destId="{602C3A98-4B09-4F52-B212-40AA7027BABF}" srcOrd="3" destOrd="0" presId="urn:microsoft.com/office/officeart/2005/8/layout/chevron1"/>
    <dgm:cxn modelId="{744886E6-2BA6-4EB2-A130-FE4327D980D5}" type="presParOf" srcId="{70FB91F4-54C2-4BDF-8D97-80073F81B006}" destId="{253DA258-DA2E-4FC2-902B-F4ABED65C24F}"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55F3064-6A9E-4707-8CFC-9DA24C1E8E8E}" type="doc">
      <dgm:prSet loTypeId="urn:microsoft.com/office/officeart/2005/8/layout/chevron1" loCatId="process" qsTypeId="urn:microsoft.com/office/officeart/2005/8/quickstyle/simple2" qsCatId="simple" csTypeId="urn:microsoft.com/office/officeart/2005/8/colors/accent1_2" csCatId="accent1" phldr="1"/>
      <dgm:spPr/>
    </dgm:pt>
    <dgm:pt modelId="{8656857A-634A-45D5-B68B-27A553A75865}">
      <dgm:prSet phldrT="[文本]"/>
      <dgm:spPr>
        <a:solidFill>
          <a:schemeClr val="bg1">
            <a:lumMod val="65000"/>
          </a:schemeClr>
        </a:solidFill>
        <a:ln w="12700">
          <a:solidFill>
            <a:schemeClr val="bg1"/>
          </a:solidFill>
        </a:ln>
      </dgm:spPr>
      <dgm:t>
        <a:bodyPr/>
        <a:lstStyle/>
        <a:p>
          <a:r>
            <a:rPr lang="zh-CN" altLang="en-US" b="0" dirty="0">
              <a:latin typeface="微软雅黑" panose="020B0503020204020204" pitchFamily="34" charset="-122"/>
              <a:ea typeface="微软雅黑" panose="020B0503020204020204" pitchFamily="34" charset="-122"/>
            </a:rPr>
            <a:t>概述</a:t>
          </a:r>
        </a:p>
      </dgm:t>
    </dgm:pt>
    <dgm:pt modelId="{0D216C73-BA12-4B2C-8078-2235090105DB}" type="parTrans" cxnId="{9DF2D484-F3DE-46F3-90C5-DF93D14ED05E}">
      <dgm:prSet/>
      <dgm:spPr/>
      <dgm:t>
        <a:bodyPr/>
        <a:lstStyle/>
        <a:p>
          <a:endParaRPr lang="zh-CN" altLang="en-US">
            <a:latin typeface="微软雅黑" panose="020B0503020204020204" pitchFamily="34" charset="-122"/>
            <a:ea typeface="微软雅黑" panose="020B0503020204020204" pitchFamily="34" charset="-122"/>
          </a:endParaRPr>
        </a:p>
      </dgm:t>
    </dgm:pt>
    <dgm:pt modelId="{24D98B98-B994-457D-85CA-0AE373347E73}" type="sibTrans" cxnId="{9DF2D484-F3DE-46F3-90C5-DF93D14ED05E}">
      <dgm:prSet/>
      <dgm:spPr/>
      <dgm:t>
        <a:bodyPr/>
        <a:lstStyle/>
        <a:p>
          <a:endParaRPr lang="zh-CN" altLang="en-US">
            <a:latin typeface="微软雅黑" panose="020B0503020204020204" pitchFamily="34" charset="-122"/>
            <a:ea typeface="微软雅黑" panose="020B0503020204020204" pitchFamily="34" charset="-122"/>
          </a:endParaRPr>
        </a:p>
      </dgm:t>
    </dgm:pt>
    <dgm:pt modelId="{E1A4A8AD-74CA-4CAB-8654-1E33B13BB10C}">
      <dgm:prSet phldrT="[文本]"/>
      <dgm:spPr>
        <a:solidFill>
          <a:srgbClr val="0070C0"/>
        </a:solidFill>
        <a:ln w="12700">
          <a:solidFill>
            <a:schemeClr val="bg1"/>
          </a:solidFill>
        </a:ln>
      </dgm:spPr>
      <dgm:t>
        <a:bodyPr/>
        <a:lstStyle/>
        <a:p>
          <a:r>
            <a:rPr lang="zh-CN" altLang="en-US" b="1" dirty="0">
              <a:latin typeface="微软雅黑" panose="020B0503020204020204" pitchFamily="34" charset="-122"/>
              <a:ea typeface="微软雅黑" panose="020B0503020204020204" pitchFamily="34" charset="-122"/>
            </a:rPr>
            <a:t>纵向一体化</a:t>
          </a:r>
        </a:p>
      </dgm:t>
    </dgm:pt>
    <dgm:pt modelId="{CA99260E-D2B6-4F55-974B-718CC93F7D97}" type="parTrans" cxnId="{5B188646-8B20-4BA5-9186-29638FCF574B}">
      <dgm:prSet/>
      <dgm:spPr/>
      <dgm:t>
        <a:bodyPr/>
        <a:lstStyle/>
        <a:p>
          <a:endParaRPr lang="zh-CN" altLang="en-US">
            <a:latin typeface="微软雅黑" panose="020B0503020204020204" pitchFamily="34" charset="-122"/>
            <a:ea typeface="微软雅黑" panose="020B0503020204020204" pitchFamily="34" charset="-122"/>
          </a:endParaRPr>
        </a:p>
      </dgm:t>
    </dgm:pt>
    <dgm:pt modelId="{CC4C50A2-D510-4095-B994-B3B1ECB7C25E}" type="sibTrans" cxnId="{5B188646-8B20-4BA5-9186-29638FCF574B}">
      <dgm:prSet/>
      <dgm:spPr/>
      <dgm:t>
        <a:bodyPr/>
        <a:lstStyle/>
        <a:p>
          <a:endParaRPr lang="zh-CN" altLang="en-US">
            <a:latin typeface="微软雅黑" panose="020B0503020204020204" pitchFamily="34" charset="-122"/>
            <a:ea typeface="微软雅黑" panose="020B0503020204020204" pitchFamily="34" charset="-122"/>
          </a:endParaRPr>
        </a:p>
      </dgm:t>
    </dgm:pt>
    <dgm:pt modelId="{AA7D10C8-D7AE-4BF8-AAE7-30C0C3D6381C}">
      <dgm:prSet phldrT="[文本]"/>
      <dgm:spPr>
        <a:solidFill>
          <a:schemeClr val="bg1">
            <a:lumMod val="65000"/>
          </a:schemeClr>
        </a:solidFill>
        <a:ln w="12700">
          <a:solidFill>
            <a:schemeClr val="bg1"/>
          </a:solidFill>
        </a:ln>
      </dgm:spPr>
      <dgm:t>
        <a:bodyPr/>
        <a:lstStyle/>
        <a:p>
          <a:r>
            <a:rPr lang="zh-CN" altLang="en-US" dirty="0">
              <a:latin typeface="微软雅黑" panose="020B0503020204020204" pitchFamily="34" charset="-122"/>
              <a:ea typeface="微软雅黑" panose="020B0503020204020204" pitchFamily="34" charset="-122"/>
            </a:rPr>
            <a:t>横向一体化</a:t>
          </a:r>
        </a:p>
      </dgm:t>
    </dgm:pt>
    <dgm:pt modelId="{6FE30A3A-99BD-4D82-9137-AF398BD3BCE2}" type="parTrans" cxnId="{8E82B755-BDD5-41EF-9BCD-4A6CAC96CA21}">
      <dgm:prSet/>
      <dgm:spPr/>
      <dgm:t>
        <a:bodyPr/>
        <a:lstStyle/>
        <a:p>
          <a:endParaRPr lang="zh-CN" altLang="en-US">
            <a:latin typeface="微软雅黑" panose="020B0503020204020204" pitchFamily="34" charset="-122"/>
            <a:ea typeface="微软雅黑" panose="020B0503020204020204" pitchFamily="34" charset="-122"/>
          </a:endParaRPr>
        </a:p>
      </dgm:t>
    </dgm:pt>
    <dgm:pt modelId="{4C1E998D-70E5-4C92-9DB5-8E9F9EEDDD82}" type="sibTrans" cxnId="{8E82B755-BDD5-41EF-9BCD-4A6CAC96CA21}">
      <dgm:prSet/>
      <dgm:spPr/>
      <dgm:t>
        <a:bodyPr/>
        <a:lstStyle/>
        <a:p>
          <a:endParaRPr lang="zh-CN" altLang="en-US">
            <a:latin typeface="微软雅黑" panose="020B0503020204020204" pitchFamily="34" charset="-122"/>
            <a:ea typeface="微软雅黑" panose="020B0503020204020204" pitchFamily="34" charset="-122"/>
          </a:endParaRPr>
        </a:p>
      </dgm:t>
    </dgm:pt>
    <dgm:pt modelId="{70FB91F4-54C2-4BDF-8D97-80073F81B006}" type="pres">
      <dgm:prSet presAssocID="{655F3064-6A9E-4707-8CFC-9DA24C1E8E8E}" presName="Name0" presStyleCnt="0">
        <dgm:presLayoutVars>
          <dgm:dir/>
          <dgm:animLvl val="lvl"/>
          <dgm:resizeHandles val="exact"/>
        </dgm:presLayoutVars>
      </dgm:prSet>
      <dgm:spPr/>
    </dgm:pt>
    <dgm:pt modelId="{28A79C0B-5E0B-4BAA-BC4F-C6FEA353F644}" type="pres">
      <dgm:prSet presAssocID="{8656857A-634A-45D5-B68B-27A553A75865}" presName="parTxOnly" presStyleLbl="node1" presStyleIdx="0" presStyleCnt="3">
        <dgm:presLayoutVars>
          <dgm:chMax val="0"/>
          <dgm:chPref val="0"/>
          <dgm:bulletEnabled val="1"/>
        </dgm:presLayoutVars>
      </dgm:prSet>
      <dgm:spPr/>
    </dgm:pt>
    <dgm:pt modelId="{F194A7B4-F515-45C2-AE6E-3BE71B544D32}" type="pres">
      <dgm:prSet presAssocID="{24D98B98-B994-457D-85CA-0AE373347E73}" presName="parTxOnlySpace" presStyleCnt="0"/>
      <dgm:spPr/>
    </dgm:pt>
    <dgm:pt modelId="{141D5A77-DB16-40AD-A308-E1C612297B5F}" type="pres">
      <dgm:prSet presAssocID="{E1A4A8AD-74CA-4CAB-8654-1E33B13BB10C}" presName="parTxOnly" presStyleLbl="node1" presStyleIdx="1" presStyleCnt="3">
        <dgm:presLayoutVars>
          <dgm:chMax val="0"/>
          <dgm:chPref val="0"/>
          <dgm:bulletEnabled val="1"/>
        </dgm:presLayoutVars>
      </dgm:prSet>
      <dgm:spPr/>
    </dgm:pt>
    <dgm:pt modelId="{602C3A98-4B09-4F52-B212-40AA7027BABF}" type="pres">
      <dgm:prSet presAssocID="{CC4C50A2-D510-4095-B994-B3B1ECB7C25E}" presName="parTxOnlySpace" presStyleCnt="0"/>
      <dgm:spPr/>
    </dgm:pt>
    <dgm:pt modelId="{253DA258-DA2E-4FC2-902B-F4ABED65C24F}" type="pres">
      <dgm:prSet presAssocID="{AA7D10C8-D7AE-4BF8-AAE7-30C0C3D6381C}" presName="parTxOnly" presStyleLbl="node1" presStyleIdx="2" presStyleCnt="3">
        <dgm:presLayoutVars>
          <dgm:chMax val="0"/>
          <dgm:chPref val="0"/>
          <dgm:bulletEnabled val="1"/>
        </dgm:presLayoutVars>
      </dgm:prSet>
      <dgm:spPr/>
    </dgm:pt>
  </dgm:ptLst>
  <dgm:cxnLst>
    <dgm:cxn modelId="{5B188646-8B20-4BA5-9186-29638FCF574B}" srcId="{655F3064-6A9E-4707-8CFC-9DA24C1E8E8E}" destId="{E1A4A8AD-74CA-4CAB-8654-1E33B13BB10C}" srcOrd="1" destOrd="0" parTransId="{CA99260E-D2B6-4F55-974B-718CC93F7D97}" sibTransId="{CC4C50A2-D510-4095-B994-B3B1ECB7C25E}"/>
    <dgm:cxn modelId="{8E82B755-BDD5-41EF-9BCD-4A6CAC96CA21}" srcId="{655F3064-6A9E-4707-8CFC-9DA24C1E8E8E}" destId="{AA7D10C8-D7AE-4BF8-AAE7-30C0C3D6381C}" srcOrd="2" destOrd="0" parTransId="{6FE30A3A-99BD-4D82-9137-AF398BD3BCE2}" sibTransId="{4C1E998D-70E5-4C92-9DB5-8E9F9EEDDD82}"/>
    <dgm:cxn modelId="{F603D880-30A6-450F-83D1-AC66AB4F1A72}" type="presOf" srcId="{8656857A-634A-45D5-B68B-27A553A75865}" destId="{28A79C0B-5E0B-4BAA-BC4F-C6FEA353F644}" srcOrd="0" destOrd="0" presId="urn:microsoft.com/office/officeart/2005/8/layout/chevron1"/>
    <dgm:cxn modelId="{9DF2D484-F3DE-46F3-90C5-DF93D14ED05E}" srcId="{655F3064-6A9E-4707-8CFC-9DA24C1E8E8E}" destId="{8656857A-634A-45D5-B68B-27A553A75865}" srcOrd="0" destOrd="0" parTransId="{0D216C73-BA12-4B2C-8078-2235090105DB}" sibTransId="{24D98B98-B994-457D-85CA-0AE373347E73}"/>
    <dgm:cxn modelId="{43A792CC-92D0-4A25-A358-288931926703}" type="presOf" srcId="{655F3064-6A9E-4707-8CFC-9DA24C1E8E8E}" destId="{70FB91F4-54C2-4BDF-8D97-80073F81B006}" srcOrd="0" destOrd="0" presId="urn:microsoft.com/office/officeart/2005/8/layout/chevron1"/>
    <dgm:cxn modelId="{3E4E7BEB-B785-49A3-83CE-6397BE09041D}" type="presOf" srcId="{AA7D10C8-D7AE-4BF8-AAE7-30C0C3D6381C}" destId="{253DA258-DA2E-4FC2-902B-F4ABED65C24F}" srcOrd="0" destOrd="0" presId="urn:microsoft.com/office/officeart/2005/8/layout/chevron1"/>
    <dgm:cxn modelId="{8FF798EC-1785-4E57-A21C-F620781BD237}" type="presOf" srcId="{E1A4A8AD-74CA-4CAB-8654-1E33B13BB10C}" destId="{141D5A77-DB16-40AD-A308-E1C612297B5F}" srcOrd="0" destOrd="0" presId="urn:microsoft.com/office/officeart/2005/8/layout/chevron1"/>
    <dgm:cxn modelId="{2DE0D9BF-76E0-4810-A004-C6B1896F914A}" type="presParOf" srcId="{70FB91F4-54C2-4BDF-8D97-80073F81B006}" destId="{28A79C0B-5E0B-4BAA-BC4F-C6FEA353F644}" srcOrd="0" destOrd="0" presId="urn:microsoft.com/office/officeart/2005/8/layout/chevron1"/>
    <dgm:cxn modelId="{1366CB65-A6A2-459E-B974-9CACD7CE6584}" type="presParOf" srcId="{70FB91F4-54C2-4BDF-8D97-80073F81B006}" destId="{F194A7B4-F515-45C2-AE6E-3BE71B544D32}" srcOrd="1" destOrd="0" presId="urn:microsoft.com/office/officeart/2005/8/layout/chevron1"/>
    <dgm:cxn modelId="{E024C02D-934E-4DD5-9519-61D63FD806BC}" type="presParOf" srcId="{70FB91F4-54C2-4BDF-8D97-80073F81B006}" destId="{141D5A77-DB16-40AD-A308-E1C612297B5F}" srcOrd="2" destOrd="0" presId="urn:microsoft.com/office/officeart/2005/8/layout/chevron1"/>
    <dgm:cxn modelId="{F68C8AB2-9A59-43C6-8F43-3C5D6B0A117D}" type="presParOf" srcId="{70FB91F4-54C2-4BDF-8D97-80073F81B006}" destId="{602C3A98-4B09-4F52-B212-40AA7027BABF}" srcOrd="3" destOrd="0" presId="urn:microsoft.com/office/officeart/2005/8/layout/chevron1"/>
    <dgm:cxn modelId="{A9186937-C44B-4CE8-A530-437A7D8F1F1A}" type="presParOf" srcId="{70FB91F4-54C2-4BDF-8D97-80073F81B006}" destId="{253DA258-DA2E-4FC2-902B-F4ABED65C24F}"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55F3064-6A9E-4707-8CFC-9DA24C1E8E8E}" type="doc">
      <dgm:prSet loTypeId="urn:microsoft.com/office/officeart/2005/8/layout/chevron1" loCatId="process" qsTypeId="urn:microsoft.com/office/officeart/2005/8/quickstyle/simple2" qsCatId="simple" csTypeId="urn:microsoft.com/office/officeart/2005/8/colors/accent1_2" csCatId="accent1" phldr="1"/>
      <dgm:spPr/>
    </dgm:pt>
    <dgm:pt modelId="{8656857A-634A-45D5-B68B-27A553A75865}">
      <dgm:prSet phldrT="[文本]"/>
      <dgm:spPr>
        <a:solidFill>
          <a:schemeClr val="bg1">
            <a:lumMod val="65000"/>
          </a:schemeClr>
        </a:solidFill>
        <a:ln w="12700">
          <a:solidFill>
            <a:schemeClr val="bg1"/>
          </a:solidFill>
        </a:ln>
      </dgm:spPr>
      <dgm:t>
        <a:bodyPr/>
        <a:lstStyle/>
        <a:p>
          <a:r>
            <a:rPr lang="zh-CN" altLang="en-US" b="0" dirty="0">
              <a:latin typeface="微软雅黑" panose="020B0503020204020204" pitchFamily="34" charset="-122"/>
              <a:ea typeface="微软雅黑" panose="020B0503020204020204" pitchFamily="34" charset="-122"/>
            </a:rPr>
            <a:t>概述</a:t>
          </a:r>
        </a:p>
      </dgm:t>
    </dgm:pt>
    <dgm:pt modelId="{0D216C73-BA12-4B2C-8078-2235090105DB}" type="parTrans" cxnId="{9DF2D484-F3DE-46F3-90C5-DF93D14ED05E}">
      <dgm:prSet/>
      <dgm:spPr/>
      <dgm:t>
        <a:bodyPr/>
        <a:lstStyle/>
        <a:p>
          <a:endParaRPr lang="zh-CN" altLang="en-US">
            <a:latin typeface="微软雅黑" panose="020B0503020204020204" pitchFamily="34" charset="-122"/>
            <a:ea typeface="微软雅黑" panose="020B0503020204020204" pitchFamily="34" charset="-122"/>
          </a:endParaRPr>
        </a:p>
      </dgm:t>
    </dgm:pt>
    <dgm:pt modelId="{24D98B98-B994-457D-85CA-0AE373347E73}" type="sibTrans" cxnId="{9DF2D484-F3DE-46F3-90C5-DF93D14ED05E}">
      <dgm:prSet/>
      <dgm:spPr/>
      <dgm:t>
        <a:bodyPr/>
        <a:lstStyle/>
        <a:p>
          <a:endParaRPr lang="zh-CN" altLang="en-US">
            <a:latin typeface="微软雅黑" panose="020B0503020204020204" pitchFamily="34" charset="-122"/>
            <a:ea typeface="微软雅黑" panose="020B0503020204020204" pitchFamily="34" charset="-122"/>
          </a:endParaRPr>
        </a:p>
      </dgm:t>
    </dgm:pt>
    <dgm:pt modelId="{E1A4A8AD-74CA-4CAB-8654-1E33B13BB10C}">
      <dgm:prSet phldrT="[文本]"/>
      <dgm:spPr>
        <a:solidFill>
          <a:srgbClr val="0070C0"/>
        </a:solidFill>
        <a:ln w="12700">
          <a:solidFill>
            <a:schemeClr val="bg1"/>
          </a:solidFill>
        </a:ln>
      </dgm:spPr>
      <dgm:t>
        <a:bodyPr/>
        <a:lstStyle/>
        <a:p>
          <a:r>
            <a:rPr lang="zh-CN" altLang="en-US" b="1" dirty="0">
              <a:latin typeface="微软雅黑" panose="020B0503020204020204" pitchFamily="34" charset="-122"/>
              <a:ea typeface="微软雅黑" panose="020B0503020204020204" pitchFamily="34" charset="-122"/>
            </a:rPr>
            <a:t>纵向一体化</a:t>
          </a:r>
        </a:p>
      </dgm:t>
    </dgm:pt>
    <dgm:pt modelId="{CA99260E-D2B6-4F55-974B-718CC93F7D97}" type="parTrans" cxnId="{5B188646-8B20-4BA5-9186-29638FCF574B}">
      <dgm:prSet/>
      <dgm:spPr/>
      <dgm:t>
        <a:bodyPr/>
        <a:lstStyle/>
        <a:p>
          <a:endParaRPr lang="zh-CN" altLang="en-US">
            <a:latin typeface="微软雅黑" panose="020B0503020204020204" pitchFamily="34" charset="-122"/>
            <a:ea typeface="微软雅黑" panose="020B0503020204020204" pitchFamily="34" charset="-122"/>
          </a:endParaRPr>
        </a:p>
      </dgm:t>
    </dgm:pt>
    <dgm:pt modelId="{CC4C50A2-D510-4095-B994-B3B1ECB7C25E}" type="sibTrans" cxnId="{5B188646-8B20-4BA5-9186-29638FCF574B}">
      <dgm:prSet/>
      <dgm:spPr/>
      <dgm:t>
        <a:bodyPr/>
        <a:lstStyle/>
        <a:p>
          <a:endParaRPr lang="zh-CN" altLang="en-US">
            <a:latin typeface="微软雅黑" panose="020B0503020204020204" pitchFamily="34" charset="-122"/>
            <a:ea typeface="微软雅黑" panose="020B0503020204020204" pitchFamily="34" charset="-122"/>
          </a:endParaRPr>
        </a:p>
      </dgm:t>
    </dgm:pt>
    <dgm:pt modelId="{AA7D10C8-D7AE-4BF8-AAE7-30C0C3D6381C}">
      <dgm:prSet phldrT="[文本]"/>
      <dgm:spPr>
        <a:solidFill>
          <a:schemeClr val="bg1">
            <a:lumMod val="65000"/>
          </a:schemeClr>
        </a:solidFill>
        <a:ln w="12700">
          <a:solidFill>
            <a:schemeClr val="bg1"/>
          </a:solidFill>
        </a:ln>
      </dgm:spPr>
      <dgm:t>
        <a:bodyPr/>
        <a:lstStyle/>
        <a:p>
          <a:r>
            <a:rPr lang="zh-CN" altLang="en-US" dirty="0">
              <a:latin typeface="微软雅黑" panose="020B0503020204020204" pitchFamily="34" charset="-122"/>
              <a:ea typeface="微软雅黑" panose="020B0503020204020204" pitchFamily="34" charset="-122"/>
            </a:rPr>
            <a:t>横向一体化</a:t>
          </a:r>
        </a:p>
      </dgm:t>
    </dgm:pt>
    <dgm:pt modelId="{6FE30A3A-99BD-4D82-9137-AF398BD3BCE2}" type="parTrans" cxnId="{8E82B755-BDD5-41EF-9BCD-4A6CAC96CA21}">
      <dgm:prSet/>
      <dgm:spPr/>
      <dgm:t>
        <a:bodyPr/>
        <a:lstStyle/>
        <a:p>
          <a:endParaRPr lang="zh-CN" altLang="en-US">
            <a:latin typeface="微软雅黑" panose="020B0503020204020204" pitchFamily="34" charset="-122"/>
            <a:ea typeface="微软雅黑" panose="020B0503020204020204" pitchFamily="34" charset="-122"/>
          </a:endParaRPr>
        </a:p>
      </dgm:t>
    </dgm:pt>
    <dgm:pt modelId="{4C1E998D-70E5-4C92-9DB5-8E9F9EEDDD82}" type="sibTrans" cxnId="{8E82B755-BDD5-41EF-9BCD-4A6CAC96CA21}">
      <dgm:prSet/>
      <dgm:spPr/>
      <dgm:t>
        <a:bodyPr/>
        <a:lstStyle/>
        <a:p>
          <a:endParaRPr lang="zh-CN" altLang="en-US">
            <a:latin typeface="微软雅黑" panose="020B0503020204020204" pitchFamily="34" charset="-122"/>
            <a:ea typeface="微软雅黑" panose="020B0503020204020204" pitchFamily="34" charset="-122"/>
          </a:endParaRPr>
        </a:p>
      </dgm:t>
    </dgm:pt>
    <dgm:pt modelId="{70FB91F4-54C2-4BDF-8D97-80073F81B006}" type="pres">
      <dgm:prSet presAssocID="{655F3064-6A9E-4707-8CFC-9DA24C1E8E8E}" presName="Name0" presStyleCnt="0">
        <dgm:presLayoutVars>
          <dgm:dir/>
          <dgm:animLvl val="lvl"/>
          <dgm:resizeHandles val="exact"/>
        </dgm:presLayoutVars>
      </dgm:prSet>
      <dgm:spPr/>
    </dgm:pt>
    <dgm:pt modelId="{28A79C0B-5E0B-4BAA-BC4F-C6FEA353F644}" type="pres">
      <dgm:prSet presAssocID="{8656857A-634A-45D5-B68B-27A553A75865}" presName="parTxOnly" presStyleLbl="node1" presStyleIdx="0" presStyleCnt="3">
        <dgm:presLayoutVars>
          <dgm:chMax val="0"/>
          <dgm:chPref val="0"/>
          <dgm:bulletEnabled val="1"/>
        </dgm:presLayoutVars>
      </dgm:prSet>
      <dgm:spPr/>
    </dgm:pt>
    <dgm:pt modelId="{F194A7B4-F515-45C2-AE6E-3BE71B544D32}" type="pres">
      <dgm:prSet presAssocID="{24D98B98-B994-457D-85CA-0AE373347E73}" presName="parTxOnlySpace" presStyleCnt="0"/>
      <dgm:spPr/>
    </dgm:pt>
    <dgm:pt modelId="{141D5A77-DB16-40AD-A308-E1C612297B5F}" type="pres">
      <dgm:prSet presAssocID="{E1A4A8AD-74CA-4CAB-8654-1E33B13BB10C}" presName="parTxOnly" presStyleLbl="node1" presStyleIdx="1" presStyleCnt="3">
        <dgm:presLayoutVars>
          <dgm:chMax val="0"/>
          <dgm:chPref val="0"/>
          <dgm:bulletEnabled val="1"/>
        </dgm:presLayoutVars>
      </dgm:prSet>
      <dgm:spPr/>
    </dgm:pt>
    <dgm:pt modelId="{602C3A98-4B09-4F52-B212-40AA7027BABF}" type="pres">
      <dgm:prSet presAssocID="{CC4C50A2-D510-4095-B994-B3B1ECB7C25E}" presName="parTxOnlySpace" presStyleCnt="0"/>
      <dgm:spPr/>
    </dgm:pt>
    <dgm:pt modelId="{253DA258-DA2E-4FC2-902B-F4ABED65C24F}" type="pres">
      <dgm:prSet presAssocID="{AA7D10C8-D7AE-4BF8-AAE7-30C0C3D6381C}" presName="parTxOnly" presStyleLbl="node1" presStyleIdx="2" presStyleCnt="3">
        <dgm:presLayoutVars>
          <dgm:chMax val="0"/>
          <dgm:chPref val="0"/>
          <dgm:bulletEnabled val="1"/>
        </dgm:presLayoutVars>
      </dgm:prSet>
      <dgm:spPr/>
    </dgm:pt>
  </dgm:ptLst>
  <dgm:cxnLst>
    <dgm:cxn modelId="{47B45E1E-9C23-4D9B-B61C-458AE75A209F}" type="presOf" srcId="{8656857A-634A-45D5-B68B-27A553A75865}" destId="{28A79C0B-5E0B-4BAA-BC4F-C6FEA353F644}" srcOrd="0" destOrd="0" presId="urn:microsoft.com/office/officeart/2005/8/layout/chevron1"/>
    <dgm:cxn modelId="{5B188646-8B20-4BA5-9186-29638FCF574B}" srcId="{655F3064-6A9E-4707-8CFC-9DA24C1E8E8E}" destId="{E1A4A8AD-74CA-4CAB-8654-1E33B13BB10C}" srcOrd="1" destOrd="0" parTransId="{CA99260E-D2B6-4F55-974B-718CC93F7D97}" sibTransId="{CC4C50A2-D510-4095-B994-B3B1ECB7C25E}"/>
    <dgm:cxn modelId="{8E82B755-BDD5-41EF-9BCD-4A6CAC96CA21}" srcId="{655F3064-6A9E-4707-8CFC-9DA24C1E8E8E}" destId="{AA7D10C8-D7AE-4BF8-AAE7-30C0C3D6381C}" srcOrd="2" destOrd="0" parTransId="{6FE30A3A-99BD-4D82-9137-AF398BD3BCE2}" sibTransId="{4C1E998D-70E5-4C92-9DB5-8E9F9EEDDD82}"/>
    <dgm:cxn modelId="{AAB5216E-3266-4D41-82CC-1CCA60B302F0}" type="presOf" srcId="{E1A4A8AD-74CA-4CAB-8654-1E33B13BB10C}" destId="{141D5A77-DB16-40AD-A308-E1C612297B5F}" srcOrd="0" destOrd="0" presId="urn:microsoft.com/office/officeart/2005/8/layout/chevron1"/>
    <dgm:cxn modelId="{9DF2D484-F3DE-46F3-90C5-DF93D14ED05E}" srcId="{655F3064-6A9E-4707-8CFC-9DA24C1E8E8E}" destId="{8656857A-634A-45D5-B68B-27A553A75865}" srcOrd="0" destOrd="0" parTransId="{0D216C73-BA12-4B2C-8078-2235090105DB}" sibTransId="{24D98B98-B994-457D-85CA-0AE373347E73}"/>
    <dgm:cxn modelId="{496A5385-3FC4-43F9-BA33-C24504A6C81F}" type="presOf" srcId="{AA7D10C8-D7AE-4BF8-AAE7-30C0C3D6381C}" destId="{253DA258-DA2E-4FC2-902B-F4ABED65C24F}" srcOrd="0" destOrd="0" presId="urn:microsoft.com/office/officeart/2005/8/layout/chevron1"/>
    <dgm:cxn modelId="{EB2853E8-B877-4D98-998F-0DB963E4530C}" type="presOf" srcId="{655F3064-6A9E-4707-8CFC-9DA24C1E8E8E}" destId="{70FB91F4-54C2-4BDF-8D97-80073F81B006}" srcOrd="0" destOrd="0" presId="urn:microsoft.com/office/officeart/2005/8/layout/chevron1"/>
    <dgm:cxn modelId="{0F254F78-A0F9-43A9-95D1-B45A2C31AFAF}" type="presParOf" srcId="{70FB91F4-54C2-4BDF-8D97-80073F81B006}" destId="{28A79C0B-5E0B-4BAA-BC4F-C6FEA353F644}" srcOrd="0" destOrd="0" presId="urn:microsoft.com/office/officeart/2005/8/layout/chevron1"/>
    <dgm:cxn modelId="{FDA59376-460B-4C24-9DFD-8C97CB8C7884}" type="presParOf" srcId="{70FB91F4-54C2-4BDF-8D97-80073F81B006}" destId="{F194A7B4-F515-45C2-AE6E-3BE71B544D32}" srcOrd="1" destOrd="0" presId="urn:microsoft.com/office/officeart/2005/8/layout/chevron1"/>
    <dgm:cxn modelId="{6AB8900C-5262-4082-BD5D-1049CFBE304B}" type="presParOf" srcId="{70FB91F4-54C2-4BDF-8D97-80073F81B006}" destId="{141D5A77-DB16-40AD-A308-E1C612297B5F}" srcOrd="2" destOrd="0" presId="urn:microsoft.com/office/officeart/2005/8/layout/chevron1"/>
    <dgm:cxn modelId="{EEE65456-4F0B-41F1-BDF4-8D4D8718F0E2}" type="presParOf" srcId="{70FB91F4-54C2-4BDF-8D97-80073F81B006}" destId="{602C3A98-4B09-4F52-B212-40AA7027BABF}" srcOrd="3" destOrd="0" presId="urn:microsoft.com/office/officeart/2005/8/layout/chevron1"/>
    <dgm:cxn modelId="{AF035AE5-CDCC-4D34-813C-E317F6C14C69}" type="presParOf" srcId="{70FB91F4-54C2-4BDF-8D97-80073F81B006}" destId="{253DA258-DA2E-4FC2-902B-F4ABED65C24F}"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55F3064-6A9E-4707-8CFC-9DA24C1E8E8E}" type="doc">
      <dgm:prSet loTypeId="urn:microsoft.com/office/officeart/2005/8/layout/chevron1" loCatId="process" qsTypeId="urn:microsoft.com/office/officeart/2005/8/quickstyle/simple2" qsCatId="simple" csTypeId="urn:microsoft.com/office/officeart/2005/8/colors/accent1_2" csCatId="accent1" phldr="1"/>
      <dgm:spPr/>
    </dgm:pt>
    <dgm:pt modelId="{8656857A-634A-45D5-B68B-27A553A75865}">
      <dgm:prSet phldrT="[文本]"/>
      <dgm:spPr>
        <a:solidFill>
          <a:schemeClr val="bg1">
            <a:lumMod val="65000"/>
          </a:schemeClr>
        </a:solidFill>
        <a:ln w="12700">
          <a:solidFill>
            <a:schemeClr val="bg1"/>
          </a:solidFill>
        </a:ln>
      </dgm:spPr>
      <dgm:t>
        <a:bodyPr/>
        <a:lstStyle/>
        <a:p>
          <a:r>
            <a:rPr lang="zh-CN" altLang="en-US" b="0" dirty="0">
              <a:latin typeface="微软雅黑" panose="020B0503020204020204" pitchFamily="34" charset="-122"/>
              <a:ea typeface="微软雅黑" panose="020B0503020204020204" pitchFamily="34" charset="-122"/>
            </a:rPr>
            <a:t>概述</a:t>
          </a:r>
        </a:p>
      </dgm:t>
    </dgm:pt>
    <dgm:pt modelId="{0D216C73-BA12-4B2C-8078-2235090105DB}" type="parTrans" cxnId="{9DF2D484-F3DE-46F3-90C5-DF93D14ED05E}">
      <dgm:prSet/>
      <dgm:spPr/>
      <dgm:t>
        <a:bodyPr/>
        <a:lstStyle/>
        <a:p>
          <a:endParaRPr lang="zh-CN" altLang="en-US">
            <a:latin typeface="微软雅黑" panose="020B0503020204020204" pitchFamily="34" charset="-122"/>
            <a:ea typeface="微软雅黑" panose="020B0503020204020204" pitchFamily="34" charset="-122"/>
          </a:endParaRPr>
        </a:p>
      </dgm:t>
    </dgm:pt>
    <dgm:pt modelId="{24D98B98-B994-457D-85CA-0AE373347E73}" type="sibTrans" cxnId="{9DF2D484-F3DE-46F3-90C5-DF93D14ED05E}">
      <dgm:prSet/>
      <dgm:spPr/>
      <dgm:t>
        <a:bodyPr/>
        <a:lstStyle/>
        <a:p>
          <a:endParaRPr lang="zh-CN" altLang="en-US">
            <a:latin typeface="微软雅黑" panose="020B0503020204020204" pitchFamily="34" charset="-122"/>
            <a:ea typeface="微软雅黑" panose="020B0503020204020204" pitchFamily="34" charset="-122"/>
          </a:endParaRPr>
        </a:p>
      </dgm:t>
    </dgm:pt>
    <dgm:pt modelId="{E1A4A8AD-74CA-4CAB-8654-1E33B13BB10C}">
      <dgm:prSet phldrT="[文本]"/>
      <dgm:spPr>
        <a:solidFill>
          <a:schemeClr val="bg1">
            <a:lumMod val="65000"/>
          </a:schemeClr>
        </a:solidFill>
        <a:ln w="12700">
          <a:solidFill>
            <a:schemeClr val="bg1"/>
          </a:solidFill>
        </a:ln>
      </dgm:spPr>
      <dgm:t>
        <a:bodyPr/>
        <a:lstStyle/>
        <a:p>
          <a:r>
            <a:rPr lang="zh-CN" altLang="en-US" b="0" dirty="0">
              <a:latin typeface="微软雅黑" panose="020B0503020204020204" pitchFamily="34" charset="-122"/>
              <a:ea typeface="微软雅黑" panose="020B0503020204020204" pitchFamily="34" charset="-122"/>
            </a:rPr>
            <a:t>纵向一体化</a:t>
          </a:r>
        </a:p>
      </dgm:t>
    </dgm:pt>
    <dgm:pt modelId="{CA99260E-D2B6-4F55-974B-718CC93F7D97}" type="parTrans" cxnId="{5B188646-8B20-4BA5-9186-29638FCF574B}">
      <dgm:prSet/>
      <dgm:spPr/>
      <dgm:t>
        <a:bodyPr/>
        <a:lstStyle/>
        <a:p>
          <a:endParaRPr lang="zh-CN" altLang="en-US">
            <a:latin typeface="微软雅黑" panose="020B0503020204020204" pitchFamily="34" charset="-122"/>
            <a:ea typeface="微软雅黑" panose="020B0503020204020204" pitchFamily="34" charset="-122"/>
          </a:endParaRPr>
        </a:p>
      </dgm:t>
    </dgm:pt>
    <dgm:pt modelId="{CC4C50A2-D510-4095-B994-B3B1ECB7C25E}" type="sibTrans" cxnId="{5B188646-8B20-4BA5-9186-29638FCF574B}">
      <dgm:prSet/>
      <dgm:spPr/>
      <dgm:t>
        <a:bodyPr/>
        <a:lstStyle/>
        <a:p>
          <a:endParaRPr lang="zh-CN" altLang="en-US">
            <a:latin typeface="微软雅黑" panose="020B0503020204020204" pitchFamily="34" charset="-122"/>
            <a:ea typeface="微软雅黑" panose="020B0503020204020204" pitchFamily="34" charset="-122"/>
          </a:endParaRPr>
        </a:p>
      </dgm:t>
    </dgm:pt>
    <dgm:pt modelId="{AA7D10C8-D7AE-4BF8-AAE7-30C0C3D6381C}">
      <dgm:prSet phldrT="[文本]"/>
      <dgm:spPr>
        <a:solidFill>
          <a:srgbClr val="0070C0"/>
        </a:solidFill>
        <a:ln w="12700">
          <a:solidFill>
            <a:schemeClr val="bg1"/>
          </a:solidFill>
        </a:ln>
      </dgm:spPr>
      <dgm:t>
        <a:bodyPr/>
        <a:lstStyle/>
        <a:p>
          <a:r>
            <a:rPr lang="zh-CN" altLang="en-US" dirty="0">
              <a:latin typeface="微软雅黑" panose="020B0503020204020204" pitchFamily="34" charset="-122"/>
              <a:ea typeface="微软雅黑" panose="020B0503020204020204" pitchFamily="34" charset="-122"/>
            </a:rPr>
            <a:t>横向一体化</a:t>
          </a:r>
        </a:p>
      </dgm:t>
    </dgm:pt>
    <dgm:pt modelId="{6FE30A3A-99BD-4D82-9137-AF398BD3BCE2}" type="parTrans" cxnId="{8E82B755-BDD5-41EF-9BCD-4A6CAC96CA21}">
      <dgm:prSet/>
      <dgm:spPr/>
      <dgm:t>
        <a:bodyPr/>
        <a:lstStyle/>
        <a:p>
          <a:endParaRPr lang="zh-CN" altLang="en-US">
            <a:latin typeface="微软雅黑" panose="020B0503020204020204" pitchFamily="34" charset="-122"/>
            <a:ea typeface="微软雅黑" panose="020B0503020204020204" pitchFamily="34" charset="-122"/>
          </a:endParaRPr>
        </a:p>
      </dgm:t>
    </dgm:pt>
    <dgm:pt modelId="{4C1E998D-70E5-4C92-9DB5-8E9F9EEDDD82}" type="sibTrans" cxnId="{8E82B755-BDD5-41EF-9BCD-4A6CAC96CA21}">
      <dgm:prSet/>
      <dgm:spPr/>
      <dgm:t>
        <a:bodyPr/>
        <a:lstStyle/>
        <a:p>
          <a:endParaRPr lang="zh-CN" altLang="en-US">
            <a:latin typeface="微软雅黑" panose="020B0503020204020204" pitchFamily="34" charset="-122"/>
            <a:ea typeface="微软雅黑" panose="020B0503020204020204" pitchFamily="34" charset="-122"/>
          </a:endParaRPr>
        </a:p>
      </dgm:t>
    </dgm:pt>
    <dgm:pt modelId="{70FB91F4-54C2-4BDF-8D97-80073F81B006}" type="pres">
      <dgm:prSet presAssocID="{655F3064-6A9E-4707-8CFC-9DA24C1E8E8E}" presName="Name0" presStyleCnt="0">
        <dgm:presLayoutVars>
          <dgm:dir/>
          <dgm:animLvl val="lvl"/>
          <dgm:resizeHandles val="exact"/>
        </dgm:presLayoutVars>
      </dgm:prSet>
      <dgm:spPr/>
    </dgm:pt>
    <dgm:pt modelId="{28A79C0B-5E0B-4BAA-BC4F-C6FEA353F644}" type="pres">
      <dgm:prSet presAssocID="{8656857A-634A-45D5-B68B-27A553A75865}" presName="parTxOnly" presStyleLbl="node1" presStyleIdx="0" presStyleCnt="3">
        <dgm:presLayoutVars>
          <dgm:chMax val="0"/>
          <dgm:chPref val="0"/>
          <dgm:bulletEnabled val="1"/>
        </dgm:presLayoutVars>
      </dgm:prSet>
      <dgm:spPr/>
    </dgm:pt>
    <dgm:pt modelId="{F194A7B4-F515-45C2-AE6E-3BE71B544D32}" type="pres">
      <dgm:prSet presAssocID="{24D98B98-B994-457D-85CA-0AE373347E73}" presName="parTxOnlySpace" presStyleCnt="0"/>
      <dgm:spPr/>
    </dgm:pt>
    <dgm:pt modelId="{141D5A77-DB16-40AD-A308-E1C612297B5F}" type="pres">
      <dgm:prSet presAssocID="{E1A4A8AD-74CA-4CAB-8654-1E33B13BB10C}" presName="parTxOnly" presStyleLbl="node1" presStyleIdx="1" presStyleCnt="3">
        <dgm:presLayoutVars>
          <dgm:chMax val="0"/>
          <dgm:chPref val="0"/>
          <dgm:bulletEnabled val="1"/>
        </dgm:presLayoutVars>
      </dgm:prSet>
      <dgm:spPr/>
    </dgm:pt>
    <dgm:pt modelId="{602C3A98-4B09-4F52-B212-40AA7027BABF}" type="pres">
      <dgm:prSet presAssocID="{CC4C50A2-D510-4095-B994-B3B1ECB7C25E}" presName="parTxOnlySpace" presStyleCnt="0"/>
      <dgm:spPr/>
    </dgm:pt>
    <dgm:pt modelId="{253DA258-DA2E-4FC2-902B-F4ABED65C24F}" type="pres">
      <dgm:prSet presAssocID="{AA7D10C8-D7AE-4BF8-AAE7-30C0C3D6381C}" presName="parTxOnly" presStyleLbl="node1" presStyleIdx="2" presStyleCnt="3">
        <dgm:presLayoutVars>
          <dgm:chMax val="0"/>
          <dgm:chPref val="0"/>
          <dgm:bulletEnabled val="1"/>
        </dgm:presLayoutVars>
      </dgm:prSet>
      <dgm:spPr/>
    </dgm:pt>
  </dgm:ptLst>
  <dgm:cxnLst>
    <dgm:cxn modelId="{FBB11F3A-A9CC-4248-9B76-52C3CFC31BAC}" type="presOf" srcId="{E1A4A8AD-74CA-4CAB-8654-1E33B13BB10C}" destId="{141D5A77-DB16-40AD-A308-E1C612297B5F}" srcOrd="0" destOrd="0" presId="urn:microsoft.com/office/officeart/2005/8/layout/chevron1"/>
    <dgm:cxn modelId="{6EA38142-A8AD-4469-91BE-EBB3E201672D}" type="presOf" srcId="{655F3064-6A9E-4707-8CFC-9DA24C1E8E8E}" destId="{70FB91F4-54C2-4BDF-8D97-80073F81B006}" srcOrd="0" destOrd="0" presId="urn:microsoft.com/office/officeart/2005/8/layout/chevron1"/>
    <dgm:cxn modelId="{5B188646-8B20-4BA5-9186-29638FCF574B}" srcId="{655F3064-6A9E-4707-8CFC-9DA24C1E8E8E}" destId="{E1A4A8AD-74CA-4CAB-8654-1E33B13BB10C}" srcOrd="1" destOrd="0" parTransId="{CA99260E-D2B6-4F55-974B-718CC93F7D97}" sibTransId="{CC4C50A2-D510-4095-B994-B3B1ECB7C25E}"/>
    <dgm:cxn modelId="{8E82B755-BDD5-41EF-9BCD-4A6CAC96CA21}" srcId="{655F3064-6A9E-4707-8CFC-9DA24C1E8E8E}" destId="{AA7D10C8-D7AE-4BF8-AAE7-30C0C3D6381C}" srcOrd="2" destOrd="0" parTransId="{6FE30A3A-99BD-4D82-9137-AF398BD3BCE2}" sibTransId="{4C1E998D-70E5-4C92-9DB5-8E9F9EEDDD82}"/>
    <dgm:cxn modelId="{B3D95364-0AF5-4866-9E39-25885D297CEB}" type="presOf" srcId="{8656857A-634A-45D5-B68B-27A553A75865}" destId="{28A79C0B-5E0B-4BAA-BC4F-C6FEA353F644}" srcOrd="0" destOrd="0" presId="urn:microsoft.com/office/officeart/2005/8/layout/chevron1"/>
    <dgm:cxn modelId="{9DF2D484-F3DE-46F3-90C5-DF93D14ED05E}" srcId="{655F3064-6A9E-4707-8CFC-9DA24C1E8E8E}" destId="{8656857A-634A-45D5-B68B-27A553A75865}" srcOrd="0" destOrd="0" parTransId="{0D216C73-BA12-4B2C-8078-2235090105DB}" sibTransId="{24D98B98-B994-457D-85CA-0AE373347E73}"/>
    <dgm:cxn modelId="{8B605AAB-D739-4153-83F4-2C05E9F132D3}" type="presOf" srcId="{AA7D10C8-D7AE-4BF8-AAE7-30C0C3D6381C}" destId="{253DA258-DA2E-4FC2-902B-F4ABED65C24F}" srcOrd="0" destOrd="0" presId="urn:microsoft.com/office/officeart/2005/8/layout/chevron1"/>
    <dgm:cxn modelId="{F5AEA320-D9B3-4F3F-A778-780A9A730ED0}" type="presParOf" srcId="{70FB91F4-54C2-4BDF-8D97-80073F81B006}" destId="{28A79C0B-5E0B-4BAA-BC4F-C6FEA353F644}" srcOrd="0" destOrd="0" presId="urn:microsoft.com/office/officeart/2005/8/layout/chevron1"/>
    <dgm:cxn modelId="{DFFAB30F-EAC9-4719-9FF1-8620B36BC062}" type="presParOf" srcId="{70FB91F4-54C2-4BDF-8D97-80073F81B006}" destId="{F194A7B4-F515-45C2-AE6E-3BE71B544D32}" srcOrd="1" destOrd="0" presId="urn:microsoft.com/office/officeart/2005/8/layout/chevron1"/>
    <dgm:cxn modelId="{E62ED3F0-E6FF-4FB6-8167-7A97659FCC2F}" type="presParOf" srcId="{70FB91F4-54C2-4BDF-8D97-80073F81B006}" destId="{141D5A77-DB16-40AD-A308-E1C612297B5F}" srcOrd="2" destOrd="0" presId="urn:microsoft.com/office/officeart/2005/8/layout/chevron1"/>
    <dgm:cxn modelId="{B54AA01D-637E-4449-AEE4-BAC951006933}" type="presParOf" srcId="{70FB91F4-54C2-4BDF-8D97-80073F81B006}" destId="{602C3A98-4B09-4F52-B212-40AA7027BABF}" srcOrd="3" destOrd="0" presId="urn:microsoft.com/office/officeart/2005/8/layout/chevron1"/>
    <dgm:cxn modelId="{73D4FFBC-E638-4550-A937-0B3F447D7357}" type="presParOf" srcId="{70FB91F4-54C2-4BDF-8D97-80073F81B006}" destId="{253DA258-DA2E-4FC2-902B-F4ABED65C24F}"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E91E2CD-23E5-40CE-9894-1806AC19D62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zh-CN" altLang="en-US"/>
        </a:p>
      </dgm:t>
    </dgm:pt>
    <dgm:pt modelId="{CF4DDBDD-BFB3-4B62-B02A-1437182C21A7}">
      <dgm:prSet phldrT="[文本]" custT="1"/>
      <dgm:spPr>
        <a:solidFill>
          <a:srgbClr val="0070C0"/>
        </a:solidFill>
      </dgm:spPr>
      <dgm:t>
        <a:bodyPr/>
        <a:lstStyle/>
        <a:p>
          <a:r>
            <a:rPr lang="zh-CN" altLang="en-US" sz="1800" dirty="0">
              <a:solidFill>
                <a:schemeClr val="bg1"/>
              </a:solidFill>
              <a:latin typeface="微软雅黑" panose="020B0503020204020204" pitchFamily="34" charset="-122"/>
              <a:ea typeface="微软雅黑" panose="020B0503020204020204" pitchFamily="34" charset="-122"/>
            </a:rPr>
            <a:t>企业价值</a:t>
          </a:r>
          <a:endParaRPr lang="zh-CN" altLang="en-US" sz="1800" dirty="0">
            <a:solidFill>
              <a:schemeClr val="bg1"/>
            </a:solidFill>
          </a:endParaRPr>
        </a:p>
      </dgm:t>
    </dgm:pt>
    <dgm:pt modelId="{20D20599-E040-4E22-95DC-E7A85CB9C6F2}" type="parTrans" cxnId="{1E7D5DF9-289C-413F-9058-051704EECF86}">
      <dgm:prSet/>
      <dgm:spPr/>
      <dgm:t>
        <a:bodyPr/>
        <a:lstStyle/>
        <a:p>
          <a:endParaRPr lang="zh-CN" altLang="en-US" sz="1400">
            <a:solidFill>
              <a:schemeClr val="bg1"/>
            </a:solidFill>
          </a:endParaRPr>
        </a:p>
      </dgm:t>
    </dgm:pt>
    <dgm:pt modelId="{C35EBBDF-CD5E-4C78-8C6A-5497808414A5}" type="sibTrans" cxnId="{1E7D5DF9-289C-413F-9058-051704EECF86}">
      <dgm:prSet/>
      <dgm:spPr/>
      <dgm:t>
        <a:bodyPr/>
        <a:lstStyle/>
        <a:p>
          <a:endParaRPr lang="zh-CN" altLang="en-US" sz="1400">
            <a:solidFill>
              <a:schemeClr val="bg1"/>
            </a:solidFill>
          </a:endParaRPr>
        </a:p>
      </dgm:t>
    </dgm:pt>
    <dgm:pt modelId="{AA403AFF-C72C-4B50-9E5F-CFEC501D6EAB}">
      <dgm:prSet phldrT="[文本]" custT="1"/>
      <dgm:spPr>
        <a:solidFill>
          <a:srgbClr val="0070C0"/>
        </a:solidFill>
      </dgm:spPr>
      <dgm:t>
        <a:bodyPr/>
        <a:lstStyle/>
        <a:p>
          <a:r>
            <a:rPr lang="zh-CN" altLang="en-US" sz="1800" dirty="0">
              <a:solidFill>
                <a:schemeClr val="bg1"/>
              </a:solidFill>
              <a:latin typeface="微软雅黑" panose="020B0503020204020204" pitchFamily="34" charset="-122"/>
              <a:ea typeface="微软雅黑" panose="020B0503020204020204" pitchFamily="34" charset="-122"/>
            </a:rPr>
            <a:t>客户价值</a:t>
          </a:r>
          <a:endParaRPr lang="zh-CN" altLang="en-US" sz="1800" dirty="0">
            <a:solidFill>
              <a:schemeClr val="bg1"/>
            </a:solidFill>
          </a:endParaRPr>
        </a:p>
      </dgm:t>
    </dgm:pt>
    <dgm:pt modelId="{817F0D5E-CF42-43E8-BB3C-5AA892467F30}" type="parTrans" cxnId="{86D2B51C-AF38-413E-A6DB-D072C4F1BCB0}">
      <dgm:prSet/>
      <dgm:spPr/>
      <dgm:t>
        <a:bodyPr/>
        <a:lstStyle/>
        <a:p>
          <a:endParaRPr lang="zh-CN" altLang="en-US" sz="1400">
            <a:solidFill>
              <a:schemeClr val="bg1"/>
            </a:solidFill>
          </a:endParaRPr>
        </a:p>
      </dgm:t>
    </dgm:pt>
    <dgm:pt modelId="{D6D4B180-4B64-4133-969D-D41490F58AF4}" type="sibTrans" cxnId="{86D2B51C-AF38-413E-A6DB-D072C4F1BCB0}">
      <dgm:prSet/>
      <dgm:spPr/>
      <dgm:t>
        <a:bodyPr/>
        <a:lstStyle/>
        <a:p>
          <a:endParaRPr lang="zh-CN" altLang="en-US" sz="1400">
            <a:solidFill>
              <a:schemeClr val="bg1"/>
            </a:solidFill>
          </a:endParaRPr>
        </a:p>
      </dgm:t>
    </dgm:pt>
    <dgm:pt modelId="{ED3F0ED6-2342-45A2-9D3C-E375C307E59F}">
      <dgm:prSet phldrT="[文本]" custT="1"/>
      <dgm:spPr>
        <a:solidFill>
          <a:srgbClr val="0070C0"/>
        </a:solidFill>
      </dgm:spPr>
      <dgm:t>
        <a:bodyPr/>
        <a:lstStyle/>
        <a:p>
          <a:r>
            <a:rPr lang="zh-CN" altLang="en-US" sz="1800" dirty="0">
              <a:solidFill>
                <a:schemeClr val="bg1"/>
              </a:solidFill>
              <a:latin typeface="微软雅黑" panose="020B0503020204020204" pitchFamily="34" charset="-122"/>
              <a:ea typeface="微软雅黑" panose="020B0503020204020204" pitchFamily="34" charset="-122"/>
            </a:rPr>
            <a:t>直接价值活动</a:t>
          </a:r>
          <a:endParaRPr lang="zh-CN" altLang="en-US" sz="1800" dirty="0">
            <a:solidFill>
              <a:schemeClr val="bg1"/>
            </a:solidFill>
          </a:endParaRPr>
        </a:p>
      </dgm:t>
    </dgm:pt>
    <dgm:pt modelId="{74FBE306-4972-4879-BB37-DFFB0BB808EC}" type="parTrans" cxnId="{4AE810FD-D1B1-4E09-AD41-79A9CCD6430B}">
      <dgm:prSet/>
      <dgm:spPr/>
      <dgm:t>
        <a:bodyPr/>
        <a:lstStyle/>
        <a:p>
          <a:endParaRPr lang="zh-CN" altLang="en-US" sz="1400">
            <a:solidFill>
              <a:schemeClr val="bg1"/>
            </a:solidFill>
          </a:endParaRPr>
        </a:p>
      </dgm:t>
    </dgm:pt>
    <dgm:pt modelId="{5AA28920-1816-4611-AE83-89197B99F867}" type="sibTrans" cxnId="{4AE810FD-D1B1-4E09-AD41-79A9CCD6430B}">
      <dgm:prSet/>
      <dgm:spPr/>
      <dgm:t>
        <a:bodyPr/>
        <a:lstStyle/>
        <a:p>
          <a:endParaRPr lang="zh-CN" altLang="en-US" sz="1400">
            <a:solidFill>
              <a:schemeClr val="bg1"/>
            </a:solidFill>
          </a:endParaRPr>
        </a:p>
      </dgm:t>
    </dgm:pt>
    <dgm:pt modelId="{D86F83B3-2473-4B0F-BBCF-7F00C3F52FAA}">
      <dgm:prSet phldrT="[文本]" custT="1"/>
      <dgm:spPr>
        <a:solidFill>
          <a:srgbClr val="0070C0"/>
        </a:solidFill>
      </dgm:spPr>
      <dgm:t>
        <a:bodyPr/>
        <a:lstStyle/>
        <a:p>
          <a:r>
            <a:rPr lang="zh-CN" altLang="en-US" sz="1800" dirty="0">
              <a:solidFill>
                <a:schemeClr val="bg1"/>
              </a:solidFill>
              <a:latin typeface="微软雅黑" panose="020B0503020204020204" pitchFamily="34" charset="-122"/>
              <a:ea typeface="微软雅黑" panose="020B0503020204020204" pitchFamily="34" charset="-122"/>
            </a:rPr>
            <a:t>间接价值活动</a:t>
          </a:r>
          <a:endParaRPr lang="zh-CN" altLang="en-US" sz="1800" dirty="0">
            <a:solidFill>
              <a:schemeClr val="bg1"/>
            </a:solidFill>
          </a:endParaRPr>
        </a:p>
      </dgm:t>
    </dgm:pt>
    <dgm:pt modelId="{0FEC23D7-3E76-4365-8482-D124B21D9E24}" type="parTrans" cxnId="{36462B26-FC36-4B1E-8FCD-43932322ADE0}">
      <dgm:prSet/>
      <dgm:spPr/>
      <dgm:t>
        <a:bodyPr/>
        <a:lstStyle/>
        <a:p>
          <a:endParaRPr lang="zh-CN" altLang="en-US" sz="1400">
            <a:solidFill>
              <a:schemeClr val="bg1"/>
            </a:solidFill>
          </a:endParaRPr>
        </a:p>
      </dgm:t>
    </dgm:pt>
    <dgm:pt modelId="{18830C1F-9AC4-4791-A417-C012182A57D8}" type="sibTrans" cxnId="{36462B26-FC36-4B1E-8FCD-43932322ADE0}">
      <dgm:prSet/>
      <dgm:spPr/>
      <dgm:t>
        <a:bodyPr/>
        <a:lstStyle/>
        <a:p>
          <a:endParaRPr lang="zh-CN" altLang="en-US" sz="1400">
            <a:solidFill>
              <a:schemeClr val="bg1"/>
            </a:solidFill>
          </a:endParaRPr>
        </a:p>
      </dgm:t>
    </dgm:pt>
    <dgm:pt modelId="{D4808317-7B81-4892-B9C5-E6DB45E7EF62}" type="pres">
      <dgm:prSet presAssocID="{BE91E2CD-23E5-40CE-9894-1806AC19D627}" presName="matrix" presStyleCnt="0">
        <dgm:presLayoutVars>
          <dgm:chMax val="1"/>
          <dgm:dir/>
          <dgm:resizeHandles val="exact"/>
        </dgm:presLayoutVars>
      </dgm:prSet>
      <dgm:spPr/>
    </dgm:pt>
    <dgm:pt modelId="{CA1AAE6D-C755-4233-827E-1C0F93228941}" type="pres">
      <dgm:prSet presAssocID="{BE91E2CD-23E5-40CE-9894-1806AC19D627}" presName="diamond" presStyleLbl="bgShp" presStyleIdx="0" presStyleCnt="1"/>
      <dgm:spPr/>
    </dgm:pt>
    <dgm:pt modelId="{1896C319-1B7F-4C6A-9169-52771A4C06D6}" type="pres">
      <dgm:prSet presAssocID="{BE91E2CD-23E5-40CE-9894-1806AC19D627}" presName="quad1" presStyleLbl="node1" presStyleIdx="0" presStyleCnt="4">
        <dgm:presLayoutVars>
          <dgm:chMax val="0"/>
          <dgm:chPref val="0"/>
          <dgm:bulletEnabled val="1"/>
        </dgm:presLayoutVars>
      </dgm:prSet>
      <dgm:spPr/>
    </dgm:pt>
    <dgm:pt modelId="{37D272B5-8462-4F7A-9DBD-DA47F10ADED5}" type="pres">
      <dgm:prSet presAssocID="{BE91E2CD-23E5-40CE-9894-1806AC19D627}" presName="quad2" presStyleLbl="node1" presStyleIdx="1" presStyleCnt="4">
        <dgm:presLayoutVars>
          <dgm:chMax val="0"/>
          <dgm:chPref val="0"/>
          <dgm:bulletEnabled val="1"/>
        </dgm:presLayoutVars>
      </dgm:prSet>
      <dgm:spPr/>
    </dgm:pt>
    <dgm:pt modelId="{A92436A6-AD10-42E5-9E60-07260DC26CE3}" type="pres">
      <dgm:prSet presAssocID="{BE91E2CD-23E5-40CE-9894-1806AC19D627}" presName="quad3" presStyleLbl="node1" presStyleIdx="2" presStyleCnt="4">
        <dgm:presLayoutVars>
          <dgm:chMax val="0"/>
          <dgm:chPref val="0"/>
          <dgm:bulletEnabled val="1"/>
        </dgm:presLayoutVars>
      </dgm:prSet>
      <dgm:spPr/>
    </dgm:pt>
    <dgm:pt modelId="{52CE3DB6-32F8-436C-9722-14A26B3F6CAF}" type="pres">
      <dgm:prSet presAssocID="{BE91E2CD-23E5-40CE-9894-1806AC19D627}" presName="quad4" presStyleLbl="node1" presStyleIdx="3" presStyleCnt="4">
        <dgm:presLayoutVars>
          <dgm:chMax val="0"/>
          <dgm:chPref val="0"/>
          <dgm:bulletEnabled val="1"/>
        </dgm:presLayoutVars>
      </dgm:prSet>
      <dgm:spPr/>
    </dgm:pt>
  </dgm:ptLst>
  <dgm:cxnLst>
    <dgm:cxn modelId="{86D2B51C-AF38-413E-A6DB-D072C4F1BCB0}" srcId="{BE91E2CD-23E5-40CE-9894-1806AC19D627}" destId="{AA403AFF-C72C-4B50-9E5F-CFEC501D6EAB}" srcOrd="1" destOrd="0" parTransId="{817F0D5E-CF42-43E8-BB3C-5AA892467F30}" sibTransId="{D6D4B180-4B64-4133-969D-D41490F58AF4}"/>
    <dgm:cxn modelId="{36462B26-FC36-4B1E-8FCD-43932322ADE0}" srcId="{BE91E2CD-23E5-40CE-9894-1806AC19D627}" destId="{D86F83B3-2473-4B0F-BBCF-7F00C3F52FAA}" srcOrd="3" destOrd="0" parTransId="{0FEC23D7-3E76-4365-8482-D124B21D9E24}" sibTransId="{18830C1F-9AC4-4791-A417-C012182A57D8}"/>
    <dgm:cxn modelId="{1AD39D2C-2D33-4FE9-A5C9-E357FDB47A83}" type="presOf" srcId="{AA403AFF-C72C-4B50-9E5F-CFEC501D6EAB}" destId="{37D272B5-8462-4F7A-9DBD-DA47F10ADED5}" srcOrd="0" destOrd="0" presId="urn:microsoft.com/office/officeart/2005/8/layout/matrix3"/>
    <dgm:cxn modelId="{A74EAE73-A7FC-4D7E-A946-603471775F17}" type="presOf" srcId="{BE91E2CD-23E5-40CE-9894-1806AC19D627}" destId="{D4808317-7B81-4892-B9C5-E6DB45E7EF62}" srcOrd="0" destOrd="0" presId="urn:microsoft.com/office/officeart/2005/8/layout/matrix3"/>
    <dgm:cxn modelId="{025DDF76-2442-4AF8-929A-3D92CD9D70E9}" type="presOf" srcId="{CF4DDBDD-BFB3-4B62-B02A-1437182C21A7}" destId="{1896C319-1B7F-4C6A-9169-52771A4C06D6}" srcOrd="0" destOrd="0" presId="urn:microsoft.com/office/officeart/2005/8/layout/matrix3"/>
    <dgm:cxn modelId="{699C7AC5-B53F-46DD-BA9A-2EC82284C71B}" type="presOf" srcId="{ED3F0ED6-2342-45A2-9D3C-E375C307E59F}" destId="{A92436A6-AD10-42E5-9E60-07260DC26CE3}" srcOrd="0" destOrd="0" presId="urn:microsoft.com/office/officeart/2005/8/layout/matrix3"/>
    <dgm:cxn modelId="{1E7D5DF9-289C-413F-9058-051704EECF86}" srcId="{BE91E2CD-23E5-40CE-9894-1806AC19D627}" destId="{CF4DDBDD-BFB3-4B62-B02A-1437182C21A7}" srcOrd="0" destOrd="0" parTransId="{20D20599-E040-4E22-95DC-E7A85CB9C6F2}" sibTransId="{C35EBBDF-CD5E-4C78-8C6A-5497808414A5}"/>
    <dgm:cxn modelId="{A60D8DF9-66B9-4FBA-86E9-5EC6ABDA517A}" type="presOf" srcId="{D86F83B3-2473-4B0F-BBCF-7F00C3F52FAA}" destId="{52CE3DB6-32F8-436C-9722-14A26B3F6CAF}" srcOrd="0" destOrd="0" presId="urn:microsoft.com/office/officeart/2005/8/layout/matrix3"/>
    <dgm:cxn modelId="{4AE810FD-D1B1-4E09-AD41-79A9CCD6430B}" srcId="{BE91E2CD-23E5-40CE-9894-1806AC19D627}" destId="{ED3F0ED6-2342-45A2-9D3C-E375C307E59F}" srcOrd="2" destOrd="0" parTransId="{74FBE306-4972-4879-BB37-DFFB0BB808EC}" sibTransId="{5AA28920-1816-4611-AE83-89197B99F867}"/>
    <dgm:cxn modelId="{45734693-BBC2-4392-AC94-E0BBB4DC6737}" type="presParOf" srcId="{D4808317-7B81-4892-B9C5-E6DB45E7EF62}" destId="{CA1AAE6D-C755-4233-827E-1C0F93228941}" srcOrd="0" destOrd="0" presId="urn:microsoft.com/office/officeart/2005/8/layout/matrix3"/>
    <dgm:cxn modelId="{96AD32E6-3470-4AAE-8A28-AA8A2DA0E3CC}" type="presParOf" srcId="{D4808317-7B81-4892-B9C5-E6DB45E7EF62}" destId="{1896C319-1B7F-4C6A-9169-52771A4C06D6}" srcOrd="1" destOrd="0" presId="urn:microsoft.com/office/officeart/2005/8/layout/matrix3"/>
    <dgm:cxn modelId="{7386A06E-0EFC-44D9-BB33-15A237A9903E}" type="presParOf" srcId="{D4808317-7B81-4892-B9C5-E6DB45E7EF62}" destId="{37D272B5-8462-4F7A-9DBD-DA47F10ADED5}" srcOrd="2" destOrd="0" presId="urn:microsoft.com/office/officeart/2005/8/layout/matrix3"/>
    <dgm:cxn modelId="{EB643023-A865-4A28-A715-7B204062A5C7}" type="presParOf" srcId="{D4808317-7B81-4892-B9C5-E6DB45E7EF62}" destId="{A92436A6-AD10-42E5-9E60-07260DC26CE3}" srcOrd="3" destOrd="0" presId="urn:microsoft.com/office/officeart/2005/8/layout/matrix3"/>
    <dgm:cxn modelId="{B26F0E81-A7D8-4C1A-99E1-B1785014B4F5}" type="presParOf" srcId="{D4808317-7B81-4892-B9C5-E6DB45E7EF62}" destId="{52CE3DB6-32F8-436C-9722-14A26B3F6CA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E91E2CD-23E5-40CE-9894-1806AC19D62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zh-CN" altLang="en-US"/>
        </a:p>
      </dgm:t>
    </dgm:pt>
    <dgm:pt modelId="{CF4DDBDD-BFB3-4B62-B02A-1437182C21A7}">
      <dgm:prSet phldrT="[文本]" custT="1"/>
      <dgm:spPr>
        <a:solidFill>
          <a:srgbClr val="0070C0"/>
        </a:solidFill>
      </dgm:spPr>
      <dgm:t>
        <a:bodyPr/>
        <a:lstStyle/>
        <a:p>
          <a:r>
            <a:rPr lang="zh-CN" altLang="en-US" sz="800" dirty="0">
              <a:solidFill>
                <a:schemeClr val="bg1"/>
              </a:solidFill>
              <a:latin typeface="微软雅黑" panose="020B0503020204020204" pitchFamily="34" charset="-122"/>
              <a:ea typeface="微软雅黑" panose="020B0503020204020204" pitchFamily="34" charset="-122"/>
            </a:rPr>
            <a:t>企业价值</a:t>
          </a:r>
          <a:endParaRPr lang="zh-CN" altLang="en-US" sz="800" dirty="0">
            <a:solidFill>
              <a:schemeClr val="bg1"/>
            </a:solidFill>
          </a:endParaRPr>
        </a:p>
      </dgm:t>
    </dgm:pt>
    <dgm:pt modelId="{20D20599-E040-4E22-95DC-E7A85CB9C6F2}" type="parTrans" cxnId="{1E7D5DF9-289C-413F-9058-051704EECF86}">
      <dgm:prSet/>
      <dgm:spPr/>
      <dgm:t>
        <a:bodyPr/>
        <a:lstStyle/>
        <a:p>
          <a:endParaRPr lang="zh-CN" altLang="en-US" sz="600">
            <a:solidFill>
              <a:schemeClr val="bg1"/>
            </a:solidFill>
          </a:endParaRPr>
        </a:p>
      </dgm:t>
    </dgm:pt>
    <dgm:pt modelId="{C35EBBDF-CD5E-4C78-8C6A-5497808414A5}" type="sibTrans" cxnId="{1E7D5DF9-289C-413F-9058-051704EECF86}">
      <dgm:prSet/>
      <dgm:spPr/>
      <dgm:t>
        <a:bodyPr/>
        <a:lstStyle/>
        <a:p>
          <a:endParaRPr lang="zh-CN" altLang="en-US" sz="600">
            <a:solidFill>
              <a:schemeClr val="bg1"/>
            </a:solidFill>
          </a:endParaRPr>
        </a:p>
      </dgm:t>
    </dgm:pt>
    <dgm:pt modelId="{AA403AFF-C72C-4B50-9E5F-CFEC501D6EAB}">
      <dgm:prSet phldrT="[文本]" custT="1"/>
      <dgm:spPr>
        <a:solidFill>
          <a:schemeClr val="bg1">
            <a:lumMod val="75000"/>
          </a:schemeClr>
        </a:solidFill>
      </dgm:spPr>
      <dgm:t>
        <a:bodyPr/>
        <a:lstStyle/>
        <a:p>
          <a:r>
            <a:rPr lang="zh-CN" altLang="en-US" sz="800" dirty="0">
              <a:solidFill>
                <a:schemeClr val="bg1"/>
              </a:solidFill>
              <a:latin typeface="微软雅黑" panose="020B0503020204020204" pitchFamily="34" charset="-122"/>
              <a:ea typeface="微软雅黑" panose="020B0503020204020204" pitchFamily="34" charset="-122"/>
            </a:rPr>
            <a:t>客户价值</a:t>
          </a:r>
          <a:endParaRPr lang="zh-CN" altLang="en-US" sz="800" dirty="0">
            <a:solidFill>
              <a:schemeClr val="bg1"/>
            </a:solidFill>
          </a:endParaRPr>
        </a:p>
      </dgm:t>
    </dgm:pt>
    <dgm:pt modelId="{817F0D5E-CF42-43E8-BB3C-5AA892467F30}" type="parTrans" cxnId="{86D2B51C-AF38-413E-A6DB-D072C4F1BCB0}">
      <dgm:prSet/>
      <dgm:spPr/>
      <dgm:t>
        <a:bodyPr/>
        <a:lstStyle/>
        <a:p>
          <a:endParaRPr lang="zh-CN" altLang="en-US" sz="600">
            <a:solidFill>
              <a:schemeClr val="bg1"/>
            </a:solidFill>
          </a:endParaRPr>
        </a:p>
      </dgm:t>
    </dgm:pt>
    <dgm:pt modelId="{D6D4B180-4B64-4133-969D-D41490F58AF4}" type="sibTrans" cxnId="{86D2B51C-AF38-413E-A6DB-D072C4F1BCB0}">
      <dgm:prSet/>
      <dgm:spPr/>
      <dgm:t>
        <a:bodyPr/>
        <a:lstStyle/>
        <a:p>
          <a:endParaRPr lang="zh-CN" altLang="en-US" sz="600">
            <a:solidFill>
              <a:schemeClr val="bg1"/>
            </a:solidFill>
          </a:endParaRPr>
        </a:p>
      </dgm:t>
    </dgm:pt>
    <dgm:pt modelId="{ED3F0ED6-2342-45A2-9D3C-E375C307E59F}">
      <dgm:prSet phldrT="[文本]" custT="1"/>
      <dgm:spPr>
        <a:solidFill>
          <a:schemeClr val="bg1">
            <a:lumMod val="75000"/>
          </a:schemeClr>
        </a:solidFill>
      </dgm:spPr>
      <dgm:t>
        <a:bodyPr/>
        <a:lstStyle/>
        <a:p>
          <a:r>
            <a:rPr lang="zh-CN" altLang="en-US" sz="800" dirty="0">
              <a:solidFill>
                <a:schemeClr val="bg1"/>
              </a:solidFill>
              <a:latin typeface="微软雅黑" panose="020B0503020204020204" pitchFamily="34" charset="-122"/>
              <a:ea typeface="微软雅黑" panose="020B0503020204020204" pitchFamily="34" charset="-122"/>
            </a:rPr>
            <a:t>直接价值活动</a:t>
          </a:r>
          <a:endParaRPr lang="zh-CN" altLang="en-US" sz="800" dirty="0">
            <a:solidFill>
              <a:schemeClr val="bg1"/>
            </a:solidFill>
          </a:endParaRPr>
        </a:p>
      </dgm:t>
    </dgm:pt>
    <dgm:pt modelId="{74FBE306-4972-4879-BB37-DFFB0BB808EC}" type="parTrans" cxnId="{4AE810FD-D1B1-4E09-AD41-79A9CCD6430B}">
      <dgm:prSet/>
      <dgm:spPr/>
      <dgm:t>
        <a:bodyPr/>
        <a:lstStyle/>
        <a:p>
          <a:endParaRPr lang="zh-CN" altLang="en-US" sz="600">
            <a:solidFill>
              <a:schemeClr val="bg1"/>
            </a:solidFill>
          </a:endParaRPr>
        </a:p>
      </dgm:t>
    </dgm:pt>
    <dgm:pt modelId="{5AA28920-1816-4611-AE83-89197B99F867}" type="sibTrans" cxnId="{4AE810FD-D1B1-4E09-AD41-79A9CCD6430B}">
      <dgm:prSet/>
      <dgm:spPr/>
      <dgm:t>
        <a:bodyPr/>
        <a:lstStyle/>
        <a:p>
          <a:endParaRPr lang="zh-CN" altLang="en-US" sz="600">
            <a:solidFill>
              <a:schemeClr val="bg1"/>
            </a:solidFill>
          </a:endParaRPr>
        </a:p>
      </dgm:t>
    </dgm:pt>
    <dgm:pt modelId="{D86F83B3-2473-4B0F-BBCF-7F00C3F52FAA}">
      <dgm:prSet phldrT="[文本]" custT="1"/>
      <dgm:spPr>
        <a:solidFill>
          <a:schemeClr val="bg1">
            <a:lumMod val="75000"/>
          </a:schemeClr>
        </a:solidFill>
      </dgm:spPr>
      <dgm:t>
        <a:bodyPr/>
        <a:lstStyle/>
        <a:p>
          <a:r>
            <a:rPr lang="zh-CN" altLang="en-US" sz="800" dirty="0">
              <a:solidFill>
                <a:schemeClr val="bg1"/>
              </a:solidFill>
              <a:latin typeface="微软雅黑" panose="020B0503020204020204" pitchFamily="34" charset="-122"/>
              <a:ea typeface="微软雅黑" panose="020B0503020204020204" pitchFamily="34" charset="-122"/>
            </a:rPr>
            <a:t>间接价值活动</a:t>
          </a:r>
          <a:endParaRPr lang="zh-CN" altLang="en-US" sz="800" dirty="0">
            <a:solidFill>
              <a:schemeClr val="bg1"/>
            </a:solidFill>
          </a:endParaRPr>
        </a:p>
      </dgm:t>
    </dgm:pt>
    <dgm:pt modelId="{0FEC23D7-3E76-4365-8482-D124B21D9E24}" type="parTrans" cxnId="{36462B26-FC36-4B1E-8FCD-43932322ADE0}">
      <dgm:prSet/>
      <dgm:spPr/>
      <dgm:t>
        <a:bodyPr/>
        <a:lstStyle/>
        <a:p>
          <a:endParaRPr lang="zh-CN" altLang="en-US" sz="600">
            <a:solidFill>
              <a:schemeClr val="bg1"/>
            </a:solidFill>
          </a:endParaRPr>
        </a:p>
      </dgm:t>
    </dgm:pt>
    <dgm:pt modelId="{18830C1F-9AC4-4791-A417-C012182A57D8}" type="sibTrans" cxnId="{36462B26-FC36-4B1E-8FCD-43932322ADE0}">
      <dgm:prSet/>
      <dgm:spPr/>
      <dgm:t>
        <a:bodyPr/>
        <a:lstStyle/>
        <a:p>
          <a:endParaRPr lang="zh-CN" altLang="en-US" sz="600">
            <a:solidFill>
              <a:schemeClr val="bg1"/>
            </a:solidFill>
          </a:endParaRPr>
        </a:p>
      </dgm:t>
    </dgm:pt>
    <dgm:pt modelId="{D4808317-7B81-4892-B9C5-E6DB45E7EF62}" type="pres">
      <dgm:prSet presAssocID="{BE91E2CD-23E5-40CE-9894-1806AC19D627}" presName="matrix" presStyleCnt="0">
        <dgm:presLayoutVars>
          <dgm:chMax val="1"/>
          <dgm:dir/>
          <dgm:resizeHandles val="exact"/>
        </dgm:presLayoutVars>
      </dgm:prSet>
      <dgm:spPr/>
    </dgm:pt>
    <dgm:pt modelId="{CA1AAE6D-C755-4233-827E-1C0F93228941}" type="pres">
      <dgm:prSet presAssocID="{BE91E2CD-23E5-40CE-9894-1806AC19D627}" presName="diamond" presStyleLbl="bgShp" presStyleIdx="0" presStyleCnt="1"/>
      <dgm:spPr/>
    </dgm:pt>
    <dgm:pt modelId="{1896C319-1B7F-4C6A-9169-52771A4C06D6}" type="pres">
      <dgm:prSet presAssocID="{BE91E2CD-23E5-40CE-9894-1806AC19D627}" presName="quad1" presStyleLbl="node1" presStyleIdx="0" presStyleCnt="4">
        <dgm:presLayoutVars>
          <dgm:chMax val="0"/>
          <dgm:chPref val="0"/>
          <dgm:bulletEnabled val="1"/>
        </dgm:presLayoutVars>
      </dgm:prSet>
      <dgm:spPr/>
    </dgm:pt>
    <dgm:pt modelId="{37D272B5-8462-4F7A-9DBD-DA47F10ADED5}" type="pres">
      <dgm:prSet presAssocID="{BE91E2CD-23E5-40CE-9894-1806AC19D627}" presName="quad2" presStyleLbl="node1" presStyleIdx="1" presStyleCnt="4">
        <dgm:presLayoutVars>
          <dgm:chMax val="0"/>
          <dgm:chPref val="0"/>
          <dgm:bulletEnabled val="1"/>
        </dgm:presLayoutVars>
      </dgm:prSet>
      <dgm:spPr/>
    </dgm:pt>
    <dgm:pt modelId="{A92436A6-AD10-42E5-9E60-07260DC26CE3}" type="pres">
      <dgm:prSet presAssocID="{BE91E2CD-23E5-40CE-9894-1806AC19D627}" presName="quad3" presStyleLbl="node1" presStyleIdx="2" presStyleCnt="4">
        <dgm:presLayoutVars>
          <dgm:chMax val="0"/>
          <dgm:chPref val="0"/>
          <dgm:bulletEnabled val="1"/>
        </dgm:presLayoutVars>
      </dgm:prSet>
      <dgm:spPr/>
    </dgm:pt>
    <dgm:pt modelId="{52CE3DB6-32F8-436C-9722-14A26B3F6CAF}" type="pres">
      <dgm:prSet presAssocID="{BE91E2CD-23E5-40CE-9894-1806AC19D627}" presName="quad4" presStyleLbl="node1" presStyleIdx="3" presStyleCnt="4">
        <dgm:presLayoutVars>
          <dgm:chMax val="0"/>
          <dgm:chPref val="0"/>
          <dgm:bulletEnabled val="1"/>
        </dgm:presLayoutVars>
      </dgm:prSet>
      <dgm:spPr/>
    </dgm:pt>
  </dgm:ptLst>
  <dgm:cxnLst>
    <dgm:cxn modelId="{86D2B51C-AF38-413E-A6DB-D072C4F1BCB0}" srcId="{BE91E2CD-23E5-40CE-9894-1806AC19D627}" destId="{AA403AFF-C72C-4B50-9E5F-CFEC501D6EAB}" srcOrd="1" destOrd="0" parTransId="{817F0D5E-CF42-43E8-BB3C-5AA892467F30}" sibTransId="{D6D4B180-4B64-4133-969D-D41490F58AF4}"/>
    <dgm:cxn modelId="{36462B26-FC36-4B1E-8FCD-43932322ADE0}" srcId="{BE91E2CD-23E5-40CE-9894-1806AC19D627}" destId="{D86F83B3-2473-4B0F-BBCF-7F00C3F52FAA}" srcOrd="3" destOrd="0" parTransId="{0FEC23D7-3E76-4365-8482-D124B21D9E24}" sibTransId="{18830C1F-9AC4-4791-A417-C012182A57D8}"/>
    <dgm:cxn modelId="{ECB2545A-2841-4E28-9786-98005D77AE1F}" type="presOf" srcId="{CF4DDBDD-BFB3-4B62-B02A-1437182C21A7}" destId="{1896C319-1B7F-4C6A-9169-52771A4C06D6}" srcOrd="0" destOrd="0" presId="urn:microsoft.com/office/officeart/2005/8/layout/matrix3"/>
    <dgm:cxn modelId="{DBF09C9E-A0E0-4200-B663-EC00F73E2074}" type="presOf" srcId="{BE91E2CD-23E5-40CE-9894-1806AC19D627}" destId="{D4808317-7B81-4892-B9C5-E6DB45E7EF62}" srcOrd="0" destOrd="0" presId="urn:microsoft.com/office/officeart/2005/8/layout/matrix3"/>
    <dgm:cxn modelId="{D0ECDAA9-6DC1-4B7A-93A9-D15D2AD3B18C}" type="presOf" srcId="{AA403AFF-C72C-4B50-9E5F-CFEC501D6EAB}" destId="{37D272B5-8462-4F7A-9DBD-DA47F10ADED5}" srcOrd="0" destOrd="0" presId="urn:microsoft.com/office/officeart/2005/8/layout/matrix3"/>
    <dgm:cxn modelId="{4B3AABBE-BC98-40F6-95FB-068225DBE18B}" type="presOf" srcId="{ED3F0ED6-2342-45A2-9D3C-E375C307E59F}" destId="{A92436A6-AD10-42E5-9E60-07260DC26CE3}" srcOrd="0" destOrd="0" presId="urn:microsoft.com/office/officeart/2005/8/layout/matrix3"/>
    <dgm:cxn modelId="{6C388BBF-76F3-458F-9C38-CB37EE7F517E}" type="presOf" srcId="{D86F83B3-2473-4B0F-BBCF-7F00C3F52FAA}" destId="{52CE3DB6-32F8-436C-9722-14A26B3F6CAF}" srcOrd="0" destOrd="0" presId="urn:microsoft.com/office/officeart/2005/8/layout/matrix3"/>
    <dgm:cxn modelId="{1E7D5DF9-289C-413F-9058-051704EECF86}" srcId="{BE91E2CD-23E5-40CE-9894-1806AC19D627}" destId="{CF4DDBDD-BFB3-4B62-B02A-1437182C21A7}" srcOrd="0" destOrd="0" parTransId="{20D20599-E040-4E22-95DC-E7A85CB9C6F2}" sibTransId="{C35EBBDF-CD5E-4C78-8C6A-5497808414A5}"/>
    <dgm:cxn modelId="{4AE810FD-D1B1-4E09-AD41-79A9CCD6430B}" srcId="{BE91E2CD-23E5-40CE-9894-1806AC19D627}" destId="{ED3F0ED6-2342-45A2-9D3C-E375C307E59F}" srcOrd="2" destOrd="0" parTransId="{74FBE306-4972-4879-BB37-DFFB0BB808EC}" sibTransId="{5AA28920-1816-4611-AE83-89197B99F867}"/>
    <dgm:cxn modelId="{9FFA59A9-F003-4950-997B-2D2333EBDCF9}" type="presParOf" srcId="{D4808317-7B81-4892-B9C5-E6DB45E7EF62}" destId="{CA1AAE6D-C755-4233-827E-1C0F93228941}" srcOrd="0" destOrd="0" presId="urn:microsoft.com/office/officeart/2005/8/layout/matrix3"/>
    <dgm:cxn modelId="{84D19AED-9725-4E52-8B1C-2F437FDAB05B}" type="presParOf" srcId="{D4808317-7B81-4892-B9C5-E6DB45E7EF62}" destId="{1896C319-1B7F-4C6A-9169-52771A4C06D6}" srcOrd="1" destOrd="0" presId="urn:microsoft.com/office/officeart/2005/8/layout/matrix3"/>
    <dgm:cxn modelId="{6604E923-2BF6-4211-BADA-B5C1521677D1}" type="presParOf" srcId="{D4808317-7B81-4892-B9C5-E6DB45E7EF62}" destId="{37D272B5-8462-4F7A-9DBD-DA47F10ADED5}" srcOrd="2" destOrd="0" presId="urn:microsoft.com/office/officeart/2005/8/layout/matrix3"/>
    <dgm:cxn modelId="{12A84629-FF38-41EB-B0D2-19BBCA74D090}" type="presParOf" srcId="{D4808317-7B81-4892-B9C5-E6DB45E7EF62}" destId="{A92436A6-AD10-42E5-9E60-07260DC26CE3}" srcOrd="3" destOrd="0" presId="urn:microsoft.com/office/officeart/2005/8/layout/matrix3"/>
    <dgm:cxn modelId="{A2D544FE-9B1D-49FC-A747-9F1DB66A75BB}" type="presParOf" srcId="{D4808317-7B81-4892-B9C5-E6DB45E7EF62}" destId="{52CE3DB6-32F8-436C-9722-14A26B3F6CA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E91E2CD-23E5-40CE-9894-1806AC19D62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zh-CN" altLang="en-US"/>
        </a:p>
      </dgm:t>
    </dgm:pt>
    <dgm:pt modelId="{CF4DDBDD-BFB3-4B62-B02A-1437182C21A7}">
      <dgm:prSet phldrT="[文本]" custT="1"/>
      <dgm:spPr>
        <a:solidFill>
          <a:schemeClr val="bg1">
            <a:lumMod val="75000"/>
          </a:schemeClr>
        </a:solidFill>
      </dgm:spPr>
      <dgm:t>
        <a:bodyPr/>
        <a:lstStyle/>
        <a:p>
          <a:r>
            <a:rPr lang="zh-CN" altLang="en-US" sz="800" dirty="0">
              <a:solidFill>
                <a:schemeClr val="bg1"/>
              </a:solidFill>
              <a:latin typeface="微软雅黑" panose="020B0503020204020204" pitchFamily="34" charset="-122"/>
              <a:ea typeface="微软雅黑" panose="020B0503020204020204" pitchFamily="34" charset="-122"/>
            </a:rPr>
            <a:t>企业价值</a:t>
          </a:r>
          <a:endParaRPr lang="zh-CN" altLang="en-US" sz="800" dirty="0">
            <a:solidFill>
              <a:schemeClr val="bg1"/>
            </a:solidFill>
          </a:endParaRPr>
        </a:p>
      </dgm:t>
    </dgm:pt>
    <dgm:pt modelId="{20D20599-E040-4E22-95DC-E7A85CB9C6F2}" type="parTrans" cxnId="{1E7D5DF9-289C-413F-9058-051704EECF86}">
      <dgm:prSet/>
      <dgm:spPr/>
      <dgm:t>
        <a:bodyPr/>
        <a:lstStyle/>
        <a:p>
          <a:endParaRPr lang="zh-CN" altLang="en-US" sz="600">
            <a:solidFill>
              <a:schemeClr val="bg1"/>
            </a:solidFill>
          </a:endParaRPr>
        </a:p>
      </dgm:t>
    </dgm:pt>
    <dgm:pt modelId="{C35EBBDF-CD5E-4C78-8C6A-5497808414A5}" type="sibTrans" cxnId="{1E7D5DF9-289C-413F-9058-051704EECF86}">
      <dgm:prSet/>
      <dgm:spPr/>
      <dgm:t>
        <a:bodyPr/>
        <a:lstStyle/>
        <a:p>
          <a:endParaRPr lang="zh-CN" altLang="en-US" sz="600">
            <a:solidFill>
              <a:schemeClr val="bg1"/>
            </a:solidFill>
          </a:endParaRPr>
        </a:p>
      </dgm:t>
    </dgm:pt>
    <dgm:pt modelId="{AA403AFF-C72C-4B50-9E5F-CFEC501D6EAB}">
      <dgm:prSet phldrT="[文本]" custT="1"/>
      <dgm:spPr>
        <a:solidFill>
          <a:srgbClr val="0070C0"/>
        </a:solidFill>
      </dgm:spPr>
      <dgm:t>
        <a:bodyPr/>
        <a:lstStyle/>
        <a:p>
          <a:r>
            <a:rPr lang="zh-CN" altLang="en-US" sz="800" dirty="0">
              <a:solidFill>
                <a:schemeClr val="bg1"/>
              </a:solidFill>
              <a:latin typeface="微软雅黑" panose="020B0503020204020204" pitchFamily="34" charset="-122"/>
              <a:ea typeface="微软雅黑" panose="020B0503020204020204" pitchFamily="34" charset="-122"/>
            </a:rPr>
            <a:t>客户价值</a:t>
          </a:r>
          <a:endParaRPr lang="zh-CN" altLang="en-US" sz="800" dirty="0">
            <a:solidFill>
              <a:schemeClr val="bg1"/>
            </a:solidFill>
          </a:endParaRPr>
        </a:p>
      </dgm:t>
    </dgm:pt>
    <dgm:pt modelId="{817F0D5E-CF42-43E8-BB3C-5AA892467F30}" type="parTrans" cxnId="{86D2B51C-AF38-413E-A6DB-D072C4F1BCB0}">
      <dgm:prSet/>
      <dgm:spPr/>
      <dgm:t>
        <a:bodyPr/>
        <a:lstStyle/>
        <a:p>
          <a:endParaRPr lang="zh-CN" altLang="en-US" sz="600">
            <a:solidFill>
              <a:schemeClr val="bg1"/>
            </a:solidFill>
          </a:endParaRPr>
        </a:p>
      </dgm:t>
    </dgm:pt>
    <dgm:pt modelId="{D6D4B180-4B64-4133-969D-D41490F58AF4}" type="sibTrans" cxnId="{86D2B51C-AF38-413E-A6DB-D072C4F1BCB0}">
      <dgm:prSet/>
      <dgm:spPr/>
      <dgm:t>
        <a:bodyPr/>
        <a:lstStyle/>
        <a:p>
          <a:endParaRPr lang="zh-CN" altLang="en-US" sz="600">
            <a:solidFill>
              <a:schemeClr val="bg1"/>
            </a:solidFill>
          </a:endParaRPr>
        </a:p>
      </dgm:t>
    </dgm:pt>
    <dgm:pt modelId="{ED3F0ED6-2342-45A2-9D3C-E375C307E59F}">
      <dgm:prSet phldrT="[文本]" custT="1"/>
      <dgm:spPr>
        <a:solidFill>
          <a:schemeClr val="bg1">
            <a:lumMod val="75000"/>
          </a:schemeClr>
        </a:solidFill>
      </dgm:spPr>
      <dgm:t>
        <a:bodyPr/>
        <a:lstStyle/>
        <a:p>
          <a:r>
            <a:rPr lang="zh-CN" altLang="en-US" sz="800" dirty="0">
              <a:solidFill>
                <a:schemeClr val="bg1"/>
              </a:solidFill>
              <a:latin typeface="微软雅黑" panose="020B0503020204020204" pitchFamily="34" charset="-122"/>
              <a:ea typeface="微软雅黑" panose="020B0503020204020204" pitchFamily="34" charset="-122"/>
            </a:rPr>
            <a:t>直接价值活动</a:t>
          </a:r>
          <a:endParaRPr lang="zh-CN" altLang="en-US" sz="800" dirty="0">
            <a:solidFill>
              <a:schemeClr val="bg1"/>
            </a:solidFill>
          </a:endParaRPr>
        </a:p>
      </dgm:t>
    </dgm:pt>
    <dgm:pt modelId="{74FBE306-4972-4879-BB37-DFFB0BB808EC}" type="parTrans" cxnId="{4AE810FD-D1B1-4E09-AD41-79A9CCD6430B}">
      <dgm:prSet/>
      <dgm:spPr/>
      <dgm:t>
        <a:bodyPr/>
        <a:lstStyle/>
        <a:p>
          <a:endParaRPr lang="zh-CN" altLang="en-US" sz="600">
            <a:solidFill>
              <a:schemeClr val="bg1"/>
            </a:solidFill>
          </a:endParaRPr>
        </a:p>
      </dgm:t>
    </dgm:pt>
    <dgm:pt modelId="{5AA28920-1816-4611-AE83-89197B99F867}" type="sibTrans" cxnId="{4AE810FD-D1B1-4E09-AD41-79A9CCD6430B}">
      <dgm:prSet/>
      <dgm:spPr/>
      <dgm:t>
        <a:bodyPr/>
        <a:lstStyle/>
        <a:p>
          <a:endParaRPr lang="zh-CN" altLang="en-US" sz="600">
            <a:solidFill>
              <a:schemeClr val="bg1"/>
            </a:solidFill>
          </a:endParaRPr>
        </a:p>
      </dgm:t>
    </dgm:pt>
    <dgm:pt modelId="{D86F83B3-2473-4B0F-BBCF-7F00C3F52FAA}">
      <dgm:prSet phldrT="[文本]" custT="1"/>
      <dgm:spPr>
        <a:solidFill>
          <a:schemeClr val="bg1">
            <a:lumMod val="75000"/>
          </a:schemeClr>
        </a:solidFill>
      </dgm:spPr>
      <dgm:t>
        <a:bodyPr/>
        <a:lstStyle/>
        <a:p>
          <a:r>
            <a:rPr lang="zh-CN" altLang="en-US" sz="800" dirty="0">
              <a:solidFill>
                <a:schemeClr val="bg1"/>
              </a:solidFill>
              <a:latin typeface="微软雅黑" panose="020B0503020204020204" pitchFamily="34" charset="-122"/>
              <a:ea typeface="微软雅黑" panose="020B0503020204020204" pitchFamily="34" charset="-122"/>
            </a:rPr>
            <a:t>间接价值活动</a:t>
          </a:r>
          <a:endParaRPr lang="zh-CN" altLang="en-US" sz="800" dirty="0">
            <a:solidFill>
              <a:schemeClr val="bg1"/>
            </a:solidFill>
          </a:endParaRPr>
        </a:p>
      </dgm:t>
    </dgm:pt>
    <dgm:pt modelId="{0FEC23D7-3E76-4365-8482-D124B21D9E24}" type="parTrans" cxnId="{36462B26-FC36-4B1E-8FCD-43932322ADE0}">
      <dgm:prSet/>
      <dgm:spPr/>
      <dgm:t>
        <a:bodyPr/>
        <a:lstStyle/>
        <a:p>
          <a:endParaRPr lang="zh-CN" altLang="en-US" sz="600">
            <a:solidFill>
              <a:schemeClr val="bg1"/>
            </a:solidFill>
          </a:endParaRPr>
        </a:p>
      </dgm:t>
    </dgm:pt>
    <dgm:pt modelId="{18830C1F-9AC4-4791-A417-C012182A57D8}" type="sibTrans" cxnId="{36462B26-FC36-4B1E-8FCD-43932322ADE0}">
      <dgm:prSet/>
      <dgm:spPr/>
      <dgm:t>
        <a:bodyPr/>
        <a:lstStyle/>
        <a:p>
          <a:endParaRPr lang="zh-CN" altLang="en-US" sz="600">
            <a:solidFill>
              <a:schemeClr val="bg1"/>
            </a:solidFill>
          </a:endParaRPr>
        </a:p>
      </dgm:t>
    </dgm:pt>
    <dgm:pt modelId="{D4808317-7B81-4892-B9C5-E6DB45E7EF62}" type="pres">
      <dgm:prSet presAssocID="{BE91E2CD-23E5-40CE-9894-1806AC19D627}" presName="matrix" presStyleCnt="0">
        <dgm:presLayoutVars>
          <dgm:chMax val="1"/>
          <dgm:dir/>
          <dgm:resizeHandles val="exact"/>
        </dgm:presLayoutVars>
      </dgm:prSet>
      <dgm:spPr/>
    </dgm:pt>
    <dgm:pt modelId="{CA1AAE6D-C755-4233-827E-1C0F93228941}" type="pres">
      <dgm:prSet presAssocID="{BE91E2CD-23E5-40CE-9894-1806AC19D627}" presName="diamond" presStyleLbl="bgShp" presStyleIdx="0" presStyleCnt="1"/>
      <dgm:spPr/>
    </dgm:pt>
    <dgm:pt modelId="{1896C319-1B7F-4C6A-9169-52771A4C06D6}" type="pres">
      <dgm:prSet presAssocID="{BE91E2CD-23E5-40CE-9894-1806AC19D627}" presName="quad1" presStyleLbl="node1" presStyleIdx="0" presStyleCnt="4">
        <dgm:presLayoutVars>
          <dgm:chMax val="0"/>
          <dgm:chPref val="0"/>
          <dgm:bulletEnabled val="1"/>
        </dgm:presLayoutVars>
      </dgm:prSet>
      <dgm:spPr/>
    </dgm:pt>
    <dgm:pt modelId="{37D272B5-8462-4F7A-9DBD-DA47F10ADED5}" type="pres">
      <dgm:prSet presAssocID="{BE91E2CD-23E5-40CE-9894-1806AC19D627}" presName="quad2" presStyleLbl="node1" presStyleIdx="1" presStyleCnt="4">
        <dgm:presLayoutVars>
          <dgm:chMax val="0"/>
          <dgm:chPref val="0"/>
          <dgm:bulletEnabled val="1"/>
        </dgm:presLayoutVars>
      </dgm:prSet>
      <dgm:spPr/>
    </dgm:pt>
    <dgm:pt modelId="{A92436A6-AD10-42E5-9E60-07260DC26CE3}" type="pres">
      <dgm:prSet presAssocID="{BE91E2CD-23E5-40CE-9894-1806AC19D627}" presName="quad3" presStyleLbl="node1" presStyleIdx="2" presStyleCnt="4">
        <dgm:presLayoutVars>
          <dgm:chMax val="0"/>
          <dgm:chPref val="0"/>
          <dgm:bulletEnabled val="1"/>
        </dgm:presLayoutVars>
      </dgm:prSet>
      <dgm:spPr/>
    </dgm:pt>
    <dgm:pt modelId="{52CE3DB6-32F8-436C-9722-14A26B3F6CAF}" type="pres">
      <dgm:prSet presAssocID="{BE91E2CD-23E5-40CE-9894-1806AC19D627}" presName="quad4" presStyleLbl="node1" presStyleIdx="3" presStyleCnt="4">
        <dgm:presLayoutVars>
          <dgm:chMax val="0"/>
          <dgm:chPref val="0"/>
          <dgm:bulletEnabled val="1"/>
        </dgm:presLayoutVars>
      </dgm:prSet>
      <dgm:spPr/>
    </dgm:pt>
  </dgm:ptLst>
  <dgm:cxnLst>
    <dgm:cxn modelId="{86D2B51C-AF38-413E-A6DB-D072C4F1BCB0}" srcId="{BE91E2CD-23E5-40CE-9894-1806AC19D627}" destId="{AA403AFF-C72C-4B50-9E5F-CFEC501D6EAB}" srcOrd="1" destOrd="0" parTransId="{817F0D5E-CF42-43E8-BB3C-5AA892467F30}" sibTransId="{D6D4B180-4B64-4133-969D-D41490F58AF4}"/>
    <dgm:cxn modelId="{36462B26-FC36-4B1E-8FCD-43932322ADE0}" srcId="{BE91E2CD-23E5-40CE-9894-1806AC19D627}" destId="{D86F83B3-2473-4B0F-BBCF-7F00C3F52FAA}" srcOrd="3" destOrd="0" parTransId="{0FEC23D7-3E76-4365-8482-D124B21D9E24}" sibTransId="{18830C1F-9AC4-4791-A417-C012182A57D8}"/>
    <dgm:cxn modelId="{D5B60A94-60DA-4E21-94CD-C893F1CB2C25}" type="presOf" srcId="{CF4DDBDD-BFB3-4B62-B02A-1437182C21A7}" destId="{1896C319-1B7F-4C6A-9169-52771A4C06D6}" srcOrd="0" destOrd="0" presId="urn:microsoft.com/office/officeart/2005/8/layout/matrix3"/>
    <dgm:cxn modelId="{1AC8ADAE-E022-4475-9BE0-CC744517C7D0}" type="presOf" srcId="{ED3F0ED6-2342-45A2-9D3C-E375C307E59F}" destId="{A92436A6-AD10-42E5-9E60-07260DC26CE3}" srcOrd="0" destOrd="0" presId="urn:microsoft.com/office/officeart/2005/8/layout/matrix3"/>
    <dgm:cxn modelId="{A1ECC3BC-9E04-46A6-97FC-D747A5AFDC91}" type="presOf" srcId="{D86F83B3-2473-4B0F-BBCF-7F00C3F52FAA}" destId="{52CE3DB6-32F8-436C-9722-14A26B3F6CAF}" srcOrd="0" destOrd="0" presId="urn:microsoft.com/office/officeart/2005/8/layout/matrix3"/>
    <dgm:cxn modelId="{DAA315BD-4EEE-4E3F-977A-421DF4D06E87}" type="presOf" srcId="{BE91E2CD-23E5-40CE-9894-1806AC19D627}" destId="{D4808317-7B81-4892-B9C5-E6DB45E7EF62}" srcOrd="0" destOrd="0" presId="urn:microsoft.com/office/officeart/2005/8/layout/matrix3"/>
    <dgm:cxn modelId="{374083E0-7B67-4045-AAA9-BE9FAFA68AD7}" type="presOf" srcId="{AA403AFF-C72C-4B50-9E5F-CFEC501D6EAB}" destId="{37D272B5-8462-4F7A-9DBD-DA47F10ADED5}" srcOrd="0" destOrd="0" presId="urn:microsoft.com/office/officeart/2005/8/layout/matrix3"/>
    <dgm:cxn modelId="{1E7D5DF9-289C-413F-9058-051704EECF86}" srcId="{BE91E2CD-23E5-40CE-9894-1806AC19D627}" destId="{CF4DDBDD-BFB3-4B62-B02A-1437182C21A7}" srcOrd="0" destOrd="0" parTransId="{20D20599-E040-4E22-95DC-E7A85CB9C6F2}" sibTransId="{C35EBBDF-CD5E-4C78-8C6A-5497808414A5}"/>
    <dgm:cxn modelId="{4AE810FD-D1B1-4E09-AD41-79A9CCD6430B}" srcId="{BE91E2CD-23E5-40CE-9894-1806AC19D627}" destId="{ED3F0ED6-2342-45A2-9D3C-E375C307E59F}" srcOrd="2" destOrd="0" parTransId="{74FBE306-4972-4879-BB37-DFFB0BB808EC}" sibTransId="{5AA28920-1816-4611-AE83-89197B99F867}"/>
    <dgm:cxn modelId="{AA5AA24B-CB53-48E2-97A8-00347189CD18}" type="presParOf" srcId="{D4808317-7B81-4892-B9C5-E6DB45E7EF62}" destId="{CA1AAE6D-C755-4233-827E-1C0F93228941}" srcOrd="0" destOrd="0" presId="urn:microsoft.com/office/officeart/2005/8/layout/matrix3"/>
    <dgm:cxn modelId="{8CB0611F-1FBB-4D16-90D7-15ACDC4F667C}" type="presParOf" srcId="{D4808317-7B81-4892-B9C5-E6DB45E7EF62}" destId="{1896C319-1B7F-4C6A-9169-52771A4C06D6}" srcOrd="1" destOrd="0" presId="urn:microsoft.com/office/officeart/2005/8/layout/matrix3"/>
    <dgm:cxn modelId="{89EA6EE5-2E65-44EC-AA11-BE2A9C050601}" type="presParOf" srcId="{D4808317-7B81-4892-B9C5-E6DB45E7EF62}" destId="{37D272B5-8462-4F7A-9DBD-DA47F10ADED5}" srcOrd="2" destOrd="0" presId="urn:microsoft.com/office/officeart/2005/8/layout/matrix3"/>
    <dgm:cxn modelId="{7FC71056-5DB6-4491-A8F2-1E06B742F6AF}" type="presParOf" srcId="{D4808317-7B81-4892-B9C5-E6DB45E7EF62}" destId="{A92436A6-AD10-42E5-9E60-07260DC26CE3}" srcOrd="3" destOrd="0" presId="urn:microsoft.com/office/officeart/2005/8/layout/matrix3"/>
    <dgm:cxn modelId="{FD3CEA3C-4524-4ED2-B5ED-48434BD92088}" type="presParOf" srcId="{D4808317-7B81-4892-B9C5-E6DB45E7EF62}" destId="{52CE3DB6-32F8-436C-9722-14A26B3F6CA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E91E2CD-23E5-40CE-9894-1806AC19D62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zh-CN" altLang="en-US"/>
        </a:p>
      </dgm:t>
    </dgm:pt>
    <dgm:pt modelId="{CF4DDBDD-BFB3-4B62-B02A-1437182C21A7}">
      <dgm:prSet phldrT="[文本]" custT="1"/>
      <dgm:spPr>
        <a:solidFill>
          <a:schemeClr val="bg1">
            <a:lumMod val="75000"/>
          </a:schemeClr>
        </a:solidFill>
      </dgm:spPr>
      <dgm:t>
        <a:bodyPr/>
        <a:lstStyle/>
        <a:p>
          <a:r>
            <a:rPr lang="zh-CN" altLang="en-US" sz="800" dirty="0">
              <a:solidFill>
                <a:schemeClr val="bg1"/>
              </a:solidFill>
              <a:latin typeface="微软雅黑" panose="020B0503020204020204" pitchFamily="34" charset="-122"/>
              <a:ea typeface="微软雅黑" panose="020B0503020204020204" pitchFamily="34" charset="-122"/>
            </a:rPr>
            <a:t>企业价值</a:t>
          </a:r>
          <a:endParaRPr lang="zh-CN" altLang="en-US" sz="800" dirty="0">
            <a:solidFill>
              <a:schemeClr val="bg1"/>
            </a:solidFill>
          </a:endParaRPr>
        </a:p>
      </dgm:t>
    </dgm:pt>
    <dgm:pt modelId="{20D20599-E040-4E22-95DC-E7A85CB9C6F2}" type="parTrans" cxnId="{1E7D5DF9-289C-413F-9058-051704EECF86}">
      <dgm:prSet/>
      <dgm:spPr/>
      <dgm:t>
        <a:bodyPr/>
        <a:lstStyle/>
        <a:p>
          <a:endParaRPr lang="zh-CN" altLang="en-US" sz="600">
            <a:solidFill>
              <a:schemeClr val="bg1"/>
            </a:solidFill>
          </a:endParaRPr>
        </a:p>
      </dgm:t>
    </dgm:pt>
    <dgm:pt modelId="{C35EBBDF-CD5E-4C78-8C6A-5497808414A5}" type="sibTrans" cxnId="{1E7D5DF9-289C-413F-9058-051704EECF86}">
      <dgm:prSet/>
      <dgm:spPr/>
      <dgm:t>
        <a:bodyPr/>
        <a:lstStyle/>
        <a:p>
          <a:endParaRPr lang="zh-CN" altLang="en-US" sz="600">
            <a:solidFill>
              <a:schemeClr val="bg1"/>
            </a:solidFill>
          </a:endParaRPr>
        </a:p>
      </dgm:t>
    </dgm:pt>
    <dgm:pt modelId="{AA403AFF-C72C-4B50-9E5F-CFEC501D6EAB}">
      <dgm:prSet phldrT="[文本]" custT="1"/>
      <dgm:spPr>
        <a:solidFill>
          <a:schemeClr val="bg1">
            <a:lumMod val="75000"/>
          </a:schemeClr>
        </a:solidFill>
      </dgm:spPr>
      <dgm:t>
        <a:bodyPr/>
        <a:lstStyle/>
        <a:p>
          <a:r>
            <a:rPr lang="zh-CN" altLang="en-US" sz="800" dirty="0">
              <a:solidFill>
                <a:schemeClr val="bg1"/>
              </a:solidFill>
              <a:latin typeface="微软雅黑" panose="020B0503020204020204" pitchFamily="34" charset="-122"/>
              <a:ea typeface="微软雅黑" panose="020B0503020204020204" pitchFamily="34" charset="-122"/>
            </a:rPr>
            <a:t>客户价值</a:t>
          </a:r>
          <a:endParaRPr lang="zh-CN" altLang="en-US" sz="800" dirty="0">
            <a:solidFill>
              <a:schemeClr val="bg1"/>
            </a:solidFill>
          </a:endParaRPr>
        </a:p>
      </dgm:t>
    </dgm:pt>
    <dgm:pt modelId="{817F0D5E-CF42-43E8-BB3C-5AA892467F30}" type="parTrans" cxnId="{86D2B51C-AF38-413E-A6DB-D072C4F1BCB0}">
      <dgm:prSet/>
      <dgm:spPr/>
      <dgm:t>
        <a:bodyPr/>
        <a:lstStyle/>
        <a:p>
          <a:endParaRPr lang="zh-CN" altLang="en-US" sz="600">
            <a:solidFill>
              <a:schemeClr val="bg1"/>
            </a:solidFill>
          </a:endParaRPr>
        </a:p>
      </dgm:t>
    </dgm:pt>
    <dgm:pt modelId="{D6D4B180-4B64-4133-969D-D41490F58AF4}" type="sibTrans" cxnId="{86D2B51C-AF38-413E-A6DB-D072C4F1BCB0}">
      <dgm:prSet/>
      <dgm:spPr/>
      <dgm:t>
        <a:bodyPr/>
        <a:lstStyle/>
        <a:p>
          <a:endParaRPr lang="zh-CN" altLang="en-US" sz="600">
            <a:solidFill>
              <a:schemeClr val="bg1"/>
            </a:solidFill>
          </a:endParaRPr>
        </a:p>
      </dgm:t>
    </dgm:pt>
    <dgm:pt modelId="{ED3F0ED6-2342-45A2-9D3C-E375C307E59F}">
      <dgm:prSet phldrT="[文本]" custT="1"/>
      <dgm:spPr>
        <a:solidFill>
          <a:srgbClr val="0070C0"/>
        </a:solidFill>
      </dgm:spPr>
      <dgm:t>
        <a:bodyPr/>
        <a:lstStyle/>
        <a:p>
          <a:r>
            <a:rPr lang="zh-CN" altLang="en-US" sz="800" dirty="0">
              <a:solidFill>
                <a:schemeClr val="bg1"/>
              </a:solidFill>
              <a:latin typeface="微软雅黑" panose="020B0503020204020204" pitchFamily="34" charset="-122"/>
              <a:ea typeface="微软雅黑" panose="020B0503020204020204" pitchFamily="34" charset="-122"/>
            </a:rPr>
            <a:t>直接价值活动</a:t>
          </a:r>
          <a:endParaRPr lang="zh-CN" altLang="en-US" sz="800" dirty="0">
            <a:solidFill>
              <a:schemeClr val="bg1"/>
            </a:solidFill>
          </a:endParaRPr>
        </a:p>
      </dgm:t>
    </dgm:pt>
    <dgm:pt modelId="{74FBE306-4972-4879-BB37-DFFB0BB808EC}" type="parTrans" cxnId="{4AE810FD-D1B1-4E09-AD41-79A9CCD6430B}">
      <dgm:prSet/>
      <dgm:spPr/>
      <dgm:t>
        <a:bodyPr/>
        <a:lstStyle/>
        <a:p>
          <a:endParaRPr lang="zh-CN" altLang="en-US" sz="600">
            <a:solidFill>
              <a:schemeClr val="bg1"/>
            </a:solidFill>
          </a:endParaRPr>
        </a:p>
      </dgm:t>
    </dgm:pt>
    <dgm:pt modelId="{5AA28920-1816-4611-AE83-89197B99F867}" type="sibTrans" cxnId="{4AE810FD-D1B1-4E09-AD41-79A9CCD6430B}">
      <dgm:prSet/>
      <dgm:spPr/>
      <dgm:t>
        <a:bodyPr/>
        <a:lstStyle/>
        <a:p>
          <a:endParaRPr lang="zh-CN" altLang="en-US" sz="600">
            <a:solidFill>
              <a:schemeClr val="bg1"/>
            </a:solidFill>
          </a:endParaRPr>
        </a:p>
      </dgm:t>
    </dgm:pt>
    <dgm:pt modelId="{D86F83B3-2473-4B0F-BBCF-7F00C3F52FAA}">
      <dgm:prSet phldrT="[文本]" custT="1"/>
      <dgm:spPr>
        <a:solidFill>
          <a:srgbClr val="0070C0"/>
        </a:solidFill>
      </dgm:spPr>
      <dgm:t>
        <a:bodyPr/>
        <a:lstStyle/>
        <a:p>
          <a:r>
            <a:rPr lang="zh-CN" altLang="en-US" sz="800" dirty="0">
              <a:solidFill>
                <a:schemeClr val="bg1"/>
              </a:solidFill>
              <a:latin typeface="微软雅黑" panose="020B0503020204020204" pitchFamily="34" charset="-122"/>
              <a:ea typeface="微软雅黑" panose="020B0503020204020204" pitchFamily="34" charset="-122"/>
            </a:rPr>
            <a:t>间接价值活动</a:t>
          </a:r>
          <a:endParaRPr lang="zh-CN" altLang="en-US" sz="800" dirty="0">
            <a:solidFill>
              <a:schemeClr val="bg1"/>
            </a:solidFill>
          </a:endParaRPr>
        </a:p>
      </dgm:t>
    </dgm:pt>
    <dgm:pt modelId="{0FEC23D7-3E76-4365-8482-D124B21D9E24}" type="parTrans" cxnId="{36462B26-FC36-4B1E-8FCD-43932322ADE0}">
      <dgm:prSet/>
      <dgm:spPr/>
      <dgm:t>
        <a:bodyPr/>
        <a:lstStyle/>
        <a:p>
          <a:endParaRPr lang="zh-CN" altLang="en-US" sz="600">
            <a:solidFill>
              <a:schemeClr val="bg1"/>
            </a:solidFill>
          </a:endParaRPr>
        </a:p>
      </dgm:t>
    </dgm:pt>
    <dgm:pt modelId="{18830C1F-9AC4-4791-A417-C012182A57D8}" type="sibTrans" cxnId="{36462B26-FC36-4B1E-8FCD-43932322ADE0}">
      <dgm:prSet/>
      <dgm:spPr/>
      <dgm:t>
        <a:bodyPr/>
        <a:lstStyle/>
        <a:p>
          <a:endParaRPr lang="zh-CN" altLang="en-US" sz="600">
            <a:solidFill>
              <a:schemeClr val="bg1"/>
            </a:solidFill>
          </a:endParaRPr>
        </a:p>
      </dgm:t>
    </dgm:pt>
    <dgm:pt modelId="{D4808317-7B81-4892-B9C5-E6DB45E7EF62}" type="pres">
      <dgm:prSet presAssocID="{BE91E2CD-23E5-40CE-9894-1806AC19D627}" presName="matrix" presStyleCnt="0">
        <dgm:presLayoutVars>
          <dgm:chMax val="1"/>
          <dgm:dir/>
          <dgm:resizeHandles val="exact"/>
        </dgm:presLayoutVars>
      </dgm:prSet>
      <dgm:spPr/>
    </dgm:pt>
    <dgm:pt modelId="{CA1AAE6D-C755-4233-827E-1C0F93228941}" type="pres">
      <dgm:prSet presAssocID="{BE91E2CD-23E5-40CE-9894-1806AC19D627}" presName="diamond" presStyleLbl="bgShp" presStyleIdx="0" presStyleCnt="1"/>
      <dgm:spPr/>
    </dgm:pt>
    <dgm:pt modelId="{1896C319-1B7F-4C6A-9169-52771A4C06D6}" type="pres">
      <dgm:prSet presAssocID="{BE91E2CD-23E5-40CE-9894-1806AC19D627}" presName="quad1" presStyleLbl="node1" presStyleIdx="0" presStyleCnt="4">
        <dgm:presLayoutVars>
          <dgm:chMax val="0"/>
          <dgm:chPref val="0"/>
          <dgm:bulletEnabled val="1"/>
        </dgm:presLayoutVars>
      </dgm:prSet>
      <dgm:spPr/>
    </dgm:pt>
    <dgm:pt modelId="{37D272B5-8462-4F7A-9DBD-DA47F10ADED5}" type="pres">
      <dgm:prSet presAssocID="{BE91E2CD-23E5-40CE-9894-1806AC19D627}" presName="quad2" presStyleLbl="node1" presStyleIdx="1" presStyleCnt="4">
        <dgm:presLayoutVars>
          <dgm:chMax val="0"/>
          <dgm:chPref val="0"/>
          <dgm:bulletEnabled val="1"/>
        </dgm:presLayoutVars>
      </dgm:prSet>
      <dgm:spPr/>
    </dgm:pt>
    <dgm:pt modelId="{A92436A6-AD10-42E5-9E60-07260DC26CE3}" type="pres">
      <dgm:prSet presAssocID="{BE91E2CD-23E5-40CE-9894-1806AC19D627}" presName="quad3" presStyleLbl="node1" presStyleIdx="2" presStyleCnt="4">
        <dgm:presLayoutVars>
          <dgm:chMax val="0"/>
          <dgm:chPref val="0"/>
          <dgm:bulletEnabled val="1"/>
        </dgm:presLayoutVars>
      </dgm:prSet>
      <dgm:spPr/>
    </dgm:pt>
    <dgm:pt modelId="{52CE3DB6-32F8-436C-9722-14A26B3F6CAF}" type="pres">
      <dgm:prSet presAssocID="{BE91E2CD-23E5-40CE-9894-1806AC19D627}" presName="quad4" presStyleLbl="node1" presStyleIdx="3" presStyleCnt="4">
        <dgm:presLayoutVars>
          <dgm:chMax val="0"/>
          <dgm:chPref val="0"/>
          <dgm:bulletEnabled val="1"/>
        </dgm:presLayoutVars>
      </dgm:prSet>
      <dgm:spPr/>
    </dgm:pt>
  </dgm:ptLst>
  <dgm:cxnLst>
    <dgm:cxn modelId="{86D2B51C-AF38-413E-A6DB-D072C4F1BCB0}" srcId="{BE91E2CD-23E5-40CE-9894-1806AC19D627}" destId="{AA403AFF-C72C-4B50-9E5F-CFEC501D6EAB}" srcOrd="1" destOrd="0" parTransId="{817F0D5E-CF42-43E8-BB3C-5AA892467F30}" sibTransId="{D6D4B180-4B64-4133-969D-D41490F58AF4}"/>
    <dgm:cxn modelId="{36462B26-FC36-4B1E-8FCD-43932322ADE0}" srcId="{BE91E2CD-23E5-40CE-9894-1806AC19D627}" destId="{D86F83B3-2473-4B0F-BBCF-7F00C3F52FAA}" srcOrd="3" destOrd="0" parTransId="{0FEC23D7-3E76-4365-8482-D124B21D9E24}" sibTransId="{18830C1F-9AC4-4791-A417-C012182A57D8}"/>
    <dgm:cxn modelId="{D1D9265C-FB2E-4CDA-9F57-F65CCE9B52EB}" type="presOf" srcId="{AA403AFF-C72C-4B50-9E5F-CFEC501D6EAB}" destId="{37D272B5-8462-4F7A-9DBD-DA47F10ADED5}" srcOrd="0" destOrd="0" presId="urn:microsoft.com/office/officeart/2005/8/layout/matrix3"/>
    <dgm:cxn modelId="{5EC60878-C3CB-40AB-A029-A10C139022FD}" type="presOf" srcId="{BE91E2CD-23E5-40CE-9894-1806AC19D627}" destId="{D4808317-7B81-4892-B9C5-E6DB45E7EF62}" srcOrd="0" destOrd="0" presId="urn:microsoft.com/office/officeart/2005/8/layout/matrix3"/>
    <dgm:cxn modelId="{19AFC991-CB2B-42E1-B953-567CB6F4B502}" type="presOf" srcId="{ED3F0ED6-2342-45A2-9D3C-E375C307E59F}" destId="{A92436A6-AD10-42E5-9E60-07260DC26CE3}" srcOrd="0" destOrd="0" presId="urn:microsoft.com/office/officeart/2005/8/layout/matrix3"/>
    <dgm:cxn modelId="{3FB95199-2A70-4AF2-A44E-8C0D65A39D73}" type="presOf" srcId="{D86F83B3-2473-4B0F-BBCF-7F00C3F52FAA}" destId="{52CE3DB6-32F8-436C-9722-14A26B3F6CAF}" srcOrd="0" destOrd="0" presId="urn:microsoft.com/office/officeart/2005/8/layout/matrix3"/>
    <dgm:cxn modelId="{2C816CD3-F07D-4639-96FF-A6C9A967F0CD}" type="presOf" srcId="{CF4DDBDD-BFB3-4B62-B02A-1437182C21A7}" destId="{1896C319-1B7F-4C6A-9169-52771A4C06D6}" srcOrd="0" destOrd="0" presId="urn:microsoft.com/office/officeart/2005/8/layout/matrix3"/>
    <dgm:cxn modelId="{1E7D5DF9-289C-413F-9058-051704EECF86}" srcId="{BE91E2CD-23E5-40CE-9894-1806AC19D627}" destId="{CF4DDBDD-BFB3-4B62-B02A-1437182C21A7}" srcOrd="0" destOrd="0" parTransId="{20D20599-E040-4E22-95DC-E7A85CB9C6F2}" sibTransId="{C35EBBDF-CD5E-4C78-8C6A-5497808414A5}"/>
    <dgm:cxn modelId="{4AE810FD-D1B1-4E09-AD41-79A9CCD6430B}" srcId="{BE91E2CD-23E5-40CE-9894-1806AC19D627}" destId="{ED3F0ED6-2342-45A2-9D3C-E375C307E59F}" srcOrd="2" destOrd="0" parTransId="{74FBE306-4972-4879-BB37-DFFB0BB808EC}" sibTransId="{5AA28920-1816-4611-AE83-89197B99F867}"/>
    <dgm:cxn modelId="{0B464D2D-B6BF-42A7-BA5F-D41EF89093F8}" type="presParOf" srcId="{D4808317-7B81-4892-B9C5-E6DB45E7EF62}" destId="{CA1AAE6D-C755-4233-827E-1C0F93228941}" srcOrd="0" destOrd="0" presId="urn:microsoft.com/office/officeart/2005/8/layout/matrix3"/>
    <dgm:cxn modelId="{E2ABE00F-8616-4408-B9A7-E6D5F7AFDF8D}" type="presParOf" srcId="{D4808317-7B81-4892-B9C5-E6DB45E7EF62}" destId="{1896C319-1B7F-4C6A-9169-52771A4C06D6}" srcOrd="1" destOrd="0" presId="urn:microsoft.com/office/officeart/2005/8/layout/matrix3"/>
    <dgm:cxn modelId="{571F3D09-367E-427E-B105-DD724A5E84C8}" type="presParOf" srcId="{D4808317-7B81-4892-B9C5-E6DB45E7EF62}" destId="{37D272B5-8462-4F7A-9DBD-DA47F10ADED5}" srcOrd="2" destOrd="0" presId="urn:microsoft.com/office/officeart/2005/8/layout/matrix3"/>
    <dgm:cxn modelId="{A6D0FAD7-DE09-470E-B36A-2F206AB63DEE}" type="presParOf" srcId="{D4808317-7B81-4892-B9C5-E6DB45E7EF62}" destId="{A92436A6-AD10-42E5-9E60-07260DC26CE3}" srcOrd="3" destOrd="0" presId="urn:microsoft.com/office/officeart/2005/8/layout/matrix3"/>
    <dgm:cxn modelId="{1D2F6A51-AD1F-4FD4-90E3-B10978DB4E53}" type="presParOf" srcId="{D4808317-7B81-4892-B9C5-E6DB45E7EF62}" destId="{52CE3DB6-32F8-436C-9722-14A26B3F6CAF}"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840B0C-D2F5-4594-B25C-04643EB1DAEF}"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zh-CN" altLang="en-US"/>
        </a:p>
      </dgm:t>
    </dgm:pt>
    <dgm:pt modelId="{CBA388E7-79DD-4E45-9905-37E8AA451816}">
      <dgm:prSet phldrT="[文本]"/>
      <dgm:spPr>
        <a:solidFill>
          <a:srgbClr val="0070C0"/>
        </a:solidFill>
      </dgm:spPr>
      <dgm:t>
        <a:bodyPr/>
        <a:lstStyle/>
        <a:p>
          <a:r>
            <a:rPr lang="zh-CN" altLang="en-US" b="1" dirty="0">
              <a:latin typeface="微软雅黑" pitchFamily="34" charset="-122"/>
              <a:ea typeface="微软雅黑" pitchFamily="34" charset="-122"/>
            </a:rPr>
            <a:t>界定问题</a:t>
          </a:r>
        </a:p>
      </dgm:t>
    </dgm:pt>
    <dgm:pt modelId="{288C49E3-54B6-4DA9-80FB-B48D17DF564C}" type="parTrans" cxnId="{BF57F0FC-46D4-4DC5-BA74-2F1536D53FA4}">
      <dgm:prSet/>
      <dgm:spPr/>
      <dgm:t>
        <a:bodyPr/>
        <a:lstStyle/>
        <a:p>
          <a:endParaRPr lang="zh-CN" altLang="en-US" b="1">
            <a:latin typeface="微软雅黑" pitchFamily="34" charset="-122"/>
            <a:ea typeface="微软雅黑" pitchFamily="34" charset="-122"/>
          </a:endParaRPr>
        </a:p>
      </dgm:t>
    </dgm:pt>
    <dgm:pt modelId="{5CD13E75-68EE-4580-BFF1-12CCAFA0EAAC}" type="sibTrans" cxnId="{BF57F0FC-46D4-4DC5-BA74-2F1536D53FA4}">
      <dgm:prSet/>
      <dgm:spPr/>
      <dgm:t>
        <a:bodyPr/>
        <a:lstStyle/>
        <a:p>
          <a:endParaRPr lang="zh-CN" altLang="en-US" b="1">
            <a:latin typeface="微软雅黑" pitchFamily="34" charset="-122"/>
            <a:ea typeface="微软雅黑" pitchFamily="34" charset="-122"/>
          </a:endParaRPr>
        </a:p>
      </dgm:t>
    </dgm:pt>
    <dgm:pt modelId="{03721F76-5A17-4F69-9573-9B6D8458E03B}">
      <dgm:prSet phldrT="[文本]"/>
      <dgm:spPr>
        <a:solidFill>
          <a:srgbClr val="0070C0"/>
        </a:solidFill>
      </dgm:spPr>
      <dgm:t>
        <a:bodyPr/>
        <a:lstStyle/>
        <a:p>
          <a:r>
            <a:rPr lang="zh-CN" altLang="en-US" b="1" dirty="0">
              <a:latin typeface="微软雅黑" pitchFamily="34" charset="-122"/>
              <a:ea typeface="微软雅黑" pitchFamily="34" charset="-122"/>
            </a:rPr>
            <a:t>分解问题</a:t>
          </a:r>
        </a:p>
      </dgm:t>
    </dgm:pt>
    <dgm:pt modelId="{F36BC91F-0E8F-4071-85A5-75CB22079EBA}" type="parTrans" cxnId="{49DEFD06-04BA-4BC9-8B1D-9C01FF5931D4}">
      <dgm:prSet/>
      <dgm:spPr/>
      <dgm:t>
        <a:bodyPr/>
        <a:lstStyle/>
        <a:p>
          <a:endParaRPr lang="zh-CN" altLang="en-US" b="1">
            <a:latin typeface="微软雅黑" pitchFamily="34" charset="-122"/>
            <a:ea typeface="微软雅黑" pitchFamily="34" charset="-122"/>
          </a:endParaRPr>
        </a:p>
      </dgm:t>
    </dgm:pt>
    <dgm:pt modelId="{C7D71524-6CD9-4289-93E0-EB6034182476}" type="sibTrans" cxnId="{49DEFD06-04BA-4BC9-8B1D-9C01FF5931D4}">
      <dgm:prSet/>
      <dgm:spPr/>
      <dgm:t>
        <a:bodyPr/>
        <a:lstStyle/>
        <a:p>
          <a:endParaRPr lang="zh-CN" altLang="en-US" b="1">
            <a:latin typeface="微软雅黑" pitchFamily="34" charset="-122"/>
            <a:ea typeface="微软雅黑" pitchFamily="34" charset="-122"/>
          </a:endParaRPr>
        </a:p>
      </dgm:t>
    </dgm:pt>
    <dgm:pt modelId="{5932967C-4346-4635-B88E-894F426EC9BB}">
      <dgm:prSet phldrT="[文本]"/>
      <dgm:spPr>
        <a:solidFill>
          <a:srgbClr val="0070C0"/>
        </a:solidFill>
      </dgm:spPr>
      <dgm:t>
        <a:bodyPr/>
        <a:lstStyle/>
        <a:p>
          <a:r>
            <a:rPr lang="zh-CN" altLang="en-US" b="1" dirty="0">
              <a:latin typeface="微软雅黑" pitchFamily="34" charset="-122"/>
              <a:ea typeface="微软雅黑" pitchFamily="34" charset="-122"/>
            </a:rPr>
            <a:t>优先排序</a:t>
          </a:r>
        </a:p>
      </dgm:t>
    </dgm:pt>
    <dgm:pt modelId="{5F534178-D398-469B-9C39-26720547AC6D}" type="parTrans" cxnId="{0732A5D3-BFB8-449E-9296-A01F127D6479}">
      <dgm:prSet/>
      <dgm:spPr/>
      <dgm:t>
        <a:bodyPr/>
        <a:lstStyle/>
        <a:p>
          <a:endParaRPr lang="zh-CN" altLang="en-US" b="1">
            <a:latin typeface="微软雅黑" pitchFamily="34" charset="-122"/>
            <a:ea typeface="微软雅黑" pitchFamily="34" charset="-122"/>
          </a:endParaRPr>
        </a:p>
      </dgm:t>
    </dgm:pt>
    <dgm:pt modelId="{93004C48-D515-49F9-9A39-6BC966141AC5}" type="sibTrans" cxnId="{0732A5D3-BFB8-449E-9296-A01F127D6479}">
      <dgm:prSet/>
      <dgm:spPr/>
      <dgm:t>
        <a:bodyPr/>
        <a:lstStyle/>
        <a:p>
          <a:endParaRPr lang="zh-CN" altLang="en-US" b="1">
            <a:latin typeface="微软雅黑" pitchFamily="34" charset="-122"/>
            <a:ea typeface="微软雅黑" pitchFamily="34" charset="-122"/>
          </a:endParaRPr>
        </a:p>
      </dgm:t>
    </dgm:pt>
    <dgm:pt modelId="{901AB34F-2C35-4DAC-933A-5B15B36B6F3A}">
      <dgm:prSet phldrT="[文本]"/>
      <dgm:spPr>
        <a:solidFill>
          <a:srgbClr val="0070C0"/>
        </a:solidFill>
      </dgm:spPr>
      <dgm:t>
        <a:bodyPr/>
        <a:lstStyle/>
        <a:p>
          <a:r>
            <a:rPr lang="zh-CN" altLang="en-US" b="1" dirty="0">
              <a:latin typeface="微软雅黑" pitchFamily="34" charset="-122"/>
              <a:ea typeface="微软雅黑" pitchFamily="34" charset="-122"/>
            </a:rPr>
            <a:t>工作计划</a:t>
          </a:r>
        </a:p>
      </dgm:t>
    </dgm:pt>
    <dgm:pt modelId="{9187A383-3039-4F2D-8F4C-21DF08B1B124}" type="parTrans" cxnId="{15121DFB-33ED-4C84-A226-C087705E3641}">
      <dgm:prSet/>
      <dgm:spPr/>
      <dgm:t>
        <a:bodyPr/>
        <a:lstStyle/>
        <a:p>
          <a:endParaRPr lang="zh-CN" altLang="en-US" b="1">
            <a:latin typeface="微软雅黑" pitchFamily="34" charset="-122"/>
            <a:ea typeface="微软雅黑" pitchFamily="34" charset="-122"/>
          </a:endParaRPr>
        </a:p>
      </dgm:t>
    </dgm:pt>
    <dgm:pt modelId="{017DE8FC-E347-47F4-965B-5193590B20FD}" type="sibTrans" cxnId="{15121DFB-33ED-4C84-A226-C087705E3641}">
      <dgm:prSet/>
      <dgm:spPr/>
      <dgm:t>
        <a:bodyPr/>
        <a:lstStyle/>
        <a:p>
          <a:endParaRPr lang="zh-CN" altLang="en-US" b="1">
            <a:latin typeface="微软雅黑" pitchFamily="34" charset="-122"/>
            <a:ea typeface="微软雅黑" pitchFamily="34" charset="-122"/>
          </a:endParaRPr>
        </a:p>
      </dgm:t>
    </dgm:pt>
    <dgm:pt modelId="{274BF1DE-BA5A-4D0F-A848-857AE079C6E2}">
      <dgm:prSet phldrT="[文本]"/>
      <dgm:spPr>
        <a:solidFill>
          <a:srgbClr val="0070C0"/>
        </a:solidFill>
      </dgm:spPr>
      <dgm:t>
        <a:bodyPr/>
        <a:lstStyle/>
        <a:p>
          <a:r>
            <a:rPr lang="zh-CN" altLang="en-US" b="1" dirty="0">
              <a:latin typeface="微软雅黑" pitchFamily="34" charset="-122"/>
              <a:ea typeface="微软雅黑" pitchFamily="34" charset="-122"/>
            </a:rPr>
            <a:t>关键分析</a:t>
          </a:r>
        </a:p>
      </dgm:t>
    </dgm:pt>
    <dgm:pt modelId="{635A4DE9-861E-466C-BE61-3349FD9FF99E}" type="parTrans" cxnId="{3207AB82-5EB8-411B-A937-B68B93BB00EA}">
      <dgm:prSet/>
      <dgm:spPr/>
      <dgm:t>
        <a:bodyPr/>
        <a:lstStyle/>
        <a:p>
          <a:endParaRPr lang="zh-CN" altLang="en-US" b="1">
            <a:latin typeface="微软雅黑" pitchFamily="34" charset="-122"/>
            <a:ea typeface="微软雅黑" pitchFamily="34" charset="-122"/>
          </a:endParaRPr>
        </a:p>
      </dgm:t>
    </dgm:pt>
    <dgm:pt modelId="{0486685B-7B61-4B2E-8DF5-351AA65E1373}" type="sibTrans" cxnId="{3207AB82-5EB8-411B-A937-B68B93BB00EA}">
      <dgm:prSet/>
      <dgm:spPr/>
      <dgm:t>
        <a:bodyPr/>
        <a:lstStyle/>
        <a:p>
          <a:endParaRPr lang="zh-CN" altLang="en-US" b="1">
            <a:latin typeface="微软雅黑" pitchFamily="34" charset="-122"/>
            <a:ea typeface="微软雅黑" pitchFamily="34" charset="-122"/>
          </a:endParaRPr>
        </a:p>
      </dgm:t>
    </dgm:pt>
    <dgm:pt modelId="{DA4AF078-16E7-43A7-8150-8D577F8372BF}">
      <dgm:prSet phldrT="[文本]"/>
      <dgm:spPr>
        <a:solidFill>
          <a:srgbClr val="0070C0"/>
        </a:solidFill>
      </dgm:spPr>
      <dgm:t>
        <a:bodyPr/>
        <a:lstStyle/>
        <a:p>
          <a:r>
            <a:rPr lang="zh-CN" altLang="en-US" b="1" dirty="0">
              <a:latin typeface="微软雅黑" pitchFamily="34" charset="-122"/>
              <a:ea typeface="微软雅黑" pitchFamily="34" charset="-122"/>
            </a:rPr>
            <a:t>归纳建议</a:t>
          </a:r>
        </a:p>
      </dgm:t>
    </dgm:pt>
    <dgm:pt modelId="{5FADCF3F-B061-4920-A8B1-409FB91B497B}" type="parTrans" cxnId="{D0B11132-1AB8-4B2F-87A4-DEA6F341744F}">
      <dgm:prSet/>
      <dgm:spPr/>
      <dgm:t>
        <a:bodyPr/>
        <a:lstStyle/>
        <a:p>
          <a:endParaRPr lang="zh-CN" altLang="en-US" b="1">
            <a:latin typeface="微软雅黑" pitchFamily="34" charset="-122"/>
            <a:ea typeface="微软雅黑" pitchFamily="34" charset="-122"/>
          </a:endParaRPr>
        </a:p>
      </dgm:t>
    </dgm:pt>
    <dgm:pt modelId="{AB4FDBDE-D8E1-4C52-BB0D-3DD2EFAC2499}" type="sibTrans" cxnId="{D0B11132-1AB8-4B2F-87A4-DEA6F341744F}">
      <dgm:prSet/>
      <dgm:spPr/>
      <dgm:t>
        <a:bodyPr/>
        <a:lstStyle/>
        <a:p>
          <a:endParaRPr lang="zh-CN" altLang="en-US" b="1">
            <a:latin typeface="微软雅黑" pitchFamily="34" charset="-122"/>
            <a:ea typeface="微软雅黑" pitchFamily="34" charset="-122"/>
          </a:endParaRPr>
        </a:p>
      </dgm:t>
    </dgm:pt>
    <dgm:pt modelId="{BCA2E90D-6CAA-4A5B-AEF1-73C2DBB1D0EB}">
      <dgm:prSet phldrT="[文本]"/>
      <dgm:spPr>
        <a:solidFill>
          <a:srgbClr val="0070C0"/>
        </a:solidFill>
      </dgm:spPr>
      <dgm:t>
        <a:bodyPr/>
        <a:lstStyle/>
        <a:p>
          <a:r>
            <a:rPr lang="zh-CN" altLang="en-US" b="1">
              <a:latin typeface="微软雅黑" pitchFamily="34" charset="-122"/>
              <a:ea typeface="微软雅黑" pitchFamily="34" charset="-122"/>
            </a:rPr>
            <a:t>交流</a:t>
          </a:r>
          <a:r>
            <a:rPr lang="zh-CN" altLang="en-US" b="1" dirty="0">
              <a:latin typeface="微软雅黑" pitchFamily="34" charset="-122"/>
              <a:ea typeface="微软雅黑" pitchFamily="34" charset="-122"/>
            </a:rPr>
            <a:t>沟通</a:t>
          </a:r>
        </a:p>
      </dgm:t>
    </dgm:pt>
    <dgm:pt modelId="{FCD1D10C-84D2-4CF1-BB91-379F36AA0DA0}" type="parTrans" cxnId="{B0B96D86-1AE3-4E86-8C68-EAC58AF8C020}">
      <dgm:prSet/>
      <dgm:spPr/>
      <dgm:t>
        <a:bodyPr/>
        <a:lstStyle/>
        <a:p>
          <a:endParaRPr lang="zh-CN" altLang="en-US" b="1">
            <a:latin typeface="微软雅黑" pitchFamily="34" charset="-122"/>
            <a:ea typeface="微软雅黑" pitchFamily="34" charset="-122"/>
          </a:endParaRPr>
        </a:p>
      </dgm:t>
    </dgm:pt>
    <dgm:pt modelId="{2ABA7049-3800-44DA-BB2B-4E8771AC4E93}" type="sibTrans" cxnId="{B0B96D86-1AE3-4E86-8C68-EAC58AF8C020}">
      <dgm:prSet/>
      <dgm:spPr/>
      <dgm:t>
        <a:bodyPr/>
        <a:lstStyle/>
        <a:p>
          <a:endParaRPr lang="zh-CN" altLang="en-US" b="1">
            <a:latin typeface="微软雅黑" pitchFamily="34" charset="-122"/>
            <a:ea typeface="微软雅黑" pitchFamily="34" charset="-122"/>
          </a:endParaRPr>
        </a:p>
      </dgm:t>
    </dgm:pt>
    <dgm:pt modelId="{A8B93C4D-A737-4078-B0B4-78D4D33339BF}" type="pres">
      <dgm:prSet presAssocID="{D5840B0C-D2F5-4594-B25C-04643EB1DAEF}" presName="diagram" presStyleCnt="0">
        <dgm:presLayoutVars>
          <dgm:dir/>
          <dgm:resizeHandles val="exact"/>
        </dgm:presLayoutVars>
      </dgm:prSet>
      <dgm:spPr/>
    </dgm:pt>
    <dgm:pt modelId="{1220296A-0247-410E-8224-0EC61A2AC12E}" type="pres">
      <dgm:prSet presAssocID="{CBA388E7-79DD-4E45-9905-37E8AA451816}" presName="node" presStyleLbl="node1" presStyleIdx="0" presStyleCnt="7">
        <dgm:presLayoutVars>
          <dgm:bulletEnabled val="1"/>
        </dgm:presLayoutVars>
      </dgm:prSet>
      <dgm:spPr/>
    </dgm:pt>
    <dgm:pt modelId="{BA432281-5465-44E6-8BF6-9CA3215AA174}" type="pres">
      <dgm:prSet presAssocID="{5CD13E75-68EE-4580-BFF1-12CCAFA0EAAC}" presName="sibTrans" presStyleLbl="sibTrans2D1" presStyleIdx="0" presStyleCnt="6"/>
      <dgm:spPr/>
    </dgm:pt>
    <dgm:pt modelId="{17826012-B9CA-440C-AC70-D0EB3ABA8494}" type="pres">
      <dgm:prSet presAssocID="{5CD13E75-68EE-4580-BFF1-12CCAFA0EAAC}" presName="connectorText" presStyleLbl="sibTrans2D1" presStyleIdx="0" presStyleCnt="6"/>
      <dgm:spPr/>
    </dgm:pt>
    <dgm:pt modelId="{E4ED0F4E-F676-47EC-A06D-7E65776E5F5C}" type="pres">
      <dgm:prSet presAssocID="{03721F76-5A17-4F69-9573-9B6D8458E03B}" presName="node" presStyleLbl="node1" presStyleIdx="1" presStyleCnt="7">
        <dgm:presLayoutVars>
          <dgm:bulletEnabled val="1"/>
        </dgm:presLayoutVars>
      </dgm:prSet>
      <dgm:spPr/>
    </dgm:pt>
    <dgm:pt modelId="{4775A0F7-6CBA-43BA-B710-3D6D33E4984B}" type="pres">
      <dgm:prSet presAssocID="{C7D71524-6CD9-4289-93E0-EB6034182476}" presName="sibTrans" presStyleLbl="sibTrans2D1" presStyleIdx="1" presStyleCnt="6"/>
      <dgm:spPr/>
    </dgm:pt>
    <dgm:pt modelId="{A40E122C-BC37-484A-BE40-F0C2355F80A5}" type="pres">
      <dgm:prSet presAssocID="{C7D71524-6CD9-4289-93E0-EB6034182476}" presName="connectorText" presStyleLbl="sibTrans2D1" presStyleIdx="1" presStyleCnt="6"/>
      <dgm:spPr/>
    </dgm:pt>
    <dgm:pt modelId="{44D937CB-7F76-4C65-91DE-A96AC7B6F184}" type="pres">
      <dgm:prSet presAssocID="{5932967C-4346-4635-B88E-894F426EC9BB}" presName="node" presStyleLbl="node1" presStyleIdx="2" presStyleCnt="7">
        <dgm:presLayoutVars>
          <dgm:bulletEnabled val="1"/>
        </dgm:presLayoutVars>
      </dgm:prSet>
      <dgm:spPr/>
    </dgm:pt>
    <dgm:pt modelId="{1507C116-DEFC-4E0D-A965-C9F17EE035C8}" type="pres">
      <dgm:prSet presAssocID="{93004C48-D515-49F9-9A39-6BC966141AC5}" presName="sibTrans" presStyleLbl="sibTrans2D1" presStyleIdx="2" presStyleCnt="6"/>
      <dgm:spPr/>
    </dgm:pt>
    <dgm:pt modelId="{6FEAA489-DB0C-4EAB-A84A-50B4496E916E}" type="pres">
      <dgm:prSet presAssocID="{93004C48-D515-49F9-9A39-6BC966141AC5}" presName="connectorText" presStyleLbl="sibTrans2D1" presStyleIdx="2" presStyleCnt="6"/>
      <dgm:spPr/>
    </dgm:pt>
    <dgm:pt modelId="{C50717AB-AD64-4F9C-80D8-5585281C9720}" type="pres">
      <dgm:prSet presAssocID="{901AB34F-2C35-4DAC-933A-5B15B36B6F3A}" presName="node" presStyleLbl="node1" presStyleIdx="3" presStyleCnt="7">
        <dgm:presLayoutVars>
          <dgm:bulletEnabled val="1"/>
        </dgm:presLayoutVars>
      </dgm:prSet>
      <dgm:spPr/>
    </dgm:pt>
    <dgm:pt modelId="{E7797622-0E88-4423-BC8C-887A2234781C}" type="pres">
      <dgm:prSet presAssocID="{017DE8FC-E347-47F4-965B-5193590B20FD}" presName="sibTrans" presStyleLbl="sibTrans2D1" presStyleIdx="3" presStyleCnt="6"/>
      <dgm:spPr/>
    </dgm:pt>
    <dgm:pt modelId="{154C9785-66CE-4D31-98D9-42E780DB2FEE}" type="pres">
      <dgm:prSet presAssocID="{017DE8FC-E347-47F4-965B-5193590B20FD}" presName="connectorText" presStyleLbl="sibTrans2D1" presStyleIdx="3" presStyleCnt="6"/>
      <dgm:spPr/>
    </dgm:pt>
    <dgm:pt modelId="{BC74B079-3B54-4835-AF91-3211AD3C4920}" type="pres">
      <dgm:prSet presAssocID="{274BF1DE-BA5A-4D0F-A848-857AE079C6E2}" presName="node" presStyleLbl="node1" presStyleIdx="4" presStyleCnt="7">
        <dgm:presLayoutVars>
          <dgm:bulletEnabled val="1"/>
        </dgm:presLayoutVars>
      </dgm:prSet>
      <dgm:spPr/>
    </dgm:pt>
    <dgm:pt modelId="{83F7043F-37F4-4050-A7C5-4E96CF367E8F}" type="pres">
      <dgm:prSet presAssocID="{0486685B-7B61-4B2E-8DF5-351AA65E1373}" presName="sibTrans" presStyleLbl="sibTrans2D1" presStyleIdx="4" presStyleCnt="6"/>
      <dgm:spPr/>
    </dgm:pt>
    <dgm:pt modelId="{16B67278-DBE3-4087-8923-0B2F9208C135}" type="pres">
      <dgm:prSet presAssocID="{0486685B-7B61-4B2E-8DF5-351AA65E1373}" presName="connectorText" presStyleLbl="sibTrans2D1" presStyleIdx="4" presStyleCnt="6"/>
      <dgm:spPr/>
    </dgm:pt>
    <dgm:pt modelId="{D20F5ECC-9F01-47A1-9E38-BCD2849701E3}" type="pres">
      <dgm:prSet presAssocID="{DA4AF078-16E7-43A7-8150-8D577F8372BF}" presName="node" presStyleLbl="node1" presStyleIdx="5" presStyleCnt="7">
        <dgm:presLayoutVars>
          <dgm:bulletEnabled val="1"/>
        </dgm:presLayoutVars>
      </dgm:prSet>
      <dgm:spPr/>
    </dgm:pt>
    <dgm:pt modelId="{BB143A56-1EF4-4887-B727-05567389ADB3}" type="pres">
      <dgm:prSet presAssocID="{AB4FDBDE-D8E1-4C52-BB0D-3DD2EFAC2499}" presName="sibTrans" presStyleLbl="sibTrans2D1" presStyleIdx="5" presStyleCnt="6"/>
      <dgm:spPr/>
    </dgm:pt>
    <dgm:pt modelId="{E699E1A9-0233-4252-8238-3571ADBB72B6}" type="pres">
      <dgm:prSet presAssocID="{AB4FDBDE-D8E1-4C52-BB0D-3DD2EFAC2499}" presName="connectorText" presStyleLbl="sibTrans2D1" presStyleIdx="5" presStyleCnt="6"/>
      <dgm:spPr/>
    </dgm:pt>
    <dgm:pt modelId="{34A7CFC5-F77D-4E37-95A7-E9807245621A}" type="pres">
      <dgm:prSet presAssocID="{BCA2E90D-6CAA-4A5B-AEF1-73C2DBB1D0EB}" presName="node" presStyleLbl="node1" presStyleIdx="6" presStyleCnt="7">
        <dgm:presLayoutVars>
          <dgm:bulletEnabled val="1"/>
        </dgm:presLayoutVars>
      </dgm:prSet>
      <dgm:spPr/>
    </dgm:pt>
  </dgm:ptLst>
  <dgm:cxnLst>
    <dgm:cxn modelId="{49DEFD06-04BA-4BC9-8B1D-9C01FF5931D4}" srcId="{D5840B0C-D2F5-4594-B25C-04643EB1DAEF}" destId="{03721F76-5A17-4F69-9573-9B6D8458E03B}" srcOrd="1" destOrd="0" parTransId="{F36BC91F-0E8F-4071-85A5-75CB22079EBA}" sibTransId="{C7D71524-6CD9-4289-93E0-EB6034182476}"/>
    <dgm:cxn modelId="{6D4ABA20-AB15-4E65-83C7-633BC358417D}" type="presOf" srcId="{BCA2E90D-6CAA-4A5B-AEF1-73C2DBB1D0EB}" destId="{34A7CFC5-F77D-4E37-95A7-E9807245621A}" srcOrd="0" destOrd="0" presId="urn:microsoft.com/office/officeart/2005/8/layout/process5"/>
    <dgm:cxn modelId="{F2B35E2A-DEC5-4FC4-BC88-B6DA9078D360}" type="presOf" srcId="{017DE8FC-E347-47F4-965B-5193590B20FD}" destId="{154C9785-66CE-4D31-98D9-42E780DB2FEE}" srcOrd="1" destOrd="0" presId="urn:microsoft.com/office/officeart/2005/8/layout/process5"/>
    <dgm:cxn modelId="{D0B11132-1AB8-4B2F-87A4-DEA6F341744F}" srcId="{D5840B0C-D2F5-4594-B25C-04643EB1DAEF}" destId="{DA4AF078-16E7-43A7-8150-8D577F8372BF}" srcOrd="5" destOrd="0" parTransId="{5FADCF3F-B061-4920-A8B1-409FB91B497B}" sibTransId="{AB4FDBDE-D8E1-4C52-BB0D-3DD2EFAC2499}"/>
    <dgm:cxn modelId="{5E03DD39-9C1F-4461-9984-FA8C05D2D001}" type="presOf" srcId="{017DE8FC-E347-47F4-965B-5193590B20FD}" destId="{E7797622-0E88-4423-BC8C-887A2234781C}" srcOrd="0" destOrd="0" presId="urn:microsoft.com/office/officeart/2005/8/layout/process5"/>
    <dgm:cxn modelId="{99533856-A7B8-4361-BDA6-E115CC36328D}" type="presOf" srcId="{5CD13E75-68EE-4580-BFF1-12CCAFA0EAAC}" destId="{BA432281-5465-44E6-8BF6-9CA3215AA174}" srcOrd="0" destOrd="0" presId="urn:microsoft.com/office/officeart/2005/8/layout/process5"/>
    <dgm:cxn modelId="{C8A22E6B-61A7-47AA-BF91-3CB6904D99C1}" type="presOf" srcId="{CBA388E7-79DD-4E45-9905-37E8AA451816}" destId="{1220296A-0247-410E-8224-0EC61A2AC12E}" srcOrd="0" destOrd="0" presId="urn:microsoft.com/office/officeart/2005/8/layout/process5"/>
    <dgm:cxn modelId="{7E5A396B-2861-43AA-BDF3-986B10FBB1D9}" type="presOf" srcId="{03721F76-5A17-4F69-9573-9B6D8458E03B}" destId="{E4ED0F4E-F676-47EC-A06D-7E65776E5F5C}" srcOrd="0" destOrd="0" presId="urn:microsoft.com/office/officeart/2005/8/layout/process5"/>
    <dgm:cxn modelId="{4ECD5973-DCAF-4BFA-ACFF-9BC29809606E}" type="presOf" srcId="{0486685B-7B61-4B2E-8DF5-351AA65E1373}" destId="{16B67278-DBE3-4087-8923-0B2F9208C135}" srcOrd="1" destOrd="0" presId="urn:microsoft.com/office/officeart/2005/8/layout/process5"/>
    <dgm:cxn modelId="{E1D03276-AD87-4DBE-8743-D13E50289C49}" type="presOf" srcId="{5CD13E75-68EE-4580-BFF1-12CCAFA0EAAC}" destId="{17826012-B9CA-440C-AC70-D0EB3ABA8494}" srcOrd="1" destOrd="0" presId="urn:microsoft.com/office/officeart/2005/8/layout/process5"/>
    <dgm:cxn modelId="{7026C97C-5559-4A75-A7E1-ED35A58F5809}" type="presOf" srcId="{D5840B0C-D2F5-4594-B25C-04643EB1DAEF}" destId="{A8B93C4D-A737-4078-B0B4-78D4D33339BF}" srcOrd="0" destOrd="0" presId="urn:microsoft.com/office/officeart/2005/8/layout/process5"/>
    <dgm:cxn modelId="{938E1D82-2813-403D-9A54-58FDDF1A7026}" type="presOf" srcId="{C7D71524-6CD9-4289-93E0-EB6034182476}" destId="{A40E122C-BC37-484A-BE40-F0C2355F80A5}" srcOrd="1" destOrd="0" presId="urn:microsoft.com/office/officeart/2005/8/layout/process5"/>
    <dgm:cxn modelId="{3207AB82-5EB8-411B-A937-B68B93BB00EA}" srcId="{D5840B0C-D2F5-4594-B25C-04643EB1DAEF}" destId="{274BF1DE-BA5A-4D0F-A848-857AE079C6E2}" srcOrd="4" destOrd="0" parTransId="{635A4DE9-861E-466C-BE61-3349FD9FF99E}" sibTransId="{0486685B-7B61-4B2E-8DF5-351AA65E1373}"/>
    <dgm:cxn modelId="{869DA784-0D57-4F1C-8492-F1200A55E5AF}" type="presOf" srcId="{AB4FDBDE-D8E1-4C52-BB0D-3DD2EFAC2499}" destId="{BB143A56-1EF4-4887-B727-05567389ADB3}" srcOrd="0" destOrd="0" presId="urn:microsoft.com/office/officeart/2005/8/layout/process5"/>
    <dgm:cxn modelId="{B0B96D86-1AE3-4E86-8C68-EAC58AF8C020}" srcId="{D5840B0C-D2F5-4594-B25C-04643EB1DAEF}" destId="{BCA2E90D-6CAA-4A5B-AEF1-73C2DBB1D0EB}" srcOrd="6" destOrd="0" parTransId="{FCD1D10C-84D2-4CF1-BB91-379F36AA0DA0}" sibTransId="{2ABA7049-3800-44DA-BB2B-4E8771AC4E93}"/>
    <dgm:cxn modelId="{3AB35E97-353E-4189-9765-2A86D4D4FF43}" type="presOf" srcId="{C7D71524-6CD9-4289-93E0-EB6034182476}" destId="{4775A0F7-6CBA-43BA-B710-3D6D33E4984B}" srcOrd="0" destOrd="0" presId="urn:microsoft.com/office/officeart/2005/8/layout/process5"/>
    <dgm:cxn modelId="{7460A99F-FCB8-46EF-8A48-19E4E949F77C}" type="presOf" srcId="{0486685B-7B61-4B2E-8DF5-351AA65E1373}" destId="{83F7043F-37F4-4050-A7C5-4E96CF367E8F}" srcOrd="0" destOrd="0" presId="urn:microsoft.com/office/officeart/2005/8/layout/process5"/>
    <dgm:cxn modelId="{B12288BD-C2B8-49FC-9056-10191EFDF568}" type="presOf" srcId="{AB4FDBDE-D8E1-4C52-BB0D-3DD2EFAC2499}" destId="{E699E1A9-0233-4252-8238-3571ADBB72B6}" srcOrd="1" destOrd="0" presId="urn:microsoft.com/office/officeart/2005/8/layout/process5"/>
    <dgm:cxn modelId="{E5100FC2-2D93-4706-BC9D-06C3E67A2940}" type="presOf" srcId="{93004C48-D515-49F9-9A39-6BC966141AC5}" destId="{6FEAA489-DB0C-4EAB-A84A-50B4496E916E}" srcOrd="1" destOrd="0" presId="urn:microsoft.com/office/officeart/2005/8/layout/process5"/>
    <dgm:cxn modelId="{DD54DFC8-8ADF-40D6-9C01-57C2CD38783F}" type="presOf" srcId="{274BF1DE-BA5A-4D0F-A848-857AE079C6E2}" destId="{BC74B079-3B54-4835-AF91-3211AD3C4920}" srcOrd="0" destOrd="0" presId="urn:microsoft.com/office/officeart/2005/8/layout/process5"/>
    <dgm:cxn modelId="{8B2F7ECD-F3FF-4762-9657-DD6F7EBF8BE5}" type="presOf" srcId="{93004C48-D515-49F9-9A39-6BC966141AC5}" destId="{1507C116-DEFC-4E0D-A965-C9F17EE035C8}" srcOrd="0" destOrd="0" presId="urn:microsoft.com/office/officeart/2005/8/layout/process5"/>
    <dgm:cxn modelId="{0732A5D3-BFB8-449E-9296-A01F127D6479}" srcId="{D5840B0C-D2F5-4594-B25C-04643EB1DAEF}" destId="{5932967C-4346-4635-B88E-894F426EC9BB}" srcOrd="2" destOrd="0" parTransId="{5F534178-D398-469B-9C39-26720547AC6D}" sibTransId="{93004C48-D515-49F9-9A39-6BC966141AC5}"/>
    <dgm:cxn modelId="{41FEF4E4-E817-44EF-9B33-A37175EDC47C}" type="presOf" srcId="{DA4AF078-16E7-43A7-8150-8D577F8372BF}" destId="{D20F5ECC-9F01-47A1-9E38-BCD2849701E3}" srcOrd="0" destOrd="0" presId="urn:microsoft.com/office/officeart/2005/8/layout/process5"/>
    <dgm:cxn modelId="{40E987E7-51B7-4960-A59A-11AB71983099}" type="presOf" srcId="{901AB34F-2C35-4DAC-933A-5B15B36B6F3A}" destId="{C50717AB-AD64-4F9C-80D8-5585281C9720}" srcOrd="0" destOrd="0" presId="urn:microsoft.com/office/officeart/2005/8/layout/process5"/>
    <dgm:cxn modelId="{C1D647F1-C08D-4FEC-8B7B-4400A0CBA372}" type="presOf" srcId="{5932967C-4346-4635-B88E-894F426EC9BB}" destId="{44D937CB-7F76-4C65-91DE-A96AC7B6F184}" srcOrd="0" destOrd="0" presId="urn:microsoft.com/office/officeart/2005/8/layout/process5"/>
    <dgm:cxn modelId="{15121DFB-33ED-4C84-A226-C087705E3641}" srcId="{D5840B0C-D2F5-4594-B25C-04643EB1DAEF}" destId="{901AB34F-2C35-4DAC-933A-5B15B36B6F3A}" srcOrd="3" destOrd="0" parTransId="{9187A383-3039-4F2D-8F4C-21DF08B1B124}" sibTransId="{017DE8FC-E347-47F4-965B-5193590B20FD}"/>
    <dgm:cxn modelId="{BF57F0FC-46D4-4DC5-BA74-2F1536D53FA4}" srcId="{D5840B0C-D2F5-4594-B25C-04643EB1DAEF}" destId="{CBA388E7-79DD-4E45-9905-37E8AA451816}" srcOrd="0" destOrd="0" parTransId="{288C49E3-54B6-4DA9-80FB-B48D17DF564C}" sibTransId="{5CD13E75-68EE-4580-BFF1-12CCAFA0EAAC}"/>
    <dgm:cxn modelId="{B69C3351-A6EB-4555-9B6C-7542FF66B53D}" type="presParOf" srcId="{A8B93C4D-A737-4078-B0B4-78D4D33339BF}" destId="{1220296A-0247-410E-8224-0EC61A2AC12E}" srcOrd="0" destOrd="0" presId="urn:microsoft.com/office/officeart/2005/8/layout/process5"/>
    <dgm:cxn modelId="{4A5DA571-CAF7-4D99-B484-2C63064380FE}" type="presParOf" srcId="{A8B93C4D-A737-4078-B0B4-78D4D33339BF}" destId="{BA432281-5465-44E6-8BF6-9CA3215AA174}" srcOrd="1" destOrd="0" presId="urn:microsoft.com/office/officeart/2005/8/layout/process5"/>
    <dgm:cxn modelId="{B5EE7067-D7C9-4520-AAA5-91EF3719B0A1}" type="presParOf" srcId="{BA432281-5465-44E6-8BF6-9CA3215AA174}" destId="{17826012-B9CA-440C-AC70-D0EB3ABA8494}" srcOrd="0" destOrd="0" presId="urn:microsoft.com/office/officeart/2005/8/layout/process5"/>
    <dgm:cxn modelId="{C40F4A89-63CE-42BB-91C7-A989B07A8476}" type="presParOf" srcId="{A8B93C4D-A737-4078-B0B4-78D4D33339BF}" destId="{E4ED0F4E-F676-47EC-A06D-7E65776E5F5C}" srcOrd="2" destOrd="0" presId="urn:microsoft.com/office/officeart/2005/8/layout/process5"/>
    <dgm:cxn modelId="{0F44F169-771E-477F-A501-BAE9E6DE328E}" type="presParOf" srcId="{A8B93C4D-A737-4078-B0B4-78D4D33339BF}" destId="{4775A0F7-6CBA-43BA-B710-3D6D33E4984B}" srcOrd="3" destOrd="0" presId="urn:microsoft.com/office/officeart/2005/8/layout/process5"/>
    <dgm:cxn modelId="{BCD1E179-590D-47AD-98A3-7EFF42D02D55}" type="presParOf" srcId="{4775A0F7-6CBA-43BA-B710-3D6D33E4984B}" destId="{A40E122C-BC37-484A-BE40-F0C2355F80A5}" srcOrd="0" destOrd="0" presId="urn:microsoft.com/office/officeart/2005/8/layout/process5"/>
    <dgm:cxn modelId="{5305EA32-D523-4304-828D-168853174A82}" type="presParOf" srcId="{A8B93C4D-A737-4078-B0B4-78D4D33339BF}" destId="{44D937CB-7F76-4C65-91DE-A96AC7B6F184}" srcOrd="4" destOrd="0" presId="urn:microsoft.com/office/officeart/2005/8/layout/process5"/>
    <dgm:cxn modelId="{D90B233D-3C41-4FF0-A8CA-1E143F9F4809}" type="presParOf" srcId="{A8B93C4D-A737-4078-B0B4-78D4D33339BF}" destId="{1507C116-DEFC-4E0D-A965-C9F17EE035C8}" srcOrd="5" destOrd="0" presId="urn:microsoft.com/office/officeart/2005/8/layout/process5"/>
    <dgm:cxn modelId="{6DA7BC89-7133-4DF7-B591-4A5C354B6691}" type="presParOf" srcId="{1507C116-DEFC-4E0D-A965-C9F17EE035C8}" destId="{6FEAA489-DB0C-4EAB-A84A-50B4496E916E}" srcOrd="0" destOrd="0" presId="urn:microsoft.com/office/officeart/2005/8/layout/process5"/>
    <dgm:cxn modelId="{4365CBF8-B257-4FBE-8198-21E8C443044E}" type="presParOf" srcId="{A8B93C4D-A737-4078-B0B4-78D4D33339BF}" destId="{C50717AB-AD64-4F9C-80D8-5585281C9720}" srcOrd="6" destOrd="0" presId="urn:microsoft.com/office/officeart/2005/8/layout/process5"/>
    <dgm:cxn modelId="{46CCFBFC-1D92-4787-BC4E-5EA5F99692DC}" type="presParOf" srcId="{A8B93C4D-A737-4078-B0B4-78D4D33339BF}" destId="{E7797622-0E88-4423-BC8C-887A2234781C}" srcOrd="7" destOrd="0" presId="urn:microsoft.com/office/officeart/2005/8/layout/process5"/>
    <dgm:cxn modelId="{E804B643-2741-4E4E-BD32-9371C502B89F}" type="presParOf" srcId="{E7797622-0E88-4423-BC8C-887A2234781C}" destId="{154C9785-66CE-4D31-98D9-42E780DB2FEE}" srcOrd="0" destOrd="0" presId="urn:microsoft.com/office/officeart/2005/8/layout/process5"/>
    <dgm:cxn modelId="{D783F884-C54D-495B-BF56-673F5DA76AF5}" type="presParOf" srcId="{A8B93C4D-A737-4078-B0B4-78D4D33339BF}" destId="{BC74B079-3B54-4835-AF91-3211AD3C4920}" srcOrd="8" destOrd="0" presId="urn:microsoft.com/office/officeart/2005/8/layout/process5"/>
    <dgm:cxn modelId="{5315ABF2-90BA-4AA7-AA47-21504E286F0D}" type="presParOf" srcId="{A8B93C4D-A737-4078-B0B4-78D4D33339BF}" destId="{83F7043F-37F4-4050-A7C5-4E96CF367E8F}" srcOrd="9" destOrd="0" presId="urn:microsoft.com/office/officeart/2005/8/layout/process5"/>
    <dgm:cxn modelId="{923FFA3C-C61C-4B46-B7F6-A783456A22FD}" type="presParOf" srcId="{83F7043F-37F4-4050-A7C5-4E96CF367E8F}" destId="{16B67278-DBE3-4087-8923-0B2F9208C135}" srcOrd="0" destOrd="0" presId="urn:microsoft.com/office/officeart/2005/8/layout/process5"/>
    <dgm:cxn modelId="{564D869F-3A42-494F-A18F-07CCF5B86010}" type="presParOf" srcId="{A8B93C4D-A737-4078-B0B4-78D4D33339BF}" destId="{D20F5ECC-9F01-47A1-9E38-BCD2849701E3}" srcOrd="10" destOrd="0" presId="urn:microsoft.com/office/officeart/2005/8/layout/process5"/>
    <dgm:cxn modelId="{5D85C912-A9BF-421E-8FA5-F830D4D3E389}" type="presParOf" srcId="{A8B93C4D-A737-4078-B0B4-78D4D33339BF}" destId="{BB143A56-1EF4-4887-B727-05567389ADB3}" srcOrd="11" destOrd="0" presId="urn:microsoft.com/office/officeart/2005/8/layout/process5"/>
    <dgm:cxn modelId="{DA67A2EE-3755-4EC8-9D14-CB66A396B340}" type="presParOf" srcId="{BB143A56-1EF4-4887-B727-05567389ADB3}" destId="{E699E1A9-0233-4252-8238-3571ADBB72B6}" srcOrd="0" destOrd="0" presId="urn:microsoft.com/office/officeart/2005/8/layout/process5"/>
    <dgm:cxn modelId="{15837348-D126-4528-9033-3503F24639F3}" type="presParOf" srcId="{A8B93C4D-A737-4078-B0B4-78D4D33339BF}" destId="{34A7CFC5-F77D-4E37-95A7-E9807245621A}" srcOrd="1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BB74B2-8BB0-4B40-A565-CAA3B8ACBA9E}"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zh-CN" altLang="en-US"/>
        </a:p>
      </dgm:t>
    </dgm:pt>
    <dgm:pt modelId="{843054AA-B6DE-4E19-9CEA-64887BBE0C01}">
      <dgm:prSet phldrT="[文本]" custT="1"/>
      <dgm:spPr/>
      <dgm:t>
        <a:bodyPr/>
        <a:lstStyle/>
        <a:p>
          <a:pPr>
            <a:lnSpc>
              <a:spcPct val="50000"/>
            </a:lnSpc>
          </a:pPr>
          <a:r>
            <a:rPr lang="en-US" altLang="zh-CN" sz="2000" b="1" dirty="0">
              <a:solidFill>
                <a:srgbClr val="0070C0"/>
              </a:solidFill>
              <a:latin typeface="微软雅黑" pitchFamily="34" charset="-122"/>
              <a:ea typeface="微软雅黑" pitchFamily="34" charset="-122"/>
            </a:rPr>
            <a:t>PEST</a:t>
          </a:r>
        </a:p>
        <a:p>
          <a:pPr>
            <a:lnSpc>
              <a:spcPct val="50000"/>
            </a:lnSpc>
          </a:pPr>
          <a:r>
            <a:rPr lang="zh-CN" altLang="en-US" sz="2000" b="1" dirty="0">
              <a:solidFill>
                <a:srgbClr val="0070C0"/>
              </a:solidFill>
              <a:latin typeface="微软雅黑" pitchFamily="34" charset="-122"/>
              <a:ea typeface="微软雅黑" pitchFamily="34" charset="-122"/>
            </a:rPr>
            <a:t>分析法</a:t>
          </a:r>
        </a:p>
      </dgm:t>
    </dgm:pt>
    <dgm:pt modelId="{FCDF7224-4188-421E-BF2B-F9E4B4882C0F}" type="parTrans" cxnId="{0CECE471-8C75-4DAA-ABA9-09CAB20DDF15}">
      <dgm:prSet/>
      <dgm:spPr/>
      <dgm:t>
        <a:bodyPr/>
        <a:lstStyle/>
        <a:p>
          <a:endParaRPr lang="zh-CN" altLang="en-US" b="1">
            <a:latin typeface="微软雅黑" pitchFamily="34" charset="-122"/>
            <a:ea typeface="微软雅黑" pitchFamily="34" charset="-122"/>
          </a:endParaRPr>
        </a:p>
      </dgm:t>
    </dgm:pt>
    <dgm:pt modelId="{26644553-1147-4CC6-A18C-0F7E3474D06D}" type="sibTrans" cxnId="{0CECE471-8C75-4DAA-ABA9-09CAB20DDF15}">
      <dgm:prSet/>
      <dgm:spPr/>
      <dgm:t>
        <a:bodyPr/>
        <a:lstStyle/>
        <a:p>
          <a:endParaRPr lang="zh-CN" altLang="en-US" b="1">
            <a:latin typeface="微软雅黑" pitchFamily="34" charset="-122"/>
            <a:ea typeface="微软雅黑" pitchFamily="34" charset="-122"/>
          </a:endParaRPr>
        </a:p>
      </dgm:t>
    </dgm:pt>
    <dgm:pt modelId="{5D2729AA-5DC5-4B80-A389-82036C823A6D}">
      <dgm:prSet phldrT="[文本]"/>
      <dgm:spPr>
        <a:solidFill>
          <a:srgbClr val="0070C0"/>
        </a:solidFill>
      </dgm:spPr>
      <dgm:t>
        <a:bodyPr/>
        <a:lstStyle/>
        <a:p>
          <a:r>
            <a:rPr lang="en-US" b="1" dirty="0">
              <a:latin typeface="微软雅黑" pitchFamily="34" charset="-122"/>
              <a:ea typeface="微软雅黑" pitchFamily="34" charset="-122"/>
            </a:rPr>
            <a:t>Political </a:t>
          </a:r>
        </a:p>
        <a:p>
          <a:r>
            <a:rPr lang="zh-CN" altLang="en-US" b="1" dirty="0">
              <a:latin typeface="微软雅黑" pitchFamily="34" charset="-122"/>
              <a:ea typeface="微软雅黑" pitchFamily="34" charset="-122"/>
            </a:rPr>
            <a:t>政治</a:t>
          </a:r>
        </a:p>
      </dgm:t>
    </dgm:pt>
    <dgm:pt modelId="{31480F56-058D-4522-BE67-2E9103516149}" type="parTrans" cxnId="{32120D45-7A74-4FD6-A5D1-A41770E568C9}">
      <dgm:prSet/>
      <dgm:spPr/>
      <dgm:t>
        <a:bodyPr/>
        <a:lstStyle/>
        <a:p>
          <a:endParaRPr lang="zh-CN" altLang="en-US" b="1">
            <a:latin typeface="微软雅黑" pitchFamily="34" charset="-122"/>
            <a:ea typeface="微软雅黑" pitchFamily="34" charset="-122"/>
          </a:endParaRPr>
        </a:p>
      </dgm:t>
    </dgm:pt>
    <dgm:pt modelId="{9E927D47-D687-4F04-A0FA-1BDBA17826CA}" type="sibTrans" cxnId="{32120D45-7A74-4FD6-A5D1-A41770E568C9}">
      <dgm:prSet/>
      <dgm:spPr/>
      <dgm:t>
        <a:bodyPr/>
        <a:lstStyle/>
        <a:p>
          <a:endParaRPr lang="zh-CN" altLang="en-US" b="1">
            <a:latin typeface="微软雅黑" pitchFamily="34" charset="-122"/>
            <a:ea typeface="微软雅黑" pitchFamily="34" charset="-122"/>
          </a:endParaRPr>
        </a:p>
      </dgm:t>
    </dgm:pt>
    <dgm:pt modelId="{800AC898-C768-4AEA-8620-3477AA2F7A1E}">
      <dgm:prSet phldrT="[文本]"/>
      <dgm:spPr>
        <a:solidFill>
          <a:srgbClr val="0070C0"/>
        </a:solidFill>
      </dgm:spPr>
      <dgm:t>
        <a:bodyPr/>
        <a:lstStyle/>
        <a:p>
          <a:r>
            <a:rPr lang="en-US" b="1" dirty="0">
              <a:latin typeface="微软雅黑" pitchFamily="34" charset="-122"/>
              <a:ea typeface="微软雅黑" pitchFamily="34" charset="-122"/>
            </a:rPr>
            <a:t>Economical</a:t>
          </a:r>
        </a:p>
        <a:p>
          <a:r>
            <a:rPr lang="zh-CN" altLang="en-US" b="1" dirty="0">
              <a:latin typeface="微软雅黑" pitchFamily="34" charset="-122"/>
              <a:ea typeface="微软雅黑" pitchFamily="34" charset="-122"/>
            </a:rPr>
            <a:t>经济</a:t>
          </a:r>
        </a:p>
      </dgm:t>
    </dgm:pt>
    <dgm:pt modelId="{3AB61356-493A-428C-B2F7-2C64209FD561}" type="parTrans" cxnId="{EF20776C-B1FC-4596-94B8-267D062B3814}">
      <dgm:prSet/>
      <dgm:spPr/>
      <dgm:t>
        <a:bodyPr/>
        <a:lstStyle/>
        <a:p>
          <a:endParaRPr lang="zh-CN" altLang="en-US" b="1">
            <a:latin typeface="微软雅黑" pitchFamily="34" charset="-122"/>
            <a:ea typeface="微软雅黑" pitchFamily="34" charset="-122"/>
          </a:endParaRPr>
        </a:p>
      </dgm:t>
    </dgm:pt>
    <dgm:pt modelId="{7FA3371E-FCDB-41D0-A108-AE5194478823}" type="sibTrans" cxnId="{EF20776C-B1FC-4596-94B8-267D062B3814}">
      <dgm:prSet/>
      <dgm:spPr/>
      <dgm:t>
        <a:bodyPr/>
        <a:lstStyle/>
        <a:p>
          <a:endParaRPr lang="zh-CN" altLang="en-US" b="1">
            <a:latin typeface="微软雅黑" pitchFamily="34" charset="-122"/>
            <a:ea typeface="微软雅黑" pitchFamily="34" charset="-122"/>
          </a:endParaRPr>
        </a:p>
      </dgm:t>
    </dgm:pt>
    <dgm:pt modelId="{16408AAE-3547-4A32-B19F-745767962C29}">
      <dgm:prSet phldrT="[文本]"/>
      <dgm:spPr>
        <a:solidFill>
          <a:srgbClr val="0070C0"/>
        </a:solidFill>
      </dgm:spPr>
      <dgm:t>
        <a:bodyPr/>
        <a:lstStyle/>
        <a:p>
          <a:r>
            <a:rPr lang="en-US" b="1" dirty="0">
              <a:latin typeface="微软雅黑" pitchFamily="34" charset="-122"/>
              <a:ea typeface="微软雅黑" pitchFamily="34" charset="-122"/>
            </a:rPr>
            <a:t>Social and cultural</a:t>
          </a:r>
        </a:p>
        <a:p>
          <a:r>
            <a:rPr lang="zh-CN" altLang="en-US" b="1" dirty="0">
              <a:latin typeface="微软雅黑" pitchFamily="34" charset="-122"/>
              <a:ea typeface="微软雅黑" pitchFamily="34" charset="-122"/>
            </a:rPr>
            <a:t>社会文化</a:t>
          </a:r>
        </a:p>
      </dgm:t>
    </dgm:pt>
    <dgm:pt modelId="{994C696F-E078-485B-BB84-0C4C69AB12AA}" type="parTrans" cxnId="{352B13DB-4A17-463B-8577-8000E0B98EE6}">
      <dgm:prSet/>
      <dgm:spPr/>
      <dgm:t>
        <a:bodyPr/>
        <a:lstStyle/>
        <a:p>
          <a:endParaRPr lang="zh-CN" altLang="en-US" b="1">
            <a:latin typeface="微软雅黑" pitchFamily="34" charset="-122"/>
            <a:ea typeface="微软雅黑" pitchFamily="34" charset="-122"/>
          </a:endParaRPr>
        </a:p>
      </dgm:t>
    </dgm:pt>
    <dgm:pt modelId="{58285CEA-95DA-4E8D-AA8E-965B96C74D75}" type="sibTrans" cxnId="{352B13DB-4A17-463B-8577-8000E0B98EE6}">
      <dgm:prSet/>
      <dgm:spPr/>
      <dgm:t>
        <a:bodyPr/>
        <a:lstStyle/>
        <a:p>
          <a:endParaRPr lang="zh-CN" altLang="en-US" b="1">
            <a:latin typeface="微软雅黑" pitchFamily="34" charset="-122"/>
            <a:ea typeface="微软雅黑" pitchFamily="34" charset="-122"/>
          </a:endParaRPr>
        </a:p>
      </dgm:t>
    </dgm:pt>
    <dgm:pt modelId="{5E577BD5-89F3-4402-9B2F-59FB2B9EA776}">
      <dgm:prSet phldrT="[文本]"/>
      <dgm:spPr>
        <a:solidFill>
          <a:srgbClr val="0070C0"/>
        </a:solidFill>
      </dgm:spPr>
      <dgm:t>
        <a:bodyPr/>
        <a:lstStyle/>
        <a:p>
          <a:r>
            <a:rPr lang="en-US" b="1" dirty="0">
              <a:latin typeface="微软雅黑" pitchFamily="34" charset="-122"/>
              <a:ea typeface="微软雅黑" pitchFamily="34" charset="-122"/>
            </a:rPr>
            <a:t>Technological </a:t>
          </a:r>
        </a:p>
        <a:p>
          <a:r>
            <a:rPr lang="zh-CN" altLang="en-US" b="1" dirty="0">
              <a:latin typeface="微软雅黑" pitchFamily="34" charset="-122"/>
              <a:ea typeface="微软雅黑" pitchFamily="34" charset="-122"/>
            </a:rPr>
            <a:t>技术</a:t>
          </a:r>
        </a:p>
      </dgm:t>
    </dgm:pt>
    <dgm:pt modelId="{43A19313-E4F6-474A-B6D5-B5A312D59E83}" type="parTrans" cxnId="{0613E7E2-2748-401A-9EFC-4A590FCE2B7F}">
      <dgm:prSet/>
      <dgm:spPr/>
      <dgm:t>
        <a:bodyPr/>
        <a:lstStyle/>
        <a:p>
          <a:endParaRPr lang="zh-CN" altLang="en-US" b="1">
            <a:latin typeface="微软雅黑" pitchFamily="34" charset="-122"/>
            <a:ea typeface="微软雅黑" pitchFamily="34" charset="-122"/>
          </a:endParaRPr>
        </a:p>
      </dgm:t>
    </dgm:pt>
    <dgm:pt modelId="{80675974-2296-4863-909A-5930E98663F9}" type="sibTrans" cxnId="{0613E7E2-2748-401A-9EFC-4A590FCE2B7F}">
      <dgm:prSet/>
      <dgm:spPr/>
      <dgm:t>
        <a:bodyPr/>
        <a:lstStyle/>
        <a:p>
          <a:endParaRPr lang="zh-CN" altLang="en-US" b="1">
            <a:latin typeface="微软雅黑" pitchFamily="34" charset="-122"/>
            <a:ea typeface="微软雅黑" pitchFamily="34" charset="-122"/>
          </a:endParaRPr>
        </a:p>
      </dgm:t>
    </dgm:pt>
    <dgm:pt modelId="{EA67B4C1-F2A9-43F1-ADF6-FDCD3081C15C}" type="pres">
      <dgm:prSet presAssocID="{8BBB74B2-8BB0-4B40-A565-CAA3B8ACBA9E}" presName="diagram" presStyleCnt="0">
        <dgm:presLayoutVars>
          <dgm:chMax val="1"/>
          <dgm:dir/>
          <dgm:animLvl val="ctr"/>
          <dgm:resizeHandles val="exact"/>
        </dgm:presLayoutVars>
      </dgm:prSet>
      <dgm:spPr/>
    </dgm:pt>
    <dgm:pt modelId="{3C3CC57C-7047-42F9-80EF-4D5329F59FA1}" type="pres">
      <dgm:prSet presAssocID="{8BBB74B2-8BB0-4B40-A565-CAA3B8ACBA9E}" presName="matrix" presStyleCnt="0"/>
      <dgm:spPr/>
    </dgm:pt>
    <dgm:pt modelId="{DFE2DA9F-F826-4C2F-888A-98ACAE3287B4}" type="pres">
      <dgm:prSet presAssocID="{8BBB74B2-8BB0-4B40-A565-CAA3B8ACBA9E}" presName="tile1" presStyleLbl="node1" presStyleIdx="0" presStyleCnt="4"/>
      <dgm:spPr/>
    </dgm:pt>
    <dgm:pt modelId="{7C3498EC-C4CB-4E37-A4DD-05EF0470940E}" type="pres">
      <dgm:prSet presAssocID="{8BBB74B2-8BB0-4B40-A565-CAA3B8ACBA9E}" presName="tile1text" presStyleLbl="node1" presStyleIdx="0" presStyleCnt="4">
        <dgm:presLayoutVars>
          <dgm:chMax val="0"/>
          <dgm:chPref val="0"/>
          <dgm:bulletEnabled val="1"/>
        </dgm:presLayoutVars>
      </dgm:prSet>
      <dgm:spPr/>
    </dgm:pt>
    <dgm:pt modelId="{DBA81873-1627-4A8F-9DC8-1097D2F52CE8}" type="pres">
      <dgm:prSet presAssocID="{8BBB74B2-8BB0-4B40-A565-CAA3B8ACBA9E}" presName="tile2" presStyleLbl="node1" presStyleIdx="1" presStyleCnt="4"/>
      <dgm:spPr/>
    </dgm:pt>
    <dgm:pt modelId="{AE64BB45-08F0-4419-8332-E93D08949AAF}" type="pres">
      <dgm:prSet presAssocID="{8BBB74B2-8BB0-4B40-A565-CAA3B8ACBA9E}" presName="tile2text" presStyleLbl="node1" presStyleIdx="1" presStyleCnt="4">
        <dgm:presLayoutVars>
          <dgm:chMax val="0"/>
          <dgm:chPref val="0"/>
          <dgm:bulletEnabled val="1"/>
        </dgm:presLayoutVars>
      </dgm:prSet>
      <dgm:spPr/>
    </dgm:pt>
    <dgm:pt modelId="{CEAF7EC3-CDAD-45DE-BF32-B59E4C072ACC}" type="pres">
      <dgm:prSet presAssocID="{8BBB74B2-8BB0-4B40-A565-CAA3B8ACBA9E}" presName="tile3" presStyleLbl="node1" presStyleIdx="2" presStyleCnt="4"/>
      <dgm:spPr/>
    </dgm:pt>
    <dgm:pt modelId="{1C8FEDBC-496D-4CDB-B76D-62A3EEDD0649}" type="pres">
      <dgm:prSet presAssocID="{8BBB74B2-8BB0-4B40-A565-CAA3B8ACBA9E}" presName="tile3text" presStyleLbl="node1" presStyleIdx="2" presStyleCnt="4">
        <dgm:presLayoutVars>
          <dgm:chMax val="0"/>
          <dgm:chPref val="0"/>
          <dgm:bulletEnabled val="1"/>
        </dgm:presLayoutVars>
      </dgm:prSet>
      <dgm:spPr/>
    </dgm:pt>
    <dgm:pt modelId="{C9F01BDA-A8D1-45FA-9665-C619E92EE5D8}" type="pres">
      <dgm:prSet presAssocID="{8BBB74B2-8BB0-4B40-A565-CAA3B8ACBA9E}" presName="tile4" presStyleLbl="node1" presStyleIdx="3" presStyleCnt="4"/>
      <dgm:spPr/>
    </dgm:pt>
    <dgm:pt modelId="{4A8C44AC-1258-47F1-80BA-CDE73C6DFBFC}" type="pres">
      <dgm:prSet presAssocID="{8BBB74B2-8BB0-4B40-A565-CAA3B8ACBA9E}" presName="tile4text" presStyleLbl="node1" presStyleIdx="3" presStyleCnt="4">
        <dgm:presLayoutVars>
          <dgm:chMax val="0"/>
          <dgm:chPref val="0"/>
          <dgm:bulletEnabled val="1"/>
        </dgm:presLayoutVars>
      </dgm:prSet>
      <dgm:spPr/>
    </dgm:pt>
    <dgm:pt modelId="{5AF663AA-226E-4BA5-ABB6-BCF070A0FFEC}" type="pres">
      <dgm:prSet presAssocID="{8BBB74B2-8BB0-4B40-A565-CAA3B8ACBA9E}" presName="centerTile" presStyleLbl="fgShp" presStyleIdx="0" presStyleCnt="1">
        <dgm:presLayoutVars>
          <dgm:chMax val="0"/>
          <dgm:chPref val="0"/>
        </dgm:presLayoutVars>
      </dgm:prSet>
      <dgm:spPr/>
    </dgm:pt>
  </dgm:ptLst>
  <dgm:cxnLst>
    <dgm:cxn modelId="{CBFC6902-1AB4-43E0-873D-35BF92506661}" type="presOf" srcId="{843054AA-B6DE-4E19-9CEA-64887BBE0C01}" destId="{5AF663AA-226E-4BA5-ABB6-BCF070A0FFEC}" srcOrd="0" destOrd="0" presId="urn:microsoft.com/office/officeart/2005/8/layout/matrix1"/>
    <dgm:cxn modelId="{4D85F30C-B951-4C38-AF10-19BF55753745}" type="presOf" srcId="{5E577BD5-89F3-4402-9B2F-59FB2B9EA776}" destId="{4A8C44AC-1258-47F1-80BA-CDE73C6DFBFC}" srcOrd="1" destOrd="0" presId="urn:microsoft.com/office/officeart/2005/8/layout/matrix1"/>
    <dgm:cxn modelId="{64B55821-0CA2-485A-B5A7-DCB5A453FE77}" type="presOf" srcId="{16408AAE-3547-4A32-B19F-745767962C29}" destId="{CEAF7EC3-CDAD-45DE-BF32-B59E4C072ACC}" srcOrd="0" destOrd="0" presId="urn:microsoft.com/office/officeart/2005/8/layout/matrix1"/>
    <dgm:cxn modelId="{28B82143-F18A-4A9F-AA00-CC5FC715713D}" type="presOf" srcId="{8BBB74B2-8BB0-4B40-A565-CAA3B8ACBA9E}" destId="{EA67B4C1-F2A9-43F1-ADF6-FDCD3081C15C}" srcOrd="0" destOrd="0" presId="urn:microsoft.com/office/officeart/2005/8/layout/matrix1"/>
    <dgm:cxn modelId="{32120D45-7A74-4FD6-A5D1-A41770E568C9}" srcId="{843054AA-B6DE-4E19-9CEA-64887BBE0C01}" destId="{5D2729AA-5DC5-4B80-A389-82036C823A6D}" srcOrd="0" destOrd="0" parTransId="{31480F56-058D-4522-BE67-2E9103516149}" sibTransId="{9E927D47-D687-4F04-A0FA-1BDBA17826CA}"/>
    <dgm:cxn modelId="{08722855-D3CF-4AA9-AB25-D7966B20DC34}" type="presOf" srcId="{800AC898-C768-4AEA-8620-3477AA2F7A1E}" destId="{DBA81873-1627-4A8F-9DC8-1097D2F52CE8}" srcOrd="0" destOrd="0" presId="urn:microsoft.com/office/officeart/2005/8/layout/matrix1"/>
    <dgm:cxn modelId="{098BFA69-BD43-4748-8E10-8034D61856F0}" type="presOf" srcId="{5D2729AA-5DC5-4B80-A389-82036C823A6D}" destId="{DFE2DA9F-F826-4C2F-888A-98ACAE3287B4}" srcOrd="0" destOrd="0" presId="urn:microsoft.com/office/officeart/2005/8/layout/matrix1"/>
    <dgm:cxn modelId="{EF20776C-B1FC-4596-94B8-267D062B3814}" srcId="{843054AA-B6DE-4E19-9CEA-64887BBE0C01}" destId="{800AC898-C768-4AEA-8620-3477AA2F7A1E}" srcOrd="1" destOrd="0" parTransId="{3AB61356-493A-428C-B2F7-2C64209FD561}" sibTransId="{7FA3371E-FCDB-41D0-A108-AE5194478823}"/>
    <dgm:cxn modelId="{0CECE471-8C75-4DAA-ABA9-09CAB20DDF15}" srcId="{8BBB74B2-8BB0-4B40-A565-CAA3B8ACBA9E}" destId="{843054AA-B6DE-4E19-9CEA-64887BBE0C01}" srcOrd="0" destOrd="0" parTransId="{FCDF7224-4188-421E-BF2B-F9E4B4882C0F}" sibTransId="{26644553-1147-4CC6-A18C-0F7E3474D06D}"/>
    <dgm:cxn modelId="{C3F61F74-7F6F-48AC-B483-B43EA0A21CDD}" type="presOf" srcId="{5D2729AA-5DC5-4B80-A389-82036C823A6D}" destId="{7C3498EC-C4CB-4E37-A4DD-05EF0470940E}" srcOrd="1" destOrd="0" presId="urn:microsoft.com/office/officeart/2005/8/layout/matrix1"/>
    <dgm:cxn modelId="{343E0DA3-6253-450C-929F-1F74527D783D}" type="presOf" srcId="{5E577BD5-89F3-4402-9B2F-59FB2B9EA776}" destId="{C9F01BDA-A8D1-45FA-9665-C619E92EE5D8}" srcOrd="0" destOrd="0" presId="urn:microsoft.com/office/officeart/2005/8/layout/matrix1"/>
    <dgm:cxn modelId="{CED47AB3-A9E0-4041-BDC3-0057F69C7BAB}" type="presOf" srcId="{800AC898-C768-4AEA-8620-3477AA2F7A1E}" destId="{AE64BB45-08F0-4419-8332-E93D08949AAF}" srcOrd="1" destOrd="0" presId="urn:microsoft.com/office/officeart/2005/8/layout/matrix1"/>
    <dgm:cxn modelId="{A6E9E6D2-EF24-4074-A0DE-D2D7C2CF0FF2}" type="presOf" srcId="{16408AAE-3547-4A32-B19F-745767962C29}" destId="{1C8FEDBC-496D-4CDB-B76D-62A3EEDD0649}" srcOrd="1" destOrd="0" presId="urn:microsoft.com/office/officeart/2005/8/layout/matrix1"/>
    <dgm:cxn modelId="{352B13DB-4A17-463B-8577-8000E0B98EE6}" srcId="{843054AA-B6DE-4E19-9CEA-64887BBE0C01}" destId="{16408AAE-3547-4A32-B19F-745767962C29}" srcOrd="2" destOrd="0" parTransId="{994C696F-E078-485B-BB84-0C4C69AB12AA}" sibTransId="{58285CEA-95DA-4E8D-AA8E-965B96C74D75}"/>
    <dgm:cxn modelId="{0613E7E2-2748-401A-9EFC-4A590FCE2B7F}" srcId="{843054AA-B6DE-4E19-9CEA-64887BBE0C01}" destId="{5E577BD5-89F3-4402-9B2F-59FB2B9EA776}" srcOrd="3" destOrd="0" parTransId="{43A19313-E4F6-474A-B6D5-B5A312D59E83}" sibTransId="{80675974-2296-4863-909A-5930E98663F9}"/>
    <dgm:cxn modelId="{D42F9703-3683-4EC8-BFD5-801AC690CE5E}" type="presParOf" srcId="{EA67B4C1-F2A9-43F1-ADF6-FDCD3081C15C}" destId="{3C3CC57C-7047-42F9-80EF-4D5329F59FA1}" srcOrd="0" destOrd="0" presId="urn:microsoft.com/office/officeart/2005/8/layout/matrix1"/>
    <dgm:cxn modelId="{DC1EE58D-F74D-42BB-B151-F6300DDEB51B}" type="presParOf" srcId="{3C3CC57C-7047-42F9-80EF-4D5329F59FA1}" destId="{DFE2DA9F-F826-4C2F-888A-98ACAE3287B4}" srcOrd="0" destOrd="0" presId="urn:microsoft.com/office/officeart/2005/8/layout/matrix1"/>
    <dgm:cxn modelId="{8524247D-36C4-479E-9F95-18923B36DB45}" type="presParOf" srcId="{3C3CC57C-7047-42F9-80EF-4D5329F59FA1}" destId="{7C3498EC-C4CB-4E37-A4DD-05EF0470940E}" srcOrd="1" destOrd="0" presId="urn:microsoft.com/office/officeart/2005/8/layout/matrix1"/>
    <dgm:cxn modelId="{26BF2619-3BA5-4ACD-BFA4-C099ADDD98AD}" type="presParOf" srcId="{3C3CC57C-7047-42F9-80EF-4D5329F59FA1}" destId="{DBA81873-1627-4A8F-9DC8-1097D2F52CE8}" srcOrd="2" destOrd="0" presId="urn:microsoft.com/office/officeart/2005/8/layout/matrix1"/>
    <dgm:cxn modelId="{5E30C45B-5A18-4ABD-893E-A7E035CA1EAA}" type="presParOf" srcId="{3C3CC57C-7047-42F9-80EF-4D5329F59FA1}" destId="{AE64BB45-08F0-4419-8332-E93D08949AAF}" srcOrd="3" destOrd="0" presId="urn:microsoft.com/office/officeart/2005/8/layout/matrix1"/>
    <dgm:cxn modelId="{DA95089D-7077-4ACA-9E47-96693C2A94B3}" type="presParOf" srcId="{3C3CC57C-7047-42F9-80EF-4D5329F59FA1}" destId="{CEAF7EC3-CDAD-45DE-BF32-B59E4C072ACC}" srcOrd="4" destOrd="0" presId="urn:microsoft.com/office/officeart/2005/8/layout/matrix1"/>
    <dgm:cxn modelId="{848DB27F-2DB6-4B81-8CC9-A09FB1BB0BA0}" type="presParOf" srcId="{3C3CC57C-7047-42F9-80EF-4D5329F59FA1}" destId="{1C8FEDBC-496D-4CDB-B76D-62A3EEDD0649}" srcOrd="5" destOrd="0" presId="urn:microsoft.com/office/officeart/2005/8/layout/matrix1"/>
    <dgm:cxn modelId="{876628E7-3468-4CCB-A39F-42C16E56D0EF}" type="presParOf" srcId="{3C3CC57C-7047-42F9-80EF-4D5329F59FA1}" destId="{C9F01BDA-A8D1-45FA-9665-C619E92EE5D8}" srcOrd="6" destOrd="0" presId="urn:microsoft.com/office/officeart/2005/8/layout/matrix1"/>
    <dgm:cxn modelId="{EA2865EA-8BB1-45F5-8BE8-672D89ED2FEE}" type="presParOf" srcId="{3C3CC57C-7047-42F9-80EF-4D5329F59FA1}" destId="{4A8C44AC-1258-47F1-80BA-CDE73C6DFBFC}" srcOrd="7" destOrd="0" presId="urn:microsoft.com/office/officeart/2005/8/layout/matrix1"/>
    <dgm:cxn modelId="{F4C43D3B-13C4-4C13-A77C-4CBFC3F18BD9}" type="presParOf" srcId="{EA67B4C1-F2A9-43F1-ADF6-FDCD3081C15C}" destId="{5AF663AA-226E-4BA5-ABB6-BCF070A0FFEC}"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55F3064-6A9E-4707-8CFC-9DA24C1E8E8E}" type="doc">
      <dgm:prSet loTypeId="urn:microsoft.com/office/officeart/2005/8/layout/chevron1" loCatId="process" qsTypeId="urn:microsoft.com/office/officeart/2005/8/quickstyle/simple2" qsCatId="simple" csTypeId="urn:microsoft.com/office/officeart/2005/8/colors/accent1_2" csCatId="accent1" phldr="1"/>
      <dgm:spPr/>
    </dgm:pt>
    <dgm:pt modelId="{8656857A-634A-45D5-B68B-27A553A75865}">
      <dgm:prSet phldrT="[文本]"/>
      <dgm:spPr>
        <a:solidFill>
          <a:srgbClr val="0070C0"/>
        </a:solidFill>
        <a:ln w="12700">
          <a:solidFill>
            <a:schemeClr val="bg1"/>
          </a:solidFill>
        </a:ln>
      </dgm:spPr>
      <dgm:t>
        <a:bodyPr/>
        <a:lstStyle/>
        <a:p>
          <a:r>
            <a:rPr lang="zh-CN" altLang="en-US" b="1" dirty="0">
              <a:latin typeface="微软雅黑" panose="020B0503020204020204" pitchFamily="34" charset="-122"/>
              <a:ea typeface="微软雅黑" panose="020B0503020204020204" pitchFamily="34" charset="-122"/>
            </a:rPr>
            <a:t>概述</a:t>
          </a:r>
        </a:p>
      </dgm:t>
    </dgm:pt>
    <dgm:pt modelId="{0D216C73-BA12-4B2C-8078-2235090105DB}" type="parTrans" cxnId="{9DF2D484-F3DE-46F3-90C5-DF93D14ED05E}">
      <dgm:prSet/>
      <dgm:spPr/>
      <dgm:t>
        <a:bodyPr/>
        <a:lstStyle/>
        <a:p>
          <a:endParaRPr lang="zh-CN" altLang="en-US">
            <a:latin typeface="微软雅黑" panose="020B0503020204020204" pitchFamily="34" charset="-122"/>
            <a:ea typeface="微软雅黑" panose="020B0503020204020204" pitchFamily="34" charset="-122"/>
          </a:endParaRPr>
        </a:p>
      </dgm:t>
    </dgm:pt>
    <dgm:pt modelId="{24D98B98-B994-457D-85CA-0AE373347E73}" type="sibTrans" cxnId="{9DF2D484-F3DE-46F3-90C5-DF93D14ED05E}">
      <dgm:prSet/>
      <dgm:spPr/>
      <dgm:t>
        <a:bodyPr/>
        <a:lstStyle/>
        <a:p>
          <a:endParaRPr lang="zh-CN" altLang="en-US">
            <a:latin typeface="微软雅黑" panose="020B0503020204020204" pitchFamily="34" charset="-122"/>
            <a:ea typeface="微软雅黑" panose="020B0503020204020204" pitchFamily="34" charset="-122"/>
          </a:endParaRPr>
        </a:p>
      </dgm:t>
    </dgm:pt>
    <dgm:pt modelId="{E1A4A8AD-74CA-4CAB-8654-1E33B13BB10C}">
      <dgm:prSet phldrT="[文本]"/>
      <dgm:spPr>
        <a:solidFill>
          <a:schemeClr val="bg1">
            <a:lumMod val="65000"/>
          </a:schemeClr>
        </a:solidFill>
        <a:ln w="12700">
          <a:solidFill>
            <a:schemeClr val="bg1"/>
          </a:solidFill>
        </a:ln>
      </dgm:spPr>
      <dgm:t>
        <a:bodyPr/>
        <a:lstStyle/>
        <a:p>
          <a:r>
            <a:rPr lang="zh-CN" altLang="en-US" dirty="0">
              <a:latin typeface="微软雅黑" panose="020B0503020204020204" pitchFamily="34" charset="-122"/>
              <a:ea typeface="微软雅黑" panose="020B0503020204020204" pitchFamily="34" charset="-122"/>
            </a:rPr>
            <a:t>使命</a:t>
          </a:r>
        </a:p>
      </dgm:t>
    </dgm:pt>
    <dgm:pt modelId="{CA99260E-D2B6-4F55-974B-718CC93F7D97}" type="parTrans" cxnId="{5B188646-8B20-4BA5-9186-29638FCF574B}">
      <dgm:prSet/>
      <dgm:spPr/>
      <dgm:t>
        <a:bodyPr/>
        <a:lstStyle/>
        <a:p>
          <a:endParaRPr lang="zh-CN" altLang="en-US">
            <a:latin typeface="微软雅黑" panose="020B0503020204020204" pitchFamily="34" charset="-122"/>
            <a:ea typeface="微软雅黑" panose="020B0503020204020204" pitchFamily="34" charset="-122"/>
          </a:endParaRPr>
        </a:p>
      </dgm:t>
    </dgm:pt>
    <dgm:pt modelId="{CC4C50A2-D510-4095-B994-B3B1ECB7C25E}" type="sibTrans" cxnId="{5B188646-8B20-4BA5-9186-29638FCF574B}">
      <dgm:prSet/>
      <dgm:spPr/>
      <dgm:t>
        <a:bodyPr/>
        <a:lstStyle/>
        <a:p>
          <a:endParaRPr lang="zh-CN" altLang="en-US">
            <a:latin typeface="微软雅黑" panose="020B0503020204020204" pitchFamily="34" charset="-122"/>
            <a:ea typeface="微软雅黑" panose="020B0503020204020204" pitchFamily="34" charset="-122"/>
          </a:endParaRPr>
        </a:p>
      </dgm:t>
    </dgm:pt>
    <dgm:pt modelId="{AA7D10C8-D7AE-4BF8-AAE7-30C0C3D6381C}">
      <dgm:prSet phldrT="[文本]"/>
      <dgm:spPr>
        <a:solidFill>
          <a:schemeClr val="bg1">
            <a:lumMod val="65000"/>
          </a:schemeClr>
        </a:solidFill>
        <a:ln w="12700">
          <a:solidFill>
            <a:schemeClr val="bg1"/>
          </a:solidFill>
        </a:ln>
      </dgm:spPr>
      <dgm:t>
        <a:bodyPr/>
        <a:lstStyle/>
        <a:p>
          <a:r>
            <a:rPr lang="zh-CN" altLang="en-US" dirty="0">
              <a:latin typeface="微软雅黑" panose="020B0503020204020204" pitchFamily="34" charset="-122"/>
              <a:ea typeface="微软雅黑" panose="020B0503020204020204" pitchFamily="34" charset="-122"/>
            </a:rPr>
            <a:t>愿景</a:t>
          </a:r>
        </a:p>
      </dgm:t>
    </dgm:pt>
    <dgm:pt modelId="{6FE30A3A-99BD-4D82-9137-AF398BD3BCE2}" type="parTrans" cxnId="{8E82B755-BDD5-41EF-9BCD-4A6CAC96CA21}">
      <dgm:prSet/>
      <dgm:spPr/>
      <dgm:t>
        <a:bodyPr/>
        <a:lstStyle/>
        <a:p>
          <a:endParaRPr lang="zh-CN" altLang="en-US">
            <a:latin typeface="微软雅黑" panose="020B0503020204020204" pitchFamily="34" charset="-122"/>
            <a:ea typeface="微软雅黑" panose="020B0503020204020204" pitchFamily="34" charset="-122"/>
          </a:endParaRPr>
        </a:p>
      </dgm:t>
    </dgm:pt>
    <dgm:pt modelId="{4C1E998D-70E5-4C92-9DB5-8E9F9EEDDD82}" type="sibTrans" cxnId="{8E82B755-BDD5-41EF-9BCD-4A6CAC96CA21}">
      <dgm:prSet/>
      <dgm:spPr/>
      <dgm:t>
        <a:bodyPr/>
        <a:lstStyle/>
        <a:p>
          <a:endParaRPr lang="zh-CN" altLang="en-US">
            <a:latin typeface="微软雅黑" panose="020B0503020204020204" pitchFamily="34" charset="-122"/>
            <a:ea typeface="微软雅黑" panose="020B0503020204020204" pitchFamily="34" charset="-122"/>
          </a:endParaRPr>
        </a:p>
      </dgm:t>
    </dgm:pt>
    <dgm:pt modelId="{4D577B54-B3C1-443A-A101-00AE46FC0591}">
      <dgm:prSet phldrT="[文本]"/>
      <dgm:spPr>
        <a:solidFill>
          <a:schemeClr val="bg1">
            <a:lumMod val="65000"/>
          </a:schemeClr>
        </a:solidFill>
        <a:ln w="12700">
          <a:solidFill>
            <a:schemeClr val="bg1"/>
          </a:solidFill>
        </a:ln>
      </dgm:spPr>
      <dgm:t>
        <a:bodyPr/>
        <a:lstStyle/>
        <a:p>
          <a:r>
            <a:rPr lang="zh-CN" altLang="en-US" dirty="0">
              <a:latin typeface="微软雅黑" panose="020B0503020204020204" pitchFamily="34" charset="-122"/>
              <a:ea typeface="微软雅黑" panose="020B0503020204020204" pitchFamily="34" charset="-122"/>
            </a:rPr>
            <a:t>战略目标</a:t>
          </a:r>
        </a:p>
      </dgm:t>
    </dgm:pt>
    <dgm:pt modelId="{8CC5380A-F239-48F1-850B-61D8CBD4B293}" type="parTrans" cxnId="{93A4BFB7-086F-4405-8363-266EB7A81E3C}">
      <dgm:prSet/>
      <dgm:spPr/>
      <dgm:t>
        <a:bodyPr/>
        <a:lstStyle/>
        <a:p>
          <a:endParaRPr lang="zh-CN" altLang="en-US">
            <a:latin typeface="微软雅黑" panose="020B0503020204020204" pitchFamily="34" charset="-122"/>
            <a:ea typeface="微软雅黑" panose="020B0503020204020204" pitchFamily="34" charset="-122"/>
          </a:endParaRPr>
        </a:p>
      </dgm:t>
    </dgm:pt>
    <dgm:pt modelId="{4F09474A-C513-453A-AA07-D80A74C78DC8}" type="sibTrans" cxnId="{93A4BFB7-086F-4405-8363-266EB7A81E3C}">
      <dgm:prSet/>
      <dgm:spPr/>
      <dgm:t>
        <a:bodyPr/>
        <a:lstStyle/>
        <a:p>
          <a:endParaRPr lang="zh-CN" altLang="en-US">
            <a:latin typeface="微软雅黑" panose="020B0503020204020204" pitchFamily="34" charset="-122"/>
            <a:ea typeface="微软雅黑" panose="020B0503020204020204" pitchFamily="34" charset="-122"/>
          </a:endParaRPr>
        </a:p>
      </dgm:t>
    </dgm:pt>
    <dgm:pt modelId="{70FB91F4-54C2-4BDF-8D97-80073F81B006}" type="pres">
      <dgm:prSet presAssocID="{655F3064-6A9E-4707-8CFC-9DA24C1E8E8E}" presName="Name0" presStyleCnt="0">
        <dgm:presLayoutVars>
          <dgm:dir/>
          <dgm:animLvl val="lvl"/>
          <dgm:resizeHandles val="exact"/>
        </dgm:presLayoutVars>
      </dgm:prSet>
      <dgm:spPr/>
    </dgm:pt>
    <dgm:pt modelId="{28A79C0B-5E0B-4BAA-BC4F-C6FEA353F644}" type="pres">
      <dgm:prSet presAssocID="{8656857A-634A-45D5-B68B-27A553A75865}" presName="parTxOnly" presStyleLbl="node1" presStyleIdx="0" presStyleCnt="4">
        <dgm:presLayoutVars>
          <dgm:chMax val="0"/>
          <dgm:chPref val="0"/>
          <dgm:bulletEnabled val="1"/>
        </dgm:presLayoutVars>
      </dgm:prSet>
      <dgm:spPr/>
    </dgm:pt>
    <dgm:pt modelId="{F194A7B4-F515-45C2-AE6E-3BE71B544D32}" type="pres">
      <dgm:prSet presAssocID="{24D98B98-B994-457D-85CA-0AE373347E73}" presName="parTxOnlySpace" presStyleCnt="0"/>
      <dgm:spPr/>
    </dgm:pt>
    <dgm:pt modelId="{141D5A77-DB16-40AD-A308-E1C612297B5F}" type="pres">
      <dgm:prSet presAssocID="{E1A4A8AD-74CA-4CAB-8654-1E33B13BB10C}" presName="parTxOnly" presStyleLbl="node1" presStyleIdx="1" presStyleCnt="4">
        <dgm:presLayoutVars>
          <dgm:chMax val="0"/>
          <dgm:chPref val="0"/>
          <dgm:bulletEnabled val="1"/>
        </dgm:presLayoutVars>
      </dgm:prSet>
      <dgm:spPr/>
    </dgm:pt>
    <dgm:pt modelId="{602C3A98-4B09-4F52-B212-40AA7027BABF}" type="pres">
      <dgm:prSet presAssocID="{CC4C50A2-D510-4095-B994-B3B1ECB7C25E}" presName="parTxOnlySpace" presStyleCnt="0"/>
      <dgm:spPr/>
    </dgm:pt>
    <dgm:pt modelId="{253DA258-DA2E-4FC2-902B-F4ABED65C24F}" type="pres">
      <dgm:prSet presAssocID="{AA7D10C8-D7AE-4BF8-AAE7-30C0C3D6381C}" presName="parTxOnly" presStyleLbl="node1" presStyleIdx="2" presStyleCnt="4">
        <dgm:presLayoutVars>
          <dgm:chMax val="0"/>
          <dgm:chPref val="0"/>
          <dgm:bulletEnabled val="1"/>
        </dgm:presLayoutVars>
      </dgm:prSet>
      <dgm:spPr/>
    </dgm:pt>
    <dgm:pt modelId="{D0170776-8BDD-4335-9786-2756DB88BC4D}" type="pres">
      <dgm:prSet presAssocID="{4C1E998D-70E5-4C92-9DB5-8E9F9EEDDD82}" presName="parTxOnlySpace" presStyleCnt="0"/>
      <dgm:spPr/>
    </dgm:pt>
    <dgm:pt modelId="{5D9947BE-E408-47F1-8F0D-0AB46E8ADB16}" type="pres">
      <dgm:prSet presAssocID="{4D577B54-B3C1-443A-A101-00AE46FC0591}" presName="parTxOnly" presStyleLbl="node1" presStyleIdx="3" presStyleCnt="4">
        <dgm:presLayoutVars>
          <dgm:chMax val="0"/>
          <dgm:chPref val="0"/>
          <dgm:bulletEnabled val="1"/>
        </dgm:presLayoutVars>
      </dgm:prSet>
      <dgm:spPr/>
    </dgm:pt>
  </dgm:ptLst>
  <dgm:cxnLst>
    <dgm:cxn modelId="{A94EF000-72EB-4764-8433-6FE3121743B8}" type="presOf" srcId="{4D577B54-B3C1-443A-A101-00AE46FC0591}" destId="{5D9947BE-E408-47F1-8F0D-0AB46E8ADB16}" srcOrd="0" destOrd="0" presId="urn:microsoft.com/office/officeart/2005/8/layout/chevron1"/>
    <dgm:cxn modelId="{8C8E7D0F-D8CF-4D0B-8021-FD9375853013}" type="presOf" srcId="{AA7D10C8-D7AE-4BF8-AAE7-30C0C3D6381C}" destId="{253DA258-DA2E-4FC2-902B-F4ABED65C24F}" srcOrd="0" destOrd="0" presId="urn:microsoft.com/office/officeart/2005/8/layout/chevron1"/>
    <dgm:cxn modelId="{6D7D0018-FC75-4914-BC77-7B37D0E10963}" type="presOf" srcId="{E1A4A8AD-74CA-4CAB-8654-1E33B13BB10C}" destId="{141D5A77-DB16-40AD-A308-E1C612297B5F}" srcOrd="0" destOrd="0" presId="urn:microsoft.com/office/officeart/2005/8/layout/chevron1"/>
    <dgm:cxn modelId="{5B188646-8B20-4BA5-9186-29638FCF574B}" srcId="{655F3064-6A9E-4707-8CFC-9DA24C1E8E8E}" destId="{E1A4A8AD-74CA-4CAB-8654-1E33B13BB10C}" srcOrd="1" destOrd="0" parTransId="{CA99260E-D2B6-4F55-974B-718CC93F7D97}" sibTransId="{CC4C50A2-D510-4095-B994-B3B1ECB7C25E}"/>
    <dgm:cxn modelId="{8E82B755-BDD5-41EF-9BCD-4A6CAC96CA21}" srcId="{655F3064-6A9E-4707-8CFC-9DA24C1E8E8E}" destId="{AA7D10C8-D7AE-4BF8-AAE7-30C0C3D6381C}" srcOrd="2" destOrd="0" parTransId="{6FE30A3A-99BD-4D82-9137-AF398BD3BCE2}" sibTransId="{4C1E998D-70E5-4C92-9DB5-8E9F9EEDDD82}"/>
    <dgm:cxn modelId="{9DF2D484-F3DE-46F3-90C5-DF93D14ED05E}" srcId="{655F3064-6A9E-4707-8CFC-9DA24C1E8E8E}" destId="{8656857A-634A-45D5-B68B-27A553A75865}" srcOrd="0" destOrd="0" parTransId="{0D216C73-BA12-4B2C-8078-2235090105DB}" sibTransId="{24D98B98-B994-457D-85CA-0AE373347E73}"/>
    <dgm:cxn modelId="{5C3A4F92-23FA-4407-BC57-B2329654A64B}" type="presOf" srcId="{8656857A-634A-45D5-B68B-27A553A75865}" destId="{28A79C0B-5E0B-4BAA-BC4F-C6FEA353F644}" srcOrd="0" destOrd="0" presId="urn:microsoft.com/office/officeart/2005/8/layout/chevron1"/>
    <dgm:cxn modelId="{93A4BFB7-086F-4405-8363-266EB7A81E3C}" srcId="{655F3064-6A9E-4707-8CFC-9DA24C1E8E8E}" destId="{4D577B54-B3C1-443A-A101-00AE46FC0591}" srcOrd="3" destOrd="0" parTransId="{8CC5380A-F239-48F1-850B-61D8CBD4B293}" sibTransId="{4F09474A-C513-453A-AA07-D80A74C78DC8}"/>
    <dgm:cxn modelId="{377A4EF6-1747-417B-AAE9-C8D3FA985E9A}" type="presOf" srcId="{655F3064-6A9E-4707-8CFC-9DA24C1E8E8E}" destId="{70FB91F4-54C2-4BDF-8D97-80073F81B006}" srcOrd="0" destOrd="0" presId="urn:microsoft.com/office/officeart/2005/8/layout/chevron1"/>
    <dgm:cxn modelId="{72CD52B2-AA95-4CB1-8207-F8EE1B246F43}" type="presParOf" srcId="{70FB91F4-54C2-4BDF-8D97-80073F81B006}" destId="{28A79C0B-5E0B-4BAA-BC4F-C6FEA353F644}" srcOrd="0" destOrd="0" presId="urn:microsoft.com/office/officeart/2005/8/layout/chevron1"/>
    <dgm:cxn modelId="{97C7955F-C6AE-465B-BBB7-E26174FAF30D}" type="presParOf" srcId="{70FB91F4-54C2-4BDF-8D97-80073F81B006}" destId="{F194A7B4-F515-45C2-AE6E-3BE71B544D32}" srcOrd="1" destOrd="0" presId="urn:microsoft.com/office/officeart/2005/8/layout/chevron1"/>
    <dgm:cxn modelId="{A9E9B834-CED9-478C-B6F6-2DE5EF7BC888}" type="presParOf" srcId="{70FB91F4-54C2-4BDF-8D97-80073F81B006}" destId="{141D5A77-DB16-40AD-A308-E1C612297B5F}" srcOrd="2" destOrd="0" presId="urn:microsoft.com/office/officeart/2005/8/layout/chevron1"/>
    <dgm:cxn modelId="{59EECCA8-1332-4DFE-B87C-09E0CDD76C45}" type="presParOf" srcId="{70FB91F4-54C2-4BDF-8D97-80073F81B006}" destId="{602C3A98-4B09-4F52-B212-40AA7027BABF}" srcOrd="3" destOrd="0" presId="urn:microsoft.com/office/officeart/2005/8/layout/chevron1"/>
    <dgm:cxn modelId="{36DAC59A-825F-4A76-A62C-F4A392A161E4}" type="presParOf" srcId="{70FB91F4-54C2-4BDF-8D97-80073F81B006}" destId="{253DA258-DA2E-4FC2-902B-F4ABED65C24F}" srcOrd="4" destOrd="0" presId="urn:microsoft.com/office/officeart/2005/8/layout/chevron1"/>
    <dgm:cxn modelId="{98227D04-6711-410C-A682-F06F746C6A93}" type="presParOf" srcId="{70FB91F4-54C2-4BDF-8D97-80073F81B006}" destId="{D0170776-8BDD-4335-9786-2756DB88BC4D}" srcOrd="5" destOrd="0" presId="urn:microsoft.com/office/officeart/2005/8/layout/chevron1"/>
    <dgm:cxn modelId="{4687D2EE-57C1-431B-B954-46F0105525F2}" type="presParOf" srcId="{70FB91F4-54C2-4BDF-8D97-80073F81B006}" destId="{5D9947BE-E408-47F1-8F0D-0AB46E8ADB16}"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5F3064-6A9E-4707-8CFC-9DA24C1E8E8E}" type="doc">
      <dgm:prSet loTypeId="urn:microsoft.com/office/officeart/2005/8/layout/chevron1" loCatId="process" qsTypeId="urn:microsoft.com/office/officeart/2005/8/quickstyle/simple2" qsCatId="simple" csTypeId="urn:microsoft.com/office/officeart/2005/8/colors/accent1_2" csCatId="accent1" phldr="1"/>
      <dgm:spPr/>
    </dgm:pt>
    <dgm:pt modelId="{8656857A-634A-45D5-B68B-27A553A75865}">
      <dgm:prSet phldrT="[文本]"/>
      <dgm:spPr>
        <a:solidFill>
          <a:schemeClr val="bg1">
            <a:lumMod val="65000"/>
          </a:schemeClr>
        </a:solidFill>
        <a:ln w="12700">
          <a:solidFill>
            <a:schemeClr val="bg1"/>
          </a:solidFill>
        </a:ln>
      </dgm:spPr>
      <dgm:t>
        <a:bodyPr/>
        <a:lstStyle/>
        <a:p>
          <a:r>
            <a:rPr lang="zh-CN" altLang="en-US" b="0" dirty="0">
              <a:latin typeface="微软雅黑" panose="020B0503020204020204" pitchFamily="34" charset="-122"/>
              <a:ea typeface="微软雅黑" panose="020B0503020204020204" pitchFamily="34" charset="-122"/>
            </a:rPr>
            <a:t>概述</a:t>
          </a:r>
        </a:p>
      </dgm:t>
    </dgm:pt>
    <dgm:pt modelId="{0D216C73-BA12-4B2C-8078-2235090105DB}" type="parTrans" cxnId="{9DF2D484-F3DE-46F3-90C5-DF93D14ED05E}">
      <dgm:prSet/>
      <dgm:spPr/>
      <dgm:t>
        <a:bodyPr/>
        <a:lstStyle/>
        <a:p>
          <a:endParaRPr lang="zh-CN" altLang="en-US">
            <a:latin typeface="微软雅黑" panose="020B0503020204020204" pitchFamily="34" charset="-122"/>
            <a:ea typeface="微软雅黑" panose="020B0503020204020204" pitchFamily="34" charset="-122"/>
          </a:endParaRPr>
        </a:p>
      </dgm:t>
    </dgm:pt>
    <dgm:pt modelId="{24D98B98-B994-457D-85CA-0AE373347E73}" type="sibTrans" cxnId="{9DF2D484-F3DE-46F3-90C5-DF93D14ED05E}">
      <dgm:prSet/>
      <dgm:spPr/>
      <dgm:t>
        <a:bodyPr/>
        <a:lstStyle/>
        <a:p>
          <a:endParaRPr lang="zh-CN" altLang="en-US">
            <a:latin typeface="微软雅黑" panose="020B0503020204020204" pitchFamily="34" charset="-122"/>
            <a:ea typeface="微软雅黑" panose="020B0503020204020204" pitchFamily="34" charset="-122"/>
          </a:endParaRPr>
        </a:p>
      </dgm:t>
    </dgm:pt>
    <dgm:pt modelId="{E1A4A8AD-74CA-4CAB-8654-1E33B13BB10C}">
      <dgm:prSet phldrT="[文本]"/>
      <dgm:spPr>
        <a:solidFill>
          <a:srgbClr val="0070C0"/>
        </a:solidFill>
        <a:ln w="12700">
          <a:solidFill>
            <a:schemeClr val="bg1"/>
          </a:solidFill>
        </a:ln>
      </dgm:spPr>
      <dgm:t>
        <a:bodyPr/>
        <a:lstStyle/>
        <a:p>
          <a:r>
            <a:rPr lang="zh-CN" altLang="en-US" b="1" dirty="0">
              <a:latin typeface="微软雅黑" panose="020B0503020204020204" pitchFamily="34" charset="-122"/>
              <a:ea typeface="微软雅黑" panose="020B0503020204020204" pitchFamily="34" charset="-122"/>
            </a:rPr>
            <a:t>使命</a:t>
          </a:r>
        </a:p>
      </dgm:t>
    </dgm:pt>
    <dgm:pt modelId="{CA99260E-D2B6-4F55-974B-718CC93F7D97}" type="parTrans" cxnId="{5B188646-8B20-4BA5-9186-29638FCF574B}">
      <dgm:prSet/>
      <dgm:spPr/>
      <dgm:t>
        <a:bodyPr/>
        <a:lstStyle/>
        <a:p>
          <a:endParaRPr lang="zh-CN" altLang="en-US">
            <a:latin typeface="微软雅黑" panose="020B0503020204020204" pitchFamily="34" charset="-122"/>
            <a:ea typeface="微软雅黑" panose="020B0503020204020204" pitchFamily="34" charset="-122"/>
          </a:endParaRPr>
        </a:p>
      </dgm:t>
    </dgm:pt>
    <dgm:pt modelId="{CC4C50A2-D510-4095-B994-B3B1ECB7C25E}" type="sibTrans" cxnId="{5B188646-8B20-4BA5-9186-29638FCF574B}">
      <dgm:prSet/>
      <dgm:spPr/>
      <dgm:t>
        <a:bodyPr/>
        <a:lstStyle/>
        <a:p>
          <a:endParaRPr lang="zh-CN" altLang="en-US">
            <a:latin typeface="微软雅黑" panose="020B0503020204020204" pitchFamily="34" charset="-122"/>
            <a:ea typeface="微软雅黑" panose="020B0503020204020204" pitchFamily="34" charset="-122"/>
          </a:endParaRPr>
        </a:p>
      </dgm:t>
    </dgm:pt>
    <dgm:pt modelId="{AA7D10C8-D7AE-4BF8-AAE7-30C0C3D6381C}">
      <dgm:prSet phldrT="[文本]"/>
      <dgm:spPr>
        <a:solidFill>
          <a:schemeClr val="bg1">
            <a:lumMod val="65000"/>
          </a:schemeClr>
        </a:solidFill>
        <a:ln w="12700">
          <a:solidFill>
            <a:schemeClr val="bg1"/>
          </a:solidFill>
        </a:ln>
      </dgm:spPr>
      <dgm:t>
        <a:bodyPr/>
        <a:lstStyle/>
        <a:p>
          <a:r>
            <a:rPr lang="zh-CN" altLang="en-US" dirty="0">
              <a:latin typeface="微软雅黑" panose="020B0503020204020204" pitchFamily="34" charset="-122"/>
              <a:ea typeface="微软雅黑" panose="020B0503020204020204" pitchFamily="34" charset="-122"/>
            </a:rPr>
            <a:t>愿景</a:t>
          </a:r>
        </a:p>
      </dgm:t>
    </dgm:pt>
    <dgm:pt modelId="{6FE30A3A-99BD-4D82-9137-AF398BD3BCE2}" type="parTrans" cxnId="{8E82B755-BDD5-41EF-9BCD-4A6CAC96CA21}">
      <dgm:prSet/>
      <dgm:spPr/>
      <dgm:t>
        <a:bodyPr/>
        <a:lstStyle/>
        <a:p>
          <a:endParaRPr lang="zh-CN" altLang="en-US">
            <a:latin typeface="微软雅黑" panose="020B0503020204020204" pitchFamily="34" charset="-122"/>
            <a:ea typeface="微软雅黑" panose="020B0503020204020204" pitchFamily="34" charset="-122"/>
          </a:endParaRPr>
        </a:p>
      </dgm:t>
    </dgm:pt>
    <dgm:pt modelId="{4C1E998D-70E5-4C92-9DB5-8E9F9EEDDD82}" type="sibTrans" cxnId="{8E82B755-BDD5-41EF-9BCD-4A6CAC96CA21}">
      <dgm:prSet/>
      <dgm:spPr/>
      <dgm:t>
        <a:bodyPr/>
        <a:lstStyle/>
        <a:p>
          <a:endParaRPr lang="zh-CN" altLang="en-US">
            <a:latin typeface="微软雅黑" panose="020B0503020204020204" pitchFamily="34" charset="-122"/>
            <a:ea typeface="微软雅黑" panose="020B0503020204020204" pitchFamily="34" charset="-122"/>
          </a:endParaRPr>
        </a:p>
      </dgm:t>
    </dgm:pt>
    <dgm:pt modelId="{4D577B54-B3C1-443A-A101-00AE46FC0591}">
      <dgm:prSet phldrT="[文本]"/>
      <dgm:spPr>
        <a:solidFill>
          <a:schemeClr val="bg1">
            <a:lumMod val="65000"/>
          </a:schemeClr>
        </a:solidFill>
        <a:ln w="12700">
          <a:solidFill>
            <a:schemeClr val="bg1"/>
          </a:solidFill>
        </a:ln>
      </dgm:spPr>
      <dgm:t>
        <a:bodyPr/>
        <a:lstStyle/>
        <a:p>
          <a:r>
            <a:rPr lang="zh-CN" altLang="en-US" dirty="0">
              <a:latin typeface="微软雅黑" panose="020B0503020204020204" pitchFamily="34" charset="-122"/>
              <a:ea typeface="微软雅黑" panose="020B0503020204020204" pitchFamily="34" charset="-122"/>
            </a:rPr>
            <a:t>战略目标</a:t>
          </a:r>
        </a:p>
      </dgm:t>
    </dgm:pt>
    <dgm:pt modelId="{8CC5380A-F239-48F1-850B-61D8CBD4B293}" type="parTrans" cxnId="{93A4BFB7-086F-4405-8363-266EB7A81E3C}">
      <dgm:prSet/>
      <dgm:spPr/>
      <dgm:t>
        <a:bodyPr/>
        <a:lstStyle/>
        <a:p>
          <a:endParaRPr lang="zh-CN" altLang="en-US">
            <a:latin typeface="微软雅黑" panose="020B0503020204020204" pitchFamily="34" charset="-122"/>
            <a:ea typeface="微软雅黑" panose="020B0503020204020204" pitchFamily="34" charset="-122"/>
          </a:endParaRPr>
        </a:p>
      </dgm:t>
    </dgm:pt>
    <dgm:pt modelId="{4F09474A-C513-453A-AA07-D80A74C78DC8}" type="sibTrans" cxnId="{93A4BFB7-086F-4405-8363-266EB7A81E3C}">
      <dgm:prSet/>
      <dgm:spPr/>
      <dgm:t>
        <a:bodyPr/>
        <a:lstStyle/>
        <a:p>
          <a:endParaRPr lang="zh-CN" altLang="en-US">
            <a:latin typeface="微软雅黑" panose="020B0503020204020204" pitchFamily="34" charset="-122"/>
            <a:ea typeface="微软雅黑" panose="020B0503020204020204" pitchFamily="34" charset="-122"/>
          </a:endParaRPr>
        </a:p>
      </dgm:t>
    </dgm:pt>
    <dgm:pt modelId="{70FB91F4-54C2-4BDF-8D97-80073F81B006}" type="pres">
      <dgm:prSet presAssocID="{655F3064-6A9E-4707-8CFC-9DA24C1E8E8E}" presName="Name0" presStyleCnt="0">
        <dgm:presLayoutVars>
          <dgm:dir/>
          <dgm:animLvl val="lvl"/>
          <dgm:resizeHandles val="exact"/>
        </dgm:presLayoutVars>
      </dgm:prSet>
      <dgm:spPr/>
    </dgm:pt>
    <dgm:pt modelId="{28A79C0B-5E0B-4BAA-BC4F-C6FEA353F644}" type="pres">
      <dgm:prSet presAssocID="{8656857A-634A-45D5-B68B-27A553A75865}" presName="parTxOnly" presStyleLbl="node1" presStyleIdx="0" presStyleCnt="4">
        <dgm:presLayoutVars>
          <dgm:chMax val="0"/>
          <dgm:chPref val="0"/>
          <dgm:bulletEnabled val="1"/>
        </dgm:presLayoutVars>
      </dgm:prSet>
      <dgm:spPr/>
    </dgm:pt>
    <dgm:pt modelId="{F194A7B4-F515-45C2-AE6E-3BE71B544D32}" type="pres">
      <dgm:prSet presAssocID="{24D98B98-B994-457D-85CA-0AE373347E73}" presName="parTxOnlySpace" presStyleCnt="0"/>
      <dgm:spPr/>
    </dgm:pt>
    <dgm:pt modelId="{141D5A77-DB16-40AD-A308-E1C612297B5F}" type="pres">
      <dgm:prSet presAssocID="{E1A4A8AD-74CA-4CAB-8654-1E33B13BB10C}" presName="parTxOnly" presStyleLbl="node1" presStyleIdx="1" presStyleCnt="4">
        <dgm:presLayoutVars>
          <dgm:chMax val="0"/>
          <dgm:chPref val="0"/>
          <dgm:bulletEnabled val="1"/>
        </dgm:presLayoutVars>
      </dgm:prSet>
      <dgm:spPr/>
    </dgm:pt>
    <dgm:pt modelId="{602C3A98-4B09-4F52-B212-40AA7027BABF}" type="pres">
      <dgm:prSet presAssocID="{CC4C50A2-D510-4095-B994-B3B1ECB7C25E}" presName="parTxOnlySpace" presStyleCnt="0"/>
      <dgm:spPr/>
    </dgm:pt>
    <dgm:pt modelId="{253DA258-DA2E-4FC2-902B-F4ABED65C24F}" type="pres">
      <dgm:prSet presAssocID="{AA7D10C8-D7AE-4BF8-AAE7-30C0C3D6381C}" presName="parTxOnly" presStyleLbl="node1" presStyleIdx="2" presStyleCnt="4">
        <dgm:presLayoutVars>
          <dgm:chMax val="0"/>
          <dgm:chPref val="0"/>
          <dgm:bulletEnabled val="1"/>
        </dgm:presLayoutVars>
      </dgm:prSet>
      <dgm:spPr/>
    </dgm:pt>
    <dgm:pt modelId="{D0170776-8BDD-4335-9786-2756DB88BC4D}" type="pres">
      <dgm:prSet presAssocID="{4C1E998D-70E5-4C92-9DB5-8E9F9EEDDD82}" presName="parTxOnlySpace" presStyleCnt="0"/>
      <dgm:spPr/>
    </dgm:pt>
    <dgm:pt modelId="{5D9947BE-E408-47F1-8F0D-0AB46E8ADB16}" type="pres">
      <dgm:prSet presAssocID="{4D577B54-B3C1-443A-A101-00AE46FC0591}" presName="parTxOnly" presStyleLbl="node1" presStyleIdx="3" presStyleCnt="4">
        <dgm:presLayoutVars>
          <dgm:chMax val="0"/>
          <dgm:chPref val="0"/>
          <dgm:bulletEnabled val="1"/>
        </dgm:presLayoutVars>
      </dgm:prSet>
      <dgm:spPr/>
    </dgm:pt>
  </dgm:ptLst>
  <dgm:cxnLst>
    <dgm:cxn modelId="{C8770C43-AD0F-4225-9B39-0C8F87B0E8CB}" type="presOf" srcId="{4D577B54-B3C1-443A-A101-00AE46FC0591}" destId="{5D9947BE-E408-47F1-8F0D-0AB46E8ADB16}" srcOrd="0" destOrd="0" presId="urn:microsoft.com/office/officeart/2005/8/layout/chevron1"/>
    <dgm:cxn modelId="{5B188646-8B20-4BA5-9186-29638FCF574B}" srcId="{655F3064-6A9E-4707-8CFC-9DA24C1E8E8E}" destId="{E1A4A8AD-74CA-4CAB-8654-1E33B13BB10C}" srcOrd="1" destOrd="0" parTransId="{CA99260E-D2B6-4F55-974B-718CC93F7D97}" sibTransId="{CC4C50A2-D510-4095-B994-B3B1ECB7C25E}"/>
    <dgm:cxn modelId="{FBA96C4F-9775-481D-83B0-DA00AC769648}" type="presOf" srcId="{8656857A-634A-45D5-B68B-27A553A75865}" destId="{28A79C0B-5E0B-4BAA-BC4F-C6FEA353F644}" srcOrd="0" destOrd="0" presId="urn:microsoft.com/office/officeart/2005/8/layout/chevron1"/>
    <dgm:cxn modelId="{8E82B755-BDD5-41EF-9BCD-4A6CAC96CA21}" srcId="{655F3064-6A9E-4707-8CFC-9DA24C1E8E8E}" destId="{AA7D10C8-D7AE-4BF8-AAE7-30C0C3D6381C}" srcOrd="2" destOrd="0" parTransId="{6FE30A3A-99BD-4D82-9137-AF398BD3BCE2}" sibTransId="{4C1E998D-70E5-4C92-9DB5-8E9F9EEDDD82}"/>
    <dgm:cxn modelId="{F4A5E95D-145D-4FBC-B943-8E985DF82153}" type="presOf" srcId="{655F3064-6A9E-4707-8CFC-9DA24C1E8E8E}" destId="{70FB91F4-54C2-4BDF-8D97-80073F81B006}" srcOrd="0" destOrd="0" presId="urn:microsoft.com/office/officeart/2005/8/layout/chevron1"/>
    <dgm:cxn modelId="{9DF2D484-F3DE-46F3-90C5-DF93D14ED05E}" srcId="{655F3064-6A9E-4707-8CFC-9DA24C1E8E8E}" destId="{8656857A-634A-45D5-B68B-27A553A75865}" srcOrd="0" destOrd="0" parTransId="{0D216C73-BA12-4B2C-8078-2235090105DB}" sibTransId="{24D98B98-B994-457D-85CA-0AE373347E73}"/>
    <dgm:cxn modelId="{8E807C9D-7B50-402B-8844-1E1C023BDCFF}" type="presOf" srcId="{E1A4A8AD-74CA-4CAB-8654-1E33B13BB10C}" destId="{141D5A77-DB16-40AD-A308-E1C612297B5F}" srcOrd="0" destOrd="0" presId="urn:microsoft.com/office/officeart/2005/8/layout/chevron1"/>
    <dgm:cxn modelId="{93A4BFB7-086F-4405-8363-266EB7A81E3C}" srcId="{655F3064-6A9E-4707-8CFC-9DA24C1E8E8E}" destId="{4D577B54-B3C1-443A-A101-00AE46FC0591}" srcOrd="3" destOrd="0" parTransId="{8CC5380A-F239-48F1-850B-61D8CBD4B293}" sibTransId="{4F09474A-C513-453A-AA07-D80A74C78DC8}"/>
    <dgm:cxn modelId="{F2E968E7-F4A4-49B9-B84C-0C36CE6B2414}" type="presOf" srcId="{AA7D10C8-D7AE-4BF8-AAE7-30C0C3D6381C}" destId="{253DA258-DA2E-4FC2-902B-F4ABED65C24F}" srcOrd="0" destOrd="0" presId="urn:microsoft.com/office/officeart/2005/8/layout/chevron1"/>
    <dgm:cxn modelId="{247DF4D0-E426-48E2-9020-877EC8A1DCA1}" type="presParOf" srcId="{70FB91F4-54C2-4BDF-8D97-80073F81B006}" destId="{28A79C0B-5E0B-4BAA-BC4F-C6FEA353F644}" srcOrd="0" destOrd="0" presId="urn:microsoft.com/office/officeart/2005/8/layout/chevron1"/>
    <dgm:cxn modelId="{5AC74176-7C3C-43F3-81A7-4FFFD2B13316}" type="presParOf" srcId="{70FB91F4-54C2-4BDF-8D97-80073F81B006}" destId="{F194A7B4-F515-45C2-AE6E-3BE71B544D32}" srcOrd="1" destOrd="0" presId="urn:microsoft.com/office/officeart/2005/8/layout/chevron1"/>
    <dgm:cxn modelId="{5FB961C2-C8B5-4AB8-9E90-A20C49AA92FD}" type="presParOf" srcId="{70FB91F4-54C2-4BDF-8D97-80073F81B006}" destId="{141D5A77-DB16-40AD-A308-E1C612297B5F}" srcOrd="2" destOrd="0" presId="urn:microsoft.com/office/officeart/2005/8/layout/chevron1"/>
    <dgm:cxn modelId="{53555B22-FDC4-49CB-BADE-F1B27E37FF54}" type="presParOf" srcId="{70FB91F4-54C2-4BDF-8D97-80073F81B006}" destId="{602C3A98-4B09-4F52-B212-40AA7027BABF}" srcOrd="3" destOrd="0" presId="urn:microsoft.com/office/officeart/2005/8/layout/chevron1"/>
    <dgm:cxn modelId="{987DD522-92BF-432D-89C2-85E8318A438B}" type="presParOf" srcId="{70FB91F4-54C2-4BDF-8D97-80073F81B006}" destId="{253DA258-DA2E-4FC2-902B-F4ABED65C24F}" srcOrd="4" destOrd="0" presId="urn:microsoft.com/office/officeart/2005/8/layout/chevron1"/>
    <dgm:cxn modelId="{AB6A8CD5-BF5E-4454-B3F8-EEA34B8C0496}" type="presParOf" srcId="{70FB91F4-54C2-4BDF-8D97-80073F81B006}" destId="{D0170776-8BDD-4335-9786-2756DB88BC4D}" srcOrd="5" destOrd="0" presId="urn:microsoft.com/office/officeart/2005/8/layout/chevron1"/>
    <dgm:cxn modelId="{C11BEB14-FB06-4510-9613-EE382DEB7DB3}" type="presParOf" srcId="{70FB91F4-54C2-4BDF-8D97-80073F81B006}" destId="{5D9947BE-E408-47F1-8F0D-0AB46E8ADB16}"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55F3064-6A9E-4707-8CFC-9DA24C1E8E8E}" type="doc">
      <dgm:prSet loTypeId="urn:microsoft.com/office/officeart/2005/8/layout/chevron1" loCatId="process" qsTypeId="urn:microsoft.com/office/officeart/2005/8/quickstyle/simple2" qsCatId="simple" csTypeId="urn:microsoft.com/office/officeart/2005/8/colors/accent1_2" csCatId="accent1" phldr="1"/>
      <dgm:spPr/>
    </dgm:pt>
    <dgm:pt modelId="{8656857A-634A-45D5-B68B-27A553A75865}">
      <dgm:prSet phldrT="[文本]"/>
      <dgm:spPr>
        <a:solidFill>
          <a:schemeClr val="bg1">
            <a:lumMod val="65000"/>
          </a:schemeClr>
        </a:solidFill>
        <a:ln w="12700">
          <a:solidFill>
            <a:schemeClr val="bg1"/>
          </a:solidFill>
        </a:ln>
      </dgm:spPr>
      <dgm:t>
        <a:bodyPr/>
        <a:lstStyle/>
        <a:p>
          <a:r>
            <a:rPr lang="zh-CN" altLang="en-US" b="0" dirty="0">
              <a:latin typeface="微软雅黑" panose="020B0503020204020204" pitchFamily="34" charset="-122"/>
              <a:ea typeface="微软雅黑" panose="020B0503020204020204" pitchFamily="34" charset="-122"/>
            </a:rPr>
            <a:t>概述</a:t>
          </a:r>
        </a:p>
      </dgm:t>
    </dgm:pt>
    <dgm:pt modelId="{0D216C73-BA12-4B2C-8078-2235090105DB}" type="parTrans" cxnId="{9DF2D484-F3DE-46F3-90C5-DF93D14ED05E}">
      <dgm:prSet/>
      <dgm:spPr/>
      <dgm:t>
        <a:bodyPr/>
        <a:lstStyle/>
        <a:p>
          <a:endParaRPr lang="zh-CN" altLang="en-US">
            <a:latin typeface="微软雅黑" panose="020B0503020204020204" pitchFamily="34" charset="-122"/>
            <a:ea typeface="微软雅黑" panose="020B0503020204020204" pitchFamily="34" charset="-122"/>
          </a:endParaRPr>
        </a:p>
      </dgm:t>
    </dgm:pt>
    <dgm:pt modelId="{24D98B98-B994-457D-85CA-0AE373347E73}" type="sibTrans" cxnId="{9DF2D484-F3DE-46F3-90C5-DF93D14ED05E}">
      <dgm:prSet/>
      <dgm:spPr/>
      <dgm:t>
        <a:bodyPr/>
        <a:lstStyle/>
        <a:p>
          <a:endParaRPr lang="zh-CN" altLang="en-US">
            <a:latin typeface="微软雅黑" panose="020B0503020204020204" pitchFamily="34" charset="-122"/>
            <a:ea typeface="微软雅黑" panose="020B0503020204020204" pitchFamily="34" charset="-122"/>
          </a:endParaRPr>
        </a:p>
      </dgm:t>
    </dgm:pt>
    <dgm:pt modelId="{E1A4A8AD-74CA-4CAB-8654-1E33B13BB10C}">
      <dgm:prSet phldrT="[文本]"/>
      <dgm:spPr>
        <a:solidFill>
          <a:schemeClr val="bg1">
            <a:lumMod val="65000"/>
          </a:schemeClr>
        </a:solidFill>
        <a:ln w="12700">
          <a:solidFill>
            <a:schemeClr val="bg1"/>
          </a:solidFill>
        </a:ln>
      </dgm:spPr>
      <dgm:t>
        <a:bodyPr/>
        <a:lstStyle/>
        <a:p>
          <a:r>
            <a:rPr lang="zh-CN" altLang="en-US" b="0" dirty="0">
              <a:latin typeface="微软雅黑" panose="020B0503020204020204" pitchFamily="34" charset="-122"/>
              <a:ea typeface="微软雅黑" panose="020B0503020204020204" pitchFamily="34" charset="-122"/>
            </a:rPr>
            <a:t>使命</a:t>
          </a:r>
        </a:p>
      </dgm:t>
    </dgm:pt>
    <dgm:pt modelId="{CA99260E-D2B6-4F55-974B-718CC93F7D97}" type="parTrans" cxnId="{5B188646-8B20-4BA5-9186-29638FCF574B}">
      <dgm:prSet/>
      <dgm:spPr/>
      <dgm:t>
        <a:bodyPr/>
        <a:lstStyle/>
        <a:p>
          <a:endParaRPr lang="zh-CN" altLang="en-US">
            <a:latin typeface="微软雅黑" panose="020B0503020204020204" pitchFamily="34" charset="-122"/>
            <a:ea typeface="微软雅黑" panose="020B0503020204020204" pitchFamily="34" charset="-122"/>
          </a:endParaRPr>
        </a:p>
      </dgm:t>
    </dgm:pt>
    <dgm:pt modelId="{CC4C50A2-D510-4095-B994-B3B1ECB7C25E}" type="sibTrans" cxnId="{5B188646-8B20-4BA5-9186-29638FCF574B}">
      <dgm:prSet/>
      <dgm:spPr/>
      <dgm:t>
        <a:bodyPr/>
        <a:lstStyle/>
        <a:p>
          <a:endParaRPr lang="zh-CN" altLang="en-US">
            <a:latin typeface="微软雅黑" panose="020B0503020204020204" pitchFamily="34" charset="-122"/>
            <a:ea typeface="微软雅黑" panose="020B0503020204020204" pitchFamily="34" charset="-122"/>
          </a:endParaRPr>
        </a:p>
      </dgm:t>
    </dgm:pt>
    <dgm:pt modelId="{AA7D10C8-D7AE-4BF8-AAE7-30C0C3D6381C}">
      <dgm:prSet phldrT="[文本]"/>
      <dgm:spPr>
        <a:solidFill>
          <a:srgbClr val="0070C0"/>
        </a:solidFill>
        <a:ln w="12700">
          <a:solidFill>
            <a:schemeClr val="bg1"/>
          </a:solidFill>
        </a:ln>
      </dgm:spPr>
      <dgm:t>
        <a:bodyPr/>
        <a:lstStyle/>
        <a:p>
          <a:r>
            <a:rPr lang="zh-CN" altLang="en-US" b="1" dirty="0">
              <a:latin typeface="微软雅黑" panose="020B0503020204020204" pitchFamily="34" charset="-122"/>
              <a:ea typeface="微软雅黑" panose="020B0503020204020204" pitchFamily="34" charset="-122"/>
            </a:rPr>
            <a:t>愿景</a:t>
          </a:r>
        </a:p>
      </dgm:t>
    </dgm:pt>
    <dgm:pt modelId="{6FE30A3A-99BD-4D82-9137-AF398BD3BCE2}" type="parTrans" cxnId="{8E82B755-BDD5-41EF-9BCD-4A6CAC96CA21}">
      <dgm:prSet/>
      <dgm:spPr/>
      <dgm:t>
        <a:bodyPr/>
        <a:lstStyle/>
        <a:p>
          <a:endParaRPr lang="zh-CN" altLang="en-US">
            <a:latin typeface="微软雅黑" panose="020B0503020204020204" pitchFamily="34" charset="-122"/>
            <a:ea typeface="微软雅黑" panose="020B0503020204020204" pitchFamily="34" charset="-122"/>
          </a:endParaRPr>
        </a:p>
      </dgm:t>
    </dgm:pt>
    <dgm:pt modelId="{4C1E998D-70E5-4C92-9DB5-8E9F9EEDDD82}" type="sibTrans" cxnId="{8E82B755-BDD5-41EF-9BCD-4A6CAC96CA21}">
      <dgm:prSet/>
      <dgm:spPr/>
      <dgm:t>
        <a:bodyPr/>
        <a:lstStyle/>
        <a:p>
          <a:endParaRPr lang="zh-CN" altLang="en-US">
            <a:latin typeface="微软雅黑" panose="020B0503020204020204" pitchFamily="34" charset="-122"/>
            <a:ea typeface="微软雅黑" panose="020B0503020204020204" pitchFamily="34" charset="-122"/>
          </a:endParaRPr>
        </a:p>
      </dgm:t>
    </dgm:pt>
    <dgm:pt modelId="{4D577B54-B3C1-443A-A101-00AE46FC0591}">
      <dgm:prSet phldrT="[文本]"/>
      <dgm:spPr>
        <a:solidFill>
          <a:schemeClr val="bg1">
            <a:lumMod val="65000"/>
          </a:schemeClr>
        </a:solidFill>
        <a:ln w="12700">
          <a:solidFill>
            <a:schemeClr val="bg1"/>
          </a:solidFill>
        </a:ln>
      </dgm:spPr>
      <dgm:t>
        <a:bodyPr/>
        <a:lstStyle/>
        <a:p>
          <a:r>
            <a:rPr lang="zh-CN" altLang="en-US" dirty="0">
              <a:latin typeface="微软雅黑" panose="020B0503020204020204" pitchFamily="34" charset="-122"/>
              <a:ea typeface="微软雅黑" panose="020B0503020204020204" pitchFamily="34" charset="-122"/>
            </a:rPr>
            <a:t>战略目标</a:t>
          </a:r>
        </a:p>
      </dgm:t>
    </dgm:pt>
    <dgm:pt modelId="{8CC5380A-F239-48F1-850B-61D8CBD4B293}" type="parTrans" cxnId="{93A4BFB7-086F-4405-8363-266EB7A81E3C}">
      <dgm:prSet/>
      <dgm:spPr/>
      <dgm:t>
        <a:bodyPr/>
        <a:lstStyle/>
        <a:p>
          <a:endParaRPr lang="zh-CN" altLang="en-US">
            <a:latin typeface="微软雅黑" panose="020B0503020204020204" pitchFamily="34" charset="-122"/>
            <a:ea typeface="微软雅黑" panose="020B0503020204020204" pitchFamily="34" charset="-122"/>
          </a:endParaRPr>
        </a:p>
      </dgm:t>
    </dgm:pt>
    <dgm:pt modelId="{4F09474A-C513-453A-AA07-D80A74C78DC8}" type="sibTrans" cxnId="{93A4BFB7-086F-4405-8363-266EB7A81E3C}">
      <dgm:prSet/>
      <dgm:spPr/>
      <dgm:t>
        <a:bodyPr/>
        <a:lstStyle/>
        <a:p>
          <a:endParaRPr lang="zh-CN" altLang="en-US">
            <a:latin typeface="微软雅黑" panose="020B0503020204020204" pitchFamily="34" charset="-122"/>
            <a:ea typeface="微软雅黑" panose="020B0503020204020204" pitchFamily="34" charset="-122"/>
          </a:endParaRPr>
        </a:p>
      </dgm:t>
    </dgm:pt>
    <dgm:pt modelId="{70FB91F4-54C2-4BDF-8D97-80073F81B006}" type="pres">
      <dgm:prSet presAssocID="{655F3064-6A9E-4707-8CFC-9DA24C1E8E8E}" presName="Name0" presStyleCnt="0">
        <dgm:presLayoutVars>
          <dgm:dir/>
          <dgm:animLvl val="lvl"/>
          <dgm:resizeHandles val="exact"/>
        </dgm:presLayoutVars>
      </dgm:prSet>
      <dgm:spPr/>
    </dgm:pt>
    <dgm:pt modelId="{28A79C0B-5E0B-4BAA-BC4F-C6FEA353F644}" type="pres">
      <dgm:prSet presAssocID="{8656857A-634A-45D5-B68B-27A553A75865}" presName="parTxOnly" presStyleLbl="node1" presStyleIdx="0" presStyleCnt="4">
        <dgm:presLayoutVars>
          <dgm:chMax val="0"/>
          <dgm:chPref val="0"/>
          <dgm:bulletEnabled val="1"/>
        </dgm:presLayoutVars>
      </dgm:prSet>
      <dgm:spPr/>
    </dgm:pt>
    <dgm:pt modelId="{F194A7B4-F515-45C2-AE6E-3BE71B544D32}" type="pres">
      <dgm:prSet presAssocID="{24D98B98-B994-457D-85CA-0AE373347E73}" presName="parTxOnlySpace" presStyleCnt="0"/>
      <dgm:spPr/>
    </dgm:pt>
    <dgm:pt modelId="{141D5A77-DB16-40AD-A308-E1C612297B5F}" type="pres">
      <dgm:prSet presAssocID="{E1A4A8AD-74CA-4CAB-8654-1E33B13BB10C}" presName="parTxOnly" presStyleLbl="node1" presStyleIdx="1" presStyleCnt="4">
        <dgm:presLayoutVars>
          <dgm:chMax val="0"/>
          <dgm:chPref val="0"/>
          <dgm:bulletEnabled val="1"/>
        </dgm:presLayoutVars>
      </dgm:prSet>
      <dgm:spPr/>
    </dgm:pt>
    <dgm:pt modelId="{602C3A98-4B09-4F52-B212-40AA7027BABF}" type="pres">
      <dgm:prSet presAssocID="{CC4C50A2-D510-4095-B994-B3B1ECB7C25E}" presName="parTxOnlySpace" presStyleCnt="0"/>
      <dgm:spPr/>
    </dgm:pt>
    <dgm:pt modelId="{253DA258-DA2E-4FC2-902B-F4ABED65C24F}" type="pres">
      <dgm:prSet presAssocID="{AA7D10C8-D7AE-4BF8-AAE7-30C0C3D6381C}" presName="parTxOnly" presStyleLbl="node1" presStyleIdx="2" presStyleCnt="4">
        <dgm:presLayoutVars>
          <dgm:chMax val="0"/>
          <dgm:chPref val="0"/>
          <dgm:bulletEnabled val="1"/>
        </dgm:presLayoutVars>
      </dgm:prSet>
      <dgm:spPr/>
    </dgm:pt>
    <dgm:pt modelId="{D0170776-8BDD-4335-9786-2756DB88BC4D}" type="pres">
      <dgm:prSet presAssocID="{4C1E998D-70E5-4C92-9DB5-8E9F9EEDDD82}" presName="parTxOnlySpace" presStyleCnt="0"/>
      <dgm:spPr/>
    </dgm:pt>
    <dgm:pt modelId="{5D9947BE-E408-47F1-8F0D-0AB46E8ADB16}" type="pres">
      <dgm:prSet presAssocID="{4D577B54-B3C1-443A-A101-00AE46FC0591}" presName="parTxOnly" presStyleLbl="node1" presStyleIdx="3" presStyleCnt="4">
        <dgm:presLayoutVars>
          <dgm:chMax val="0"/>
          <dgm:chPref val="0"/>
          <dgm:bulletEnabled val="1"/>
        </dgm:presLayoutVars>
      </dgm:prSet>
      <dgm:spPr/>
    </dgm:pt>
  </dgm:ptLst>
  <dgm:cxnLst>
    <dgm:cxn modelId="{434E571E-1F92-49C8-816B-AB10AF530CB8}" type="presOf" srcId="{8656857A-634A-45D5-B68B-27A553A75865}" destId="{28A79C0B-5E0B-4BAA-BC4F-C6FEA353F644}" srcOrd="0" destOrd="0" presId="urn:microsoft.com/office/officeart/2005/8/layout/chevron1"/>
    <dgm:cxn modelId="{5B188646-8B20-4BA5-9186-29638FCF574B}" srcId="{655F3064-6A9E-4707-8CFC-9DA24C1E8E8E}" destId="{E1A4A8AD-74CA-4CAB-8654-1E33B13BB10C}" srcOrd="1" destOrd="0" parTransId="{CA99260E-D2B6-4F55-974B-718CC93F7D97}" sibTransId="{CC4C50A2-D510-4095-B994-B3B1ECB7C25E}"/>
    <dgm:cxn modelId="{8E82B755-BDD5-41EF-9BCD-4A6CAC96CA21}" srcId="{655F3064-6A9E-4707-8CFC-9DA24C1E8E8E}" destId="{AA7D10C8-D7AE-4BF8-AAE7-30C0C3D6381C}" srcOrd="2" destOrd="0" parTransId="{6FE30A3A-99BD-4D82-9137-AF398BD3BCE2}" sibTransId="{4C1E998D-70E5-4C92-9DB5-8E9F9EEDDD82}"/>
    <dgm:cxn modelId="{FC171B7E-5EAE-4CE0-A6F6-64B8A3902B61}" type="presOf" srcId="{655F3064-6A9E-4707-8CFC-9DA24C1E8E8E}" destId="{70FB91F4-54C2-4BDF-8D97-80073F81B006}" srcOrd="0" destOrd="0" presId="urn:microsoft.com/office/officeart/2005/8/layout/chevron1"/>
    <dgm:cxn modelId="{9DF2D484-F3DE-46F3-90C5-DF93D14ED05E}" srcId="{655F3064-6A9E-4707-8CFC-9DA24C1E8E8E}" destId="{8656857A-634A-45D5-B68B-27A553A75865}" srcOrd="0" destOrd="0" parTransId="{0D216C73-BA12-4B2C-8078-2235090105DB}" sibTransId="{24D98B98-B994-457D-85CA-0AE373347E73}"/>
    <dgm:cxn modelId="{5EEAEC86-69C2-4F8C-87F6-39E5C921574C}" type="presOf" srcId="{AA7D10C8-D7AE-4BF8-AAE7-30C0C3D6381C}" destId="{253DA258-DA2E-4FC2-902B-F4ABED65C24F}" srcOrd="0" destOrd="0" presId="urn:microsoft.com/office/officeart/2005/8/layout/chevron1"/>
    <dgm:cxn modelId="{3163EE93-F1D4-4C77-B2F4-4AAC6F6687D4}" type="presOf" srcId="{4D577B54-B3C1-443A-A101-00AE46FC0591}" destId="{5D9947BE-E408-47F1-8F0D-0AB46E8ADB16}" srcOrd="0" destOrd="0" presId="urn:microsoft.com/office/officeart/2005/8/layout/chevron1"/>
    <dgm:cxn modelId="{93A4BFB7-086F-4405-8363-266EB7A81E3C}" srcId="{655F3064-6A9E-4707-8CFC-9DA24C1E8E8E}" destId="{4D577B54-B3C1-443A-A101-00AE46FC0591}" srcOrd="3" destOrd="0" parTransId="{8CC5380A-F239-48F1-850B-61D8CBD4B293}" sibTransId="{4F09474A-C513-453A-AA07-D80A74C78DC8}"/>
    <dgm:cxn modelId="{73D36EFE-C3D4-47D6-B5D4-5CD44943B896}" type="presOf" srcId="{E1A4A8AD-74CA-4CAB-8654-1E33B13BB10C}" destId="{141D5A77-DB16-40AD-A308-E1C612297B5F}" srcOrd="0" destOrd="0" presId="urn:microsoft.com/office/officeart/2005/8/layout/chevron1"/>
    <dgm:cxn modelId="{407546DB-8A34-42EC-95F5-253E0DC53789}" type="presParOf" srcId="{70FB91F4-54C2-4BDF-8D97-80073F81B006}" destId="{28A79C0B-5E0B-4BAA-BC4F-C6FEA353F644}" srcOrd="0" destOrd="0" presId="urn:microsoft.com/office/officeart/2005/8/layout/chevron1"/>
    <dgm:cxn modelId="{82825D6B-4B86-4FB1-8993-DE4F350661F9}" type="presParOf" srcId="{70FB91F4-54C2-4BDF-8D97-80073F81B006}" destId="{F194A7B4-F515-45C2-AE6E-3BE71B544D32}" srcOrd="1" destOrd="0" presId="urn:microsoft.com/office/officeart/2005/8/layout/chevron1"/>
    <dgm:cxn modelId="{E18071F4-D615-4E33-AE81-112CF77D1626}" type="presParOf" srcId="{70FB91F4-54C2-4BDF-8D97-80073F81B006}" destId="{141D5A77-DB16-40AD-A308-E1C612297B5F}" srcOrd="2" destOrd="0" presId="urn:microsoft.com/office/officeart/2005/8/layout/chevron1"/>
    <dgm:cxn modelId="{A6C31C2E-53E7-4A76-98D7-A3B888B07FCC}" type="presParOf" srcId="{70FB91F4-54C2-4BDF-8D97-80073F81B006}" destId="{602C3A98-4B09-4F52-B212-40AA7027BABF}" srcOrd="3" destOrd="0" presId="urn:microsoft.com/office/officeart/2005/8/layout/chevron1"/>
    <dgm:cxn modelId="{CB326F37-BA74-482C-B6BF-6A81BE5320A0}" type="presParOf" srcId="{70FB91F4-54C2-4BDF-8D97-80073F81B006}" destId="{253DA258-DA2E-4FC2-902B-F4ABED65C24F}" srcOrd="4" destOrd="0" presId="urn:microsoft.com/office/officeart/2005/8/layout/chevron1"/>
    <dgm:cxn modelId="{B5A7B64C-90EC-40D2-8AB0-0ADF96A61E1C}" type="presParOf" srcId="{70FB91F4-54C2-4BDF-8D97-80073F81B006}" destId="{D0170776-8BDD-4335-9786-2756DB88BC4D}" srcOrd="5" destOrd="0" presId="urn:microsoft.com/office/officeart/2005/8/layout/chevron1"/>
    <dgm:cxn modelId="{83C181BB-6AE3-43C7-A899-C06148D2A73B}" type="presParOf" srcId="{70FB91F4-54C2-4BDF-8D97-80073F81B006}" destId="{5D9947BE-E408-47F1-8F0D-0AB46E8ADB16}"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55F3064-6A9E-4707-8CFC-9DA24C1E8E8E}" type="doc">
      <dgm:prSet loTypeId="urn:microsoft.com/office/officeart/2005/8/layout/chevron1" loCatId="process" qsTypeId="urn:microsoft.com/office/officeart/2005/8/quickstyle/simple2" qsCatId="simple" csTypeId="urn:microsoft.com/office/officeart/2005/8/colors/accent1_2" csCatId="accent1" phldr="1"/>
      <dgm:spPr/>
    </dgm:pt>
    <dgm:pt modelId="{8656857A-634A-45D5-B68B-27A553A75865}">
      <dgm:prSet phldrT="[文本]"/>
      <dgm:spPr>
        <a:solidFill>
          <a:schemeClr val="bg1">
            <a:lumMod val="65000"/>
          </a:schemeClr>
        </a:solidFill>
        <a:ln w="12700">
          <a:solidFill>
            <a:schemeClr val="bg1"/>
          </a:solidFill>
        </a:ln>
      </dgm:spPr>
      <dgm:t>
        <a:bodyPr/>
        <a:lstStyle/>
        <a:p>
          <a:r>
            <a:rPr lang="zh-CN" altLang="en-US" b="0" dirty="0">
              <a:latin typeface="微软雅黑" panose="020B0503020204020204" pitchFamily="34" charset="-122"/>
              <a:ea typeface="微软雅黑" panose="020B0503020204020204" pitchFamily="34" charset="-122"/>
            </a:rPr>
            <a:t>概述</a:t>
          </a:r>
        </a:p>
      </dgm:t>
    </dgm:pt>
    <dgm:pt modelId="{0D216C73-BA12-4B2C-8078-2235090105DB}" type="parTrans" cxnId="{9DF2D484-F3DE-46F3-90C5-DF93D14ED05E}">
      <dgm:prSet/>
      <dgm:spPr/>
      <dgm:t>
        <a:bodyPr/>
        <a:lstStyle/>
        <a:p>
          <a:endParaRPr lang="zh-CN" altLang="en-US">
            <a:latin typeface="微软雅黑" panose="020B0503020204020204" pitchFamily="34" charset="-122"/>
            <a:ea typeface="微软雅黑" panose="020B0503020204020204" pitchFamily="34" charset="-122"/>
          </a:endParaRPr>
        </a:p>
      </dgm:t>
    </dgm:pt>
    <dgm:pt modelId="{24D98B98-B994-457D-85CA-0AE373347E73}" type="sibTrans" cxnId="{9DF2D484-F3DE-46F3-90C5-DF93D14ED05E}">
      <dgm:prSet/>
      <dgm:spPr/>
      <dgm:t>
        <a:bodyPr/>
        <a:lstStyle/>
        <a:p>
          <a:endParaRPr lang="zh-CN" altLang="en-US">
            <a:latin typeface="微软雅黑" panose="020B0503020204020204" pitchFamily="34" charset="-122"/>
            <a:ea typeface="微软雅黑" panose="020B0503020204020204" pitchFamily="34" charset="-122"/>
          </a:endParaRPr>
        </a:p>
      </dgm:t>
    </dgm:pt>
    <dgm:pt modelId="{E1A4A8AD-74CA-4CAB-8654-1E33B13BB10C}">
      <dgm:prSet phldrT="[文本]"/>
      <dgm:spPr>
        <a:solidFill>
          <a:schemeClr val="bg1">
            <a:lumMod val="65000"/>
          </a:schemeClr>
        </a:solidFill>
        <a:ln w="12700">
          <a:solidFill>
            <a:schemeClr val="bg1"/>
          </a:solidFill>
        </a:ln>
      </dgm:spPr>
      <dgm:t>
        <a:bodyPr/>
        <a:lstStyle/>
        <a:p>
          <a:r>
            <a:rPr lang="zh-CN" altLang="en-US" b="0" dirty="0">
              <a:latin typeface="微软雅黑" panose="020B0503020204020204" pitchFamily="34" charset="-122"/>
              <a:ea typeface="微软雅黑" panose="020B0503020204020204" pitchFamily="34" charset="-122"/>
            </a:rPr>
            <a:t>使命</a:t>
          </a:r>
        </a:p>
      </dgm:t>
    </dgm:pt>
    <dgm:pt modelId="{CA99260E-D2B6-4F55-974B-718CC93F7D97}" type="parTrans" cxnId="{5B188646-8B20-4BA5-9186-29638FCF574B}">
      <dgm:prSet/>
      <dgm:spPr/>
      <dgm:t>
        <a:bodyPr/>
        <a:lstStyle/>
        <a:p>
          <a:endParaRPr lang="zh-CN" altLang="en-US">
            <a:latin typeface="微软雅黑" panose="020B0503020204020204" pitchFamily="34" charset="-122"/>
            <a:ea typeface="微软雅黑" panose="020B0503020204020204" pitchFamily="34" charset="-122"/>
          </a:endParaRPr>
        </a:p>
      </dgm:t>
    </dgm:pt>
    <dgm:pt modelId="{CC4C50A2-D510-4095-B994-B3B1ECB7C25E}" type="sibTrans" cxnId="{5B188646-8B20-4BA5-9186-29638FCF574B}">
      <dgm:prSet/>
      <dgm:spPr/>
      <dgm:t>
        <a:bodyPr/>
        <a:lstStyle/>
        <a:p>
          <a:endParaRPr lang="zh-CN" altLang="en-US">
            <a:latin typeface="微软雅黑" panose="020B0503020204020204" pitchFamily="34" charset="-122"/>
            <a:ea typeface="微软雅黑" panose="020B0503020204020204" pitchFamily="34" charset="-122"/>
          </a:endParaRPr>
        </a:p>
      </dgm:t>
    </dgm:pt>
    <dgm:pt modelId="{AA7D10C8-D7AE-4BF8-AAE7-30C0C3D6381C}">
      <dgm:prSet phldrT="[文本]"/>
      <dgm:spPr>
        <a:solidFill>
          <a:schemeClr val="bg1">
            <a:lumMod val="65000"/>
          </a:schemeClr>
        </a:solidFill>
        <a:ln w="12700">
          <a:solidFill>
            <a:schemeClr val="bg1"/>
          </a:solidFill>
        </a:ln>
      </dgm:spPr>
      <dgm:t>
        <a:bodyPr/>
        <a:lstStyle/>
        <a:p>
          <a:r>
            <a:rPr lang="zh-CN" altLang="en-US" b="0" dirty="0">
              <a:latin typeface="微软雅黑" panose="020B0503020204020204" pitchFamily="34" charset="-122"/>
              <a:ea typeface="微软雅黑" panose="020B0503020204020204" pitchFamily="34" charset="-122"/>
            </a:rPr>
            <a:t>愿景</a:t>
          </a:r>
        </a:p>
      </dgm:t>
    </dgm:pt>
    <dgm:pt modelId="{6FE30A3A-99BD-4D82-9137-AF398BD3BCE2}" type="parTrans" cxnId="{8E82B755-BDD5-41EF-9BCD-4A6CAC96CA21}">
      <dgm:prSet/>
      <dgm:spPr/>
      <dgm:t>
        <a:bodyPr/>
        <a:lstStyle/>
        <a:p>
          <a:endParaRPr lang="zh-CN" altLang="en-US">
            <a:latin typeface="微软雅黑" panose="020B0503020204020204" pitchFamily="34" charset="-122"/>
            <a:ea typeface="微软雅黑" panose="020B0503020204020204" pitchFamily="34" charset="-122"/>
          </a:endParaRPr>
        </a:p>
      </dgm:t>
    </dgm:pt>
    <dgm:pt modelId="{4C1E998D-70E5-4C92-9DB5-8E9F9EEDDD82}" type="sibTrans" cxnId="{8E82B755-BDD5-41EF-9BCD-4A6CAC96CA21}">
      <dgm:prSet/>
      <dgm:spPr/>
      <dgm:t>
        <a:bodyPr/>
        <a:lstStyle/>
        <a:p>
          <a:endParaRPr lang="zh-CN" altLang="en-US">
            <a:latin typeface="微软雅黑" panose="020B0503020204020204" pitchFamily="34" charset="-122"/>
            <a:ea typeface="微软雅黑" panose="020B0503020204020204" pitchFamily="34" charset="-122"/>
          </a:endParaRPr>
        </a:p>
      </dgm:t>
    </dgm:pt>
    <dgm:pt modelId="{4D577B54-B3C1-443A-A101-00AE46FC0591}">
      <dgm:prSet phldrT="[文本]"/>
      <dgm:spPr>
        <a:solidFill>
          <a:srgbClr val="0070C0"/>
        </a:solidFill>
        <a:ln w="12700">
          <a:solidFill>
            <a:schemeClr val="bg1"/>
          </a:solidFill>
        </a:ln>
      </dgm:spPr>
      <dgm:t>
        <a:bodyPr/>
        <a:lstStyle/>
        <a:p>
          <a:r>
            <a:rPr lang="zh-CN" altLang="en-US" b="1" dirty="0">
              <a:latin typeface="微软雅黑" panose="020B0503020204020204" pitchFamily="34" charset="-122"/>
              <a:ea typeface="微软雅黑" panose="020B0503020204020204" pitchFamily="34" charset="-122"/>
            </a:rPr>
            <a:t>战略目标</a:t>
          </a:r>
        </a:p>
      </dgm:t>
    </dgm:pt>
    <dgm:pt modelId="{8CC5380A-F239-48F1-850B-61D8CBD4B293}" type="parTrans" cxnId="{93A4BFB7-086F-4405-8363-266EB7A81E3C}">
      <dgm:prSet/>
      <dgm:spPr/>
      <dgm:t>
        <a:bodyPr/>
        <a:lstStyle/>
        <a:p>
          <a:endParaRPr lang="zh-CN" altLang="en-US">
            <a:latin typeface="微软雅黑" panose="020B0503020204020204" pitchFamily="34" charset="-122"/>
            <a:ea typeface="微软雅黑" panose="020B0503020204020204" pitchFamily="34" charset="-122"/>
          </a:endParaRPr>
        </a:p>
      </dgm:t>
    </dgm:pt>
    <dgm:pt modelId="{4F09474A-C513-453A-AA07-D80A74C78DC8}" type="sibTrans" cxnId="{93A4BFB7-086F-4405-8363-266EB7A81E3C}">
      <dgm:prSet/>
      <dgm:spPr/>
      <dgm:t>
        <a:bodyPr/>
        <a:lstStyle/>
        <a:p>
          <a:endParaRPr lang="zh-CN" altLang="en-US">
            <a:latin typeface="微软雅黑" panose="020B0503020204020204" pitchFamily="34" charset="-122"/>
            <a:ea typeface="微软雅黑" panose="020B0503020204020204" pitchFamily="34" charset="-122"/>
          </a:endParaRPr>
        </a:p>
      </dgm:t>
    </dgm:pt>
    <dgm:pt modelId="{70FB91F4-54C2-4BDF-8D97-80073F81B006}" type="pres">
      <dgm:prSet presAssocID="{655F3064-6A9E-4707-8CFC-9DA24C1E8E8E}" presName="Name0" presStyleCnt="0">
        <dgm:presLayoutVars>
          <dgm:dir/>
          <dgm:animLvl val="lvl"/>
          <dgm:resizeHandles val="exact"/>
        </dgm:presLayoutVars>
      </dgm:prSet>
      <dgm:spPr/>
    </dgm:pt>
    <dgm:pt modelId="{28A79C0B-5E0B-4BAA-BC4F-C6FEA353F644}" type="pres">
      <dgm:prSet presAssocID="{8656857A-634A-45D5-B68B-27A553A75865}" presName="parTxOnly" presStyleLbl="node1" presStyleIdx="0" presStyleCnt="4">
        <dgm:presLayoutVars>
          <dgm:chMax val="0"/>
          <dgm:chPref val="0"/>
          <dgm:bulletEnabled val="1"/>
        </dgm:presLayoutVars>
      </dgm:prSet>
      <dgm:spPr/>
    </dgm:pt>
    <dgm:pt modelId="{F194A7B4-F515-45C2-AE6E-3BE71B544D32}" type="pres">
      <dgm:prSet presAssocID="{24D98B98-B994-457D-85CA-0AE373347E73}" presName="parTxOnlySpace" presStyleCnt="0"/>
      <dgm:spPr/>
    </dgm:pt>
    <dgm:pt modelId="{141D5A77-DB16-40AD-A308-E1C612297B5F}" type="pres">
      <dgm:prSet presAssocID="{E1A4A8AD-74CA-4CAB-8654-1E33B13BB10C}" presName="parTxOnly" presStyleLbl="node1" presStyleIdx="1" presStyleCnt="4">
        <dgm:presLayoutVars>
          <dgm:chMax val="0"/>
          <dgm:chPref val="0"/>
          <dgm:bulletEnabled val="1"/>
        </dgm:presLayoutVars>
      </dgm:prSet>
      <dgm:spPr/>
    </dgm:pt>
    <dgm:pt modelId="{602C3A98-4B09-4F52-B212-40AA7027BABF}" type="pres">
      <dgm:prSet presAssocID="{CC4C50A2-D510-4095-B994-B3B1ECB7C25E}" presName="parTxOnlySpace" presStyleCnt="0"/>
      <dgm:spPr/>
    </dgm:pt>
    <dgm:pt modelId="{253DA258-DA2E-4FC2-902B-F4ABED65C24F}" type="pres">
      <dgm:prSet presAssocID="{AA7D10C8-D7AE-4BF8-AAE7-30C0C3D6381C}" presName="parTxOnly" presStyleLbl="node1" presStyleIdx="2" presStyleCnt="4">
        <dgm:presLayoutVars>
          <dgm:chMax val="0"/>
          <dgm:chPref val="0"/>
          <dgm:bulletEnabled val="1"/>
        </dgm:presLayoutVars>
      </dgm:prSet>
      <dgm:spPr/>
    </dgm:pt>
    <dgm:pt modelId="{D0170776-8BDD-4335-9786-2756DB88BC4D}" type="pres">
      <dgm:prSet presAssocID="{4C1E998D-70E5-4C92-9DB5-8E9F9EEDDD82}" presName="parTxOnlySpace" presStyleCnt="0"/>
      <dgm:spPr/>
    </dgm:pt>
    <dgm:pt modelId="{5D9947BE-E408-47F1-8F0D-0AB46E8ADB16}" type="pres">
      <dgm:prSet presAssocID="{4D577B54-B3C1-443A-A101-00AE46FC0591}" presName="parTxOnly" presStyleLbl="node1" presStyleIdx="3" presStyleCnt="4">
        <dgm:presLayoutVars>
          <dgm:chMax val="0"/>
          <dgm:chPref val="0"/>
          <dgm:bulletEnabled val="1"/>
        </dgm:presLayoutVars>
      </dgm:prSet>
      <dgm:spPr/>
    </dgm:pt>
  </dgm:ptLst>
  <dgm:cxnLst>
    <dgm:cxn modelId="{5B188646-8B20-4BA5-9186-29638FCF574B}" srcId="{655F3064-6A9E-4707-8CFC-9DA24C1E8E8E}" destId="{E1A4A8AD-74CA-4CAB-8654-1E33B13BB10C}" srcOrd="1" destOrd="0" parTransId="{CA99260E-D2B6-4F55-974B-718CC93F7D97}" sibTransId="{CC4C50A2-D510-4095-B994-B3B1ECB7C25E}"/>
    <dgm:cxn modelId="{8E82B755-BDD5-41EF-9BCD-4A6CAC96CA21}" srcId="{655F3064-6A9E-4707-8CFC-9DA24C1E8E8E}" destId="{AA7D10C8-D7AE-4BF8-AAE7-30C0C3D6381C}" srcOrd="2" destOrd="0" parTransId="{6FE30A3A-99BD-4D82-9137-AF398BD3BCE2}" sibTransId="{4C1E998D-70E5-4C92-9DB5-8E9F9EEDDD82}"/>
    <dgm:cxn modelId="{923CFD78-96D9-4F64-A4C5-613769779F19}" type="presOf" srcId="{655F3064-6A9E-4707-8CFC-9DA24C1E8E8E}" destId="{70FB91F4-54C2-4BDF-8D97-80073F81B006}" srcOrd="0" destOrd="0" presId="urn:microsoft.com/office/officeart/2005/8/layout/chevron1"/>
    <dgm:cxn modelId="{9DF2D484-F3DE-46F3-90C5-DF93D14ED05E}" srcId="{655F3064-6A9E-4707-8CFC-9DA24C1E8E8E}" destId="{8656857A-634A-45D5-B68B-27A553A75865}" srcOrd="0" destOrd="0" parTransId="{0D216C73-BA12-4B2C-8078-2235090105DB}" sibTransId="{24D98B98-B994-457D-85CA-0AE373347E73}"/>
    <dgm:cxn modelId="{D722BFA3-7A09-4E53-A264-B9804D60B097}" type="presOf" srcId="{AA7D10C8-D7AE-4BF8-AAE7-30C0C3D6381C}" destId="{253DA258-DA2E-4FC2-902B-F4ABED65C24F}" srcOrd="0" destOrd="0" presId="urn:microsoft.com/office/officeart/2005/8/layout/chevron1"/>
    <dgm:cxn modelId="{93A4BFB7-086F-4405-8363-266EB7A81E3C}" srcId="{655F3064-6A9E-4707-8CFC-9DA24C1E8E8E}" destId="{4D577B54-B3C1-443A-A101-00AE46FC0591}" srcOrd="3" destOrd="0" parTransId="{8CC5380A-F239-48F1-850B-61D8CBD4B293}" sibTransId="{4F09474A-C513-453A-AA07-D80A74C78DC8}"/>
    <dgm:cxn modelId="{07DA67CC-1236-43C5-9A0E-79B1D7E5EBED}" type="presOf" srcId="{4D577B54-B3C1-443A-A101-00AE46FC0591}" destId="{5D9947BE-E408-47F1-8F0D-0AB46E8ADB16}" srcOrd="0" destOrd="0" presId="urn:microsoft.com/office/officeart/2005/8/layout/chevron1"/>
    <dgm:cxn modelId="{2E926CE1-A90B-4416-AA3C-0E6D565C86F1}" type="presOf" srcId="{8656857A-634A-45D5-B68B-27A553A75865}" destId="{28A79C0B-5E0B-4BAA-BC4F-C6FEA353F644}" srcOrd="0" destOrd="0" presId="urn:microsoft.com/office/officeart/2005/8/layout/chevron1"/>
    <dgm:cxn modelId="{38D18FE7-7F85-493E-94D7-AAD04878EB60}" type="presOf" srcId="{E1A4A8AD-74CA-4CAB-8654-1E33B13BB10C}" destId="{141D5A77-DB16-40AD-A308-E1C612297B5F}" srcOrd="0" destOrd="0" presId="urn:microsoft.com/office/officeart/2005/8/layout/chevron1"/>
    <dgm:cxn modelId="{9AA6B9E6-29D1-4C8E-A14F-DEC60D39DB34}" type="presParOf" srcId="{70FB91F4-54C2-4BDF-8D97-80073F81B006}" destId="{28A79C0B-5E0B-4BAA-BC4F-C6FEA353F644}" srcOrd="0" destOrd="0" presId="urn:microsoft.com/office/officeart/2005/8/layout/chevron1"/>
    <dgm:cxn modelId="{558DF867-EB3B-4165-A6E0-F94FB5A68241}" type="presParOf" srcId="{70FB91F4-54C2-4BDF-8D97-80073F81B006}" destId="{F194A7B4-F515-45C2-AE6E-3BE71B544D32}" srcOrd="1" destOrd="0" presId="urn:microsoft.com/office/officeart/2005/8/layout/chevron1"/>
    <dgm:cxn modelId="{E771AAA2-8E05-4627-BA00-A02BBFE95370}" type="presParOf" srcId="{70FB91F4-54C2-4BDF-8D97-80073F81B006}" destId="{141D5A77-DB16-40AD-A308-E1C612297B5F}" srcOrd="2" destOrd="0" presId="urn:microsoft.com/office/officeart/2005/8/layout/chevron1"/>
    <dgm:cxn modelId="{FDE8389E-39F8-430F-AD71-E1B26FF58FC8}" type="presParOf" srcId="{70FB91F4-54C2-4BDF-8D97-80073F81B006}" destId="{602C3A98-4B09-4F52-B212-40AA7027BABF}" srcOrd="3" destOrd="0" presId="urn:microsoft.com/office/officeart/2005/8/layout/chevron1"/>
    <dgm:cxn modelId="{8F73A9C9-C7D8-43A0-872D-C9DD3AB67177}" type="presParOf" srcId="{70FB91F4-54C2-4BDF-8D97-80073F81B006}" destId="{253DA258-DA2E-4FC2-902B-F4ABED65C24F}" srcOrd="4" destOrd="0" presId="urn:microsoft.com/office/officeart/2005/8/layout/chevron1"/>
    <dgm:cxn modelId="{D353DF2C-8F3D-498C-BB38-1CF9F3880A5B}" type="presParOf" srcId="{70FB91F4-54C2-4BDF-8D97-80073F81B006}" destId="{D0170776-8BDD-4335-9786-2756DB88BC4D}" srcOrd="5" destOrd="0" presId="urn:microsoft.com/office/officeart/2005/8/layout/chevron1"/>
    <dgm:cxn modelId="{9EAAE69E-2F12-405D-9072-4AD1CBACCD55}" type="presParOf" srcId="{70FB91F4-54C2-4BDF-8D97-80073F81B006}" destId="{5D9947BE-E408-47F1-8F0D-0AB46E8ADB16}"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5F3064-6A9E-4707-8CFC-9DA24C1E8E8E}" type="doc">
      <dgm:prSet loTypeId="urn:microsoft.com/office/officeart/2005/8/layout/chevron1" loCatId="process" qsTypeId="urn:microsoft.com/office/officeart/2005/8/quickstyle/simple2" qsCatId="simple" csTypeId="urn:microsoft.com/office/officeart/2005/8/colors/accent1_2" csCatId="accent1" phldr="1"/>
      <dgm:spPr/>
    </dgm:pt>
    <dgm:pt modelId="{8656857A-634A-45D5-B68B-27A553A75865}">
      <dgm:prSet phldrT="[文本]"/>
      <dgm:spPr>
        <a:solidFill>
          <a:srgbClr val="0070C0"/>
        </a:solidFill>
        <a:ln w="12700">
          <a:solidFill>
            <a:schemeClr val="bg1"/>
          </a:solidFill>
        </a:ln>
      </dgm:spPr>
      <dgm:t>
        <a:bodyPr/>
        <a:lstStyle/>
        <a:p>
          <a:r>
            <a:rPr lang="zh-CN" altLang="en-US" b="1" dirty="0">
              <a:latin typeface="微软雅黑" panose="020B0503020204020204" pitchFamily="34" charset="-122"/>
              <a:ea typeface="微软雅黑" panose="020B0503020204020204" pitchFamily="34" charset="-122"/>
            </a:rPr>
            <a:t>概述</a:t>
          </a:r>
        </a:p>
      </dgm:t>
    </dgm:pt>
    <dgm:pt modelId="{0D216C73-BA12-4B2C-8078-2235090105DB}" type="parTrans" cxnId="{9DF2D484-F3DE-46F3-90C5-DF93D14ED05E}">
      <dgm:prSet/>
      <dgm:spPr/>
      <dgm:t>
        <a:bodyPr/>
        <a:lstStyle/>
        <a:p>
          <a:endParaRPr lang="zh-CN" altLang="en-US">
            <a:latin typeface="微软雅黑" panose="020B0503020204020204" pitchFamily="34" charset="-122"/>
            <a:ea typeface="微软雅黑" panose="020B0503020204020204" pitchFamily="34" charset="-122"/>
          </a:endParaRPr>
        </a:p>
      </dgm:t>
    </dgm:pt>
    <dgm:pt modelId="{24D98B98-B994-457D-85CA-0AE373347E73}" type="sibTrans" cxnId="{9DF2D484-F3DE-46F3-90C5-DF93D14ED05E}">
      <dgm:prSet/>
      <dgm:spPr/>
      <dgm:t>
        <a:bodyPr/>
        <a:lstStyle/>
        <a:p>
          <a:endParaRPr lang="zh-CN" altLang="en-US">
            <a:latin typeface="微软雅黑" panose="020B0503020204020204" pitchFamily="34" charset="-122"/>
            <a:ea typeface="微软雅黑" panose="020B0503020204020204" pitchFamily="34" charset="-122"/>
          </a:endParaRPr>
        </a:p>
      </dgm:t>
    </dgm:pt>
    <dgm:pt modelId="{E1A4A8AD-74CA-4CAB-8654-1E33B13BB10C}">
      <dgm:prSet phldrT="[文本]"/>
      <dgm:spPr>
        <a:solidFill>
          <a:schemeClr val="bg1">
            <a:lumMod val="65000"/>
          </a:schemeClr>
        </a:solidFill>
        <a:ln w="12700">
          <a:solidFill>
            <a:schemeClr val="bg1"/>
          </a:solidFill>
        </a:ln>
      </dgm:spPr>
      <dgm:t>
        <a:bodyPr/>
        <a:lstStyle/>
        <a:p>
          <a:r>
            <a:rPr lang="zh-CN" altLang="en-US" dirty="0">
              <a:latin typeface="微软雅黑" panose="020B0503020204020204" pitchFamily="34" charset="-122"/>
              <a:ea typeface="微软雅黑" panose="020B0503020204020204" pitchFamily="34" charset="-122"/>
            </a:rPr>
            <a:t>成本领先</a:t>
          </a:r>
        </a:p>
      </dgm:t>
    </dgm:pt>
    <dgm:pt modelId="{CA99260E-D2B6-4F55-974B-718CC93F7D97}" type="parTrans" cxnId="{5B188646-8B20-4BA5-9186-29638FCF574B}">
      <dgm:prSet/>
      <dgm:spPr/>
      <dgm:t>
        <a:bodyPr/>
        <a:lstStyle/>
        <a:p>
          <a:endParaRPr lang="zh-CN" altLang="en-US">
            <a:latin typeface="微软雅黑" panose="020B0503020204020204" pitchFamily="34" charset="-122"/>
            <a:ea typeface="微软雅黑" panose="020B0503020204020204" pitchFamily="34" charset="-122"/>
          </a:endParaRPr>
        </a:p>
      </dgm:t>
    </dgm:pt>
    <dgm:pt modelId="{CC4C50A2-D510-4095-B994-B3B1ECB7C25E}" type="sibTrans" cxnId="{5B188646-8B20-4BA5-9186-29638FCF574B}">
      <dgm:prSet/>
      <dgm:spPr/>
      <dgm:t>
        <a:bodyPr/>
        <a:lstStyle/>
        <a:p>
          <a:endParaRPr lang="zh-CN" altLang="en-US">
            <a:latin typeface="微软雅黑" panose="020B0503020204020204" pitchFamily="34" charset="-122"/>
            <a:ea typeface="微软雅黑" panose="020B0503020204020204" pitchFamily="34" charset="-122"/>
          </a:endParaRPr>
        </a:p>
      </dgm:t>
    </dgm:pt>
    <dgm:pt modelId="{AA7D10C8-D7AE-4BF8-AAE7-30C0C3D6381C}">
      <dgm:prSet phldrT="[文本]"/>
      <dgm:spPr>
        <a:solidFill>
          <a:schemeClr val="bg1">
            <a:lumMod val="65000"/>
          </a:schemeClr>
        </a:solidFill>
        <a:ln w="12700">
          <a:solidFill>
            <a:schemeClr val="bg1"/>
          </a:solidFill>
        </a:ln>
      </dgm:spPr>
      <dgm:t>
        <a:bodyPr/>
        <a:lstStyle/>
        <a:p>
          <a:r>
            <a:rPr lang="zh-CN" altLang="en-US" dirty="0">
              <a:latin typeface="微软雅黑" panose="020B0503020204020204" pitchFamily="34" charset="-122"/>
              <a:ea typeface="微软雅黑" panose="020B0503020204020204" pitchFamily="34" charset="-122"/>
            </a:rPr>
            <a:t>差异化</a:t>
          </a:r>
        </a:p>
      </dgm:t>
    </dgm:pt>
    <dgm:pt modelId="{6FE30A3A-99BD-4D82-9137-AF398BD3BCE2}" type="parTrans" cxnId="{8E82B755-BDD5-41EF-9BCD-4A6CAC96CA21}">
      <dgm:prSet/>
      <dgm:spPr/>
      <dgm:t>
        <a:bodyPr/>
        <a:lstStyle/>
        <a:p>
          <a:endParaRPr lang="zh-CN" altLang="en-US">
            <a:latin typeface="微软雅黑" panose="020B0503020204020204" pitchFamily="34" charset="-122"/>
            <a:ea typeface="微软雅黑" panose="020B0503020204020204" pitchFamily="34" charset="-122"/>
          </a:endParaRPr>
        </a:p>
      </dgm:t>
    </dgm:pt>
    <dgm:pt modelId="{4C1E998D-70E5-4C92-9DB5-8E9F9EEDDD82}" type="sibTrans" cxnId="{8E82B755-BDD5-41EF-9BCD-4A6CAC96CA21}">
      <dgm:prSet/>
      <dgm:spPr/>
      <dgm:t>
        <a:bodyPr/>
        <a:lstStyle/>
        <a:p>
          <a:endParaRPr lang="zh-CN" altLang="en-US">
            <a:latin typeface="微软雅黑" panose="020B0503020204020204" pitchFamily="34" charset="-122"/>
            <a:ea typeface="微软雅黑" panose="020B0503020204020204" pitchFamily="34" charset="-122"/>
          </a:endParaRPr>
        </a:p>
      </dgm:t>
    </dgm:pt>
    <dgm:pt modelId="{4D577B54-B3C1-443A-A101-00AE46FC0591}">
      <dgm:prSet phldrT="[文本]"/>
      <dgm:spPr>
        <a:solidFill>
          <a:schemeClr val="bg1">
            <a:lumMod val="65000"/>
          </a:schemeClr>
        </a:solidFill>
        <a:ln w="12700">
          <a:solidFill>
            <a:schemeClr val="bg1"/>
          </a:solidFill>
        </a:ln>
      </dgm:spPr>
      <dgm:t>
        <a:bodyPr/>
        <a:lstStyle/>
        <a:p>
          <a:r>
            <a:rPr lang="zh-CN" altLang="en-US" dirty="0">
              <a:latin typeface="微软雅黑" panose="020B0503020204020204" pitchFamily="34" charset="-122"/>
              <a:ea typeface="微软雅黑" panose="020B0503020204020204" pitchFamily="34" charset="-122"/>
            </a:rPr>
            <a:t>集中化</a:t>
          </a:r>
        </a:p>
      </dgm:t>
    </dgm:pt>
    <dgm:pt modelId="{8CC5380A-F239-48F1-850B-61D8CBD4B293}" type="parTrans" cxnId="{93A4BFB7-086F-4405-8363-266EB7A81E3C}">
      <dgm:prSet/>
      <dgm:spPr/>
      <dgm:t>
        <a:bodyPr/>
        <a:lstStyle/>
        <a:p>
          <a:endParaRPr lang="zh-CN" altLang="en-US">
            <a:latin typeface="微软雅黑" panose="020B0503020204020204" pitchFamily="34" charset="-122"/>
            <a:ea typeface="微软雅黑" panose="020B0503020204020204" pitchFamily="34" charset="-122"/>
          </a:endParaRPr>
        </a:p>
      </dgm:t>
    </dgm:pt>
    <dgm:pt modelId="{4F09474A-C513-453A-AA07-D80A74C78DC8}" type="sibTrans" cxnId="{93A4BFB7-086F-4405-8363-266EB7A81E3C}">
      <dgm:prSet/>
      <dgm:spPr/>
      <dgm:t>
        <a:bodyPr/>
        <a:lstStyle/>
        <a:p>
          <a:endParaRPr lang="zh-CN" altLang="en-US">
            <a:latin typeface="微软雅黑" panose="020B0503020204020204" pitchFamily="34" charset="-122"/>
            <a:ea typeface="微软雅黑" panose="020B0503020204020204" pitchFamily="34" charset="-122"/>
          </a:endParaRPr>
        </a:p>
      </dgm:t>
    </dgm:pt>
    <dgm:pt modelId="{70FB91F4-54C2-4BDF-8D97-80073F81B006}" type="pres">
      <dgm:prSet presAssocID="{655F3064-6A9E-4707-8CFC-9DA24C1E8E8E}" presName="Name0" presStyleCnt="0">
        <dgm:presLayoutVars>
          <dgm:dir/>
          <dgm:animLvl val="lvl"/>
          <dgm:resizeHandles val="exact"/>
        </dgm:presLayoutVars>
      </dgm:prSet>
      <dgm:spPr/>
    </dgm:pt>
    <dgm:pt modelId="{28A79C0B-5E0B-4BAA-BC4F-C6FEA353F644}" type="pres">
      <dgm:prSet presAssocID="{8656857A-634A-45D5-B68B-27A553A75865}" presName="parTxOnly" presStyleLbl="node1" presStyleIdx="0" presStyleCnt="4">
        <dgm:presLayoutVars>
          <dgm:chMax val="0"/>
          <dgm:chPref val="0"/>
          <dgm:bulletEnabled val="1"/>
        </dgm:presLayoutVars>
      </dgm:prSet>
      <dgm:spPr/>
    </dgm:pt>
    <dgm:pt modelId="{F194A7B4-F515-45C2-AE6E-3BE71B544D32}" type="pres">
      <dgm:prSet presAssocID="{24D98B98-B994-457D-85CA-0AE373347E73}" presName="parTxOnlySpace" presStyleCnt="0"/>
      <dgm:spPr/>
    </dgm:pt>
    <dgm:pt modelId="{141D5A77-DB16-40AD-A308-E1C612297B5F}" type="pres">
      <dgm:prSet presAssocID="{E1A4A8AD-74CA-4CAB-8654-1E33B13BB10C}" presName="parTxOnly" presStyleLbl="node1" presStyleIdx="1" presStyleCnt="4">
        <dgm:presLayoutVars>
          <dgm:chMax val="0"/>
          <dgm:chPref val="0"/>
          <dgm:bulletEnabled val="1"/>
        </dgm:presLayoutVars>
      </dgm:prSet>
      <dgm:spPr/>
    </dgm:pt>
    <dgm:pt modelId="{602C3A98-4B09-4F52-B212-40AA7027BABF}" type="pres">
      <dgm:prSet presAssocID="{CC4C50A2-D510-4095-B994-B3B1ECB7C25E}" presName="parTxOnlySpace" presStyleCnt="0"/>
      <dgm:spPr/>
    </dgm:pt>
    <dgm:pt modelId="{253DA258-DA2E-4FC2-902B-F4ABED65C24F}" type="pres">
      <dgm:prSet presAssocID="{AA7D10C8-D7AE-4BF8-AAE7-30C0C3D6381C}" presName="parTxOnly" presStyleLbl="node1" presStyleIdx="2" presStyleCnt="4">
        <dgm:presLayoutVars>
          <dgm:chMax val="0"/>
          <dgm:chPref val="0"/>
          <dgm:bulletEnabled val="1"/>
        </dgm:presLayoutVars>
      </dgm:prSet>
      <dgm:spPr/>
    </dgm:pt>
    <dgm:pt modelId="{D0170776-8BDD-4335-9786-2756DB88BC4D}" type="pres">
      <dgm:prSet presAssocID="{4C1E998D-70E5-4C92-9DB5-8E9F9EEDDD82}" presName="parTxOnlySpace" presStyleCnt="0"/>
      <dgm:spPr/>
    </dgm:pt>
    <dgm:pt modelId="{5D9947BE-E408-47F1-8F0D-0AB46E8ADB16}" type="pres">
      <dgm:prSet presAssocID="{4D577B54-B3C1-443A-A101-00AE46FC0591}" presName="parTxOnly" presStyleLbl="node1" presStyleIdx="3" presStyleCnt="4">
        <dgm:presLayoutVars>
          <dgm:chMax val="0"/>
          <dgm:chPref val="0"/>
          <dgm:bulletEnabled val="1"/>
        </dgm:presLayoutVars>
      </dgm:prSet>
      <dgm:spPr/>
    </dgm:pt>
  </dgm:ptLst>
  <dgm:cxnLst>
    <dgm:cxn modelId="{CC3AD12B-01D5-465E-A903-718360630D80}" type="presOf" srcId="{8656857A-634A-45D5-B68B-27A553A75865}" destId="{28A79C0B-5E0B-4BAA-BC4F-C6FEA353F644}" srcOrd="0" destOrd="0" presId="urn:microsoft.com/office/officeart/2005/8/layout/chevron1"/>
    <dgm:cxn modelId="{5B188646-8B20-4BA5-9186-29638FCF574B}" srcId="{655F3064-6A9E-4707-8CFC-9DA24C1E8E8E}" destId="{E1A4A8AD-74CA-4CAB-8654-1E33B13BB10C}" srcOrd="1" destOrd="0" parTransId="{CA99260E-D2B6-4F55-974B-718CC93F7D97}" sibTransId="{CC4C50A2-D510-4095-B994-B3B1ECB7C25E}"/>
    <dgm:cxn modelId="{8E82B755-BDD5-41EF-9BCD-4A6CAC96CA21}" srcId="{655F3064-6A9E-4707-8CFC-9DA24C1E8E8E}" destId="{AA7D10C8-D7AE-4BF8-AAE7-30C0C3D6381C}" srcOrd="2" destOrd="0" parTransId="{6FE30A3A-99BD-4D82-9137-AF398BD3BCE2}" sibTransId="{4C1E998D-70E5-4C92-9DB5-8E9F9EEDDD82}"/>
    <dgm:cxn modelId="{BECC596A-7EEE-44FD-854C-DCF99D50E4EE}" type="presOf" srcId="{655F3064-6A9E-4707-8CFC-9DA24C1E8E8E}" destId="{70FB91F4-54C2-4BDF-8D97-80073F81B006}" srcOrd="0" destOrd="0" presId="urn:microsoft.com/office/officeart/2005/8/layout/chevron1"/>
    <dgm:cxn modelId="{9DF2D484-F3DE-46F3-90C5-DF93D14ED05E}" srcId="{655F3064-6A9E-4707-8CFC-9DA24C1E8E8E}" destId="{8656857A-634A-45D5-B68B-27A553A75865}" srcOrd="0" destOrd="0" parTransId="{0D216C73-BA12-4B2C-8078-2235090105DB}" sibTransId="{24D98B98-B994-457D-85CA-0AE373347E73}"/>
    <dgm:cxn modelId="{313A549D-645B-40D8-B473-C440B788577E}" type="presOf" srcId="{E1A4A8AD-74CA-4CAB-8654-1E33B13BB10C}" destId="{141D5A77-DB16-40AD-A308-E1C612297B5F}" srcOrd="0" destOrd="0" presId="urn:microsoft.com/office/officeart/2005/8/layout/chevron1"/>
    <dgm:cxn modelId="{1FFBB4A5-841A-436B-9FAD-87B378BA2D84}" type="presOf" srcId="{AA7D10C8-D7AE-4BF8-AAE7-30C0C3D6381C}" destId="{253DA258-DA2E-4FC2-902B-F4ABED65C24F}" srcOrd="0" destOrd="0" presId="urn:microsoft.com/office/officeart/2005/8/layout/chevron1"/>
    <dgm:cxn modelId="{99D56EA9-3CEC-4B90-8F69-10C442D33295}" type="presOf" srcId="{4D577B54-B3C1-443A-A101-00AE46FC0591}" destId="{5D9947BE-E408-47F1-8F0D-0AB46E8ADB16}" srcOrd="0" destOrd="0" presId="urn:microsoft.com/office/officeart/2005/8/layout/chevron1"/>
    <dgm:cxn modelId="{93A4BFB7-086F-4405-8363-266EB7A81E3C}" srcId="{655F3064-6A9E-4707-8CFC-9DA24C1E8E8E}" destId="{4D577B54-B3C1-443A-A101-00AE46FC0591}" srcOrd="3" destOrd="0" parTransId="{8CC5380A-F239-48F1-850B-61D8CBD4B293}" sibTransId="{4F09474A-C513-453A-AA07-D80A74C78DC8}"/>
    <dgm:cxn modelId="{CB3149E1-30AC-4953-BDFF-4E44C87E23FC}" type="presParOf" srcId="{70FB91F4-54C2-4BDF-8D97-80073F81B006}" destId="{28A79C0B-5E0B-4BAA-BC4F-C6FEA353F644}" srcOrd="0" destOrd="0" presId="urn:microsoft.com/office/officeart/2005/8/layout/chevron1"/>
    <dgm:cxn modelId="{16C54A92-BAF6-4501-A6AD-F3F497684F4F}" type="presParOf" srcId="{70FB91F4-54C2-4BDF-8D97-80073F81B006}" destId="{F194A7B4-F515-45C2-AE6E-3BE71B544D32}" srcOrd="1" destOrd="0" presId="urn:microsoft.com/office/officeart/2005/8/layout/chevron1"/>
    <dgm:cxn modelId="{29892A60-7884-425D-9C84-2F5EB3A22734}" type="presParOf" srcId="{70FB91F4-54C2-4BDF-8D97-80073F81B006}" destId="{141D5A77-DB16-40AD-A308-E1C612297B5F}" srcOrd="2" destOrd="0" presId="urn:microsoft.com/office/officeart/2005/8/layout/chevron1"/>
    <dgm:cxn modelId="{9E200E06-F67A-4C8A-B2DB-87C8A42BD003}" type="presParOf" srcId="{70FB91F4-54C2-4BDF-8D97-80073F81B006}" destId="{602C3A98-4B09-4F52-B212-40AA7027BABF}" srcOrd="3" destOrd="0" presId="urn:microsoft.com/office/officeart/2005/8/layout/chevron1"/>
    <dgm:cxn modelId="{A446B3D7-5A21-4EC5-A775-467DDC07DEA1}" type="presParOf" srcId="{70FB91F4-54C2-4BDF-8D97-80073F81B006}" destId="{253DA258-DA2E-4FC2-902B-F4ABED65C24F}" srcOrd="4" destOrd="0" presId="urn:microsoft.com/office/officeart/2005/8/layout/chevron1"/>
    <dgm:cxn modelId="{F465BB01-035A-4D4C-9EE5-A5591FFEC998}" type="presParOf" srcId="{70FB91F4-54C2-4BDF-8D97-80073F81B006}" destId="{D0170776-8BDD-4335-9786-2756DB88BC4D}" srcOrd="5" destOrd="0" presId="urn:microsoft.com/office/officeart/2005/8/layout/chevron1"/>
    <dgm:cxn modelId="{DFC44A48-581B-4298-B290-DA6817ED4107}" type="presParOf" srcId="{70FB91F4-54C2-4BDF-8D97-80073F81B006}" destId="{5D9947BE-E408-47F1-8F0D-0AB46E8ADB16}"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55F3064-6A9E-4707-8CFC-9DA24C1E8E8E}" type="doc">
      <dgm:prSet loTypeId="urn:microsoft.com/office/officeart/2005/8/layout/chevron1" loCatId="process" qsTypeId="urn:microsoft.com/office/officeart/2005/8/quickstyle/simple2" qsCatId="simple" csTypeId="urn:microsoft.com/office/officeart/2005/8/colors/accent1_2" csCatId="accent1" phldr="1"/>
      <dgm:spPr/>
    </dgm:pt>
    <dgm:pt modelId="{8656857A-634A-45D5-B68B-27A553A75865}">
      <dgm:prSet phldrT="[文本]"/>
      <dgm:spPr>
        <a:solidFill>
          <a:schemeClr val="bg1">
            <a:lumMod val="65000"/>
          </a:schemeClr>
        </a:solidFill>
        <a:ln w="12700">
          <a:solidFill>
            <a:schemeClr val="bg1"/>
          </a:solidFill>
        </a:ln>
      </dgm:spPr>
      <dgm:t>
        <a:bodyPr/>
        <a:lstStyle/>
        <a:p>
          <a:r>
            <a:rPr lang="zh-CN" altLang="en-US" b="0" dirty="0">
              <a:latin typeface="微软雅黑" panose="020B0503020204020204" pitchFamily="34" charset="-122"/>
              <a:ea typeface="微软雅黑" panose="020B0503020204020204" pitchFamily="34" charset="-122"/>
            </a:rPr>
            <a:t>概述</a:t>
          </a:r>
        </a:p>
      </dgm:t>
    </dgm:pt>
    <dgm:pt modelId="{0D216C73-BA12-4B2C-8078-2235090105DB}" type="parTrans" cxnId="{9DF2D484-F3DE-46F3-90C5-DF93D14ED05E}">
      <dgm:prSet/>
      <dgm:spPr/>
      <dgm:t>
        <a:bodyPr/>
        <a:lstStyle/>
        <a:p>
          <a:endParaRPr lang="zh-CN" altLang="en-US">
            <a:latin typeface="微软雅黑" panose="020B0503020204020204" pitchFamily="34" charset="-122"/>
            <a:ea typeface="微软雅黑" panose="020B0503020204020204" pitchFamily="34" charset="-122"/>
          </a:endParaRPr>
        </a:p>
      </dgm:t>
    </dgm:pt>
    <dgm:pt modelId="{24D98B98-B994-457D-85CA-0AE373347E73}" type="sibTrans" cxnId="{9DF2D484-F3DE-46F3-90C5-DF93D14ED05E}">
      <dgm:prSet/>
      <dgm:spPr/>
      <dgm:t>
        <a:bodyPr/>
        <a:lstStyle/>
        <a:p>
          <a:endParaRPr lang="zh-CN" altLang="en-US">
            <a:latin typeface="微软雅黑" panose="020B0503020204020204" pitchFamily="34" charset="-122"/>
            <a:ea typeface="微软雅黑" panose="020B0503020204020204" pitchFamily="34" charset="-122"/>
          </a:endParaRPr>
        </a:p>
      </dgm:t>
    </dgm:pt>
    <dgm:pt modelId="{E1A4A8AD-74CA-4CAB-8654-1E33B13BB10C}">
      <dgm:prSet phldrT="[文本]"/>
      <dgm:spPr>
        <a:solidFill>
          <a:srgbClr val="0070C0"/>
        </a:solidFill>
        <a:ln w="12700">
          <a:solidFill>
            <a:schemeClr val="bg1"/>
          </a:solidFill>
        </a:ln>
      </dgm:spPr>
      <dgm:t>
        <a:bodyPr/>
        <a:lstStyle/>
        <a:p>
          <a:r>
            <a:rPr lang="zh-CN" altLang="en-US" b="1" dirty="0">
              <a:latin typeface="微软雅黑" panose="020B0503020204020204" pitchFamily="34" charset="-122"/>
              <a:ea typeface="微软雅黑" panose="020B0503020204020204" pitchFamily="34" charset="-122"/>
            </a:rPr>
            <a:t>成本领先</a:t>
          </a:r>
        </a:p>
      </dgm:t>
    </dgm:pt>
    <dgm:pt modelId="{CA99260E-D2B6-4F55-974B-718CC93F7D97}" type="parTrans" cxnId="{5B188646-8B20-4BA5-9186-29638FCF574B}">
      <dgm:prSet/>
      <dgm:spPr/>
      <dgm:t>
        <a:bodyPr/>
        <a:lstStyle/>
        <a:p>
          <a:endParaRPr lang="zh-CN" altLang="en-US">
            <a:latin typeface="微软雅黑" panose="020B0503020204020204" pitchFamily="34" charset="-122"/>
            <a:ea typeface="微软雅黑" panose="020B0503020204020204" pitchFamily="34" charset="-122"/>
          </a:endParaRPr>
        </a:p>
      </dgm:t>
    </dgm:pt>
    <dgm:pt modelId="{CC4C50A2-D510-4095-B994-B3B1ECB7C25E}" type="sibTrans" cxnId="{5B188646-8B20-4BA5-9186-29638FCF574B}">
      <dgm:prSet/>
      <dgm:spPr/>
      <dgm:t>
        <a:bodyPr/>
        <a:lstStyle/>
        <a:p>
          <a:endParaRPr lang="zh-CN" altLang="en-US">
            <a:latin typeface="微软雅黑" panose="020B0503020204020204" pitchFamily="34" charset="-122"/>
            <a:ea typeface="微软雅黑" panose="020B0503020204020204" pitchFamily="34" charset="-122"/>
          </a:endParaRPr>
        </a:p>
      </dgm:t>
    </dgm:pt>
    <dgm:pt modelId="{AA7D10C8-D7AE-4BF8-AAE7-30C0C3D6381C}">
      <dgm:prSet phldrT="[文本]"/>
      <dgm:spPr>
        <a:solidFill>
          <a:schemeClr val="bg1">
            <a:lumMod val="65000"/>
          </a:schemeClr>
        </a:solidFill>
        <a:ln w="12700">
          <a:solidFill>
            <a:schemeClr val="bg1"/>
          </a:solidFill>
        </a:ln>
      </dgm:spPr>
      <dgm:t>
        <a:bodyPr/>
        <a:lstStyle/>
        <a:p>
          <a:r>
            <a:rPr lang="zh-CN" altLang="en-US" dirty="0">
              <a:latin typeface="微软雅黑" panose="020B0503020204020204" pitchFamily="34" charset="-122"/>
              <a:ea typeface="微软雅黑" panose="020B0503020204020204" pitchFamily="34" charset="-122"/>
            </a:rPr>
            <a:t>差异化</a:t>
          </a:r>
        </a:p>
      </dgm:t>
    </dgm:pt>
    <dgm:pt modelId="{6FE30A3A-99BD-4D82-9137-AF398BD3BCE2}" type="parTrans" cxnId="{8E82B755-BDD5-41EF-9BCD-4A6CAC96CA21}">
      <dgm:prSet/>
      <dgm:spPr/>
      <dgm:t>
        <a:bodyPr/>
        <a:lstStyle/>
        <a:p>
          <a:endParaRPr lang="zh-CN" altLang="en-US">
            <a:latin typeface="微软雅黑" panose="020B0503020204020204" pitchFamily="34" charset="-122"/>
            <a:ea typeface="微软雅黑" panose="020B0503020204020204" pitchFamily="34" charset="-122"/>
          </a:endParaRPr>
        </a:p>
      </dgm:t>
    </dgm:pt>
    <dgm:pt modelId="{4C1E998D-70E5-4C92-9DB5-8E9F9EEDDD82}" type="sibTrans" cxnId="{8E82B755-BDD5-41EF-9BCD-4A6CAC96CA21}">
      <dgm:prSet/>
      <dgm:spPr/>
      <dgm:t>
        <a:bodyPr/>
        <a:lstStyle/>
        <a:p>
          <a:endParaRPr lang="zh-CN" altLang="en-US">
            <a:latin typeface="微软雅黑" panose="020B0503020204020204" pitchFamily="34" charset="-122"/>
            <a:ea typeface="微软雅黑" panose="020B0503020204020204" pitchFamily="34" charset="-122"/>
          </a:endParaRPr>
        </a:p>
      </dgm:t>
    </dgm:pt>
    <dgm:pt modelId="{4D577B54-B3C1-443A-A101-00AE46FC0591}">
      <dgm:prSet phldrT="[文本]"/>
      <dgm:spPr>
        <a:solidFill>
          <a:schemeClr val="bg1">
            <a:lumMod val="65000"/>
          </a:schemeClr>
        </a:solidFill>
        <a:ln w="12700">
          <a:solidFill>
            <a:schemeClr val="bg1"/>
          </a:solidFill>
        </a:ln>
      </dgm:spPr>
      <dgm:t>
        <a:bodyPr/>
        <a:lstStyle/>
        <a:p>
          <a:r>
            <a:rPr lang="zh-CN" altLang="en-US" dirty="0">
              <a:latin typeface="微软雅黑" panose="020B0503020204020204" pitchFamily="34" charset="-122"/>
              <a:ea typeface="微软雅黑" panose="020B0503020204020204" pitchFamily="34" charset="-122"/>
            </a:rPr>
            <a:t>集中化</a:t>
          </a:r>
        </a:p>
      </dgm:t>
    </dgm:pt>
    <dgm:pt modelId="{8CC5380A-F239-48F1-850B-61D8CBD4B293}" type="parTrans" cxnId="{93A4BFB7-086F-4405-8363-266EB7A81E3C}">
      <dgm:prSet/>
      <dgm:spPr/>
      <dgm:t>
        <a:bodyPr/>
        <a:lstStyle/>
        <a:p>
          <a:endParaRPr lang="zh-CN" altLang="en-US">
            <a:latin typeface="微软雅黑" panose="020B0503020204020204" pitchFamily="34" charset="-122"/>
            <a:ea typeface="微软雅黑" panose="020B0503020204020204" pitchFamily="34" charset="-122"/>
          </a:endParaRPr>
        </a:p>
      </dgm:t>
    </dgm:pt>
    <dgm:pt modelId="{4F09474A-C513-453A-AA07-D80A74C78DC8}" type="sibTrans" cxnId="{93A4BFB7-086F-4405-8363-266EB7A81E3C}">
      <dgm:prSet/>
      <dgm:spPr/>
      <dgm:t>
        <a:bodyPr/>
        <a:lstStyle/>
        <a:p>
          <a:endParaRPr lang="zh-CN" altLang="en-US">
            <a:latin typeface="微软雅黑" panose="020B0503020204020204" pitchFamily="34" charset="-122"/>
            <a:ea typeface="微软雅黑" panose="020B0503020204020204" pitchFamily="34" charset="-122"/>
          </a:endParaRPr>
        </a:p>
      </dgm:t>
    </dgm:pt>
    <dgm:pt modelId="{70FB91F4-54C2-4BDF-8D97-80073F81B006}" type="pres">
      <dgm:prSet presAssocID="{655F3064-6A9E-4707-8CFC-9DA24C1E8E8E}" presName="Name0" presStyleCnt="0">
        <dgm:presLayoutVars>
          <dgm:dir/>
          <dgm:animLvl val="lvl"/>
          <dgm:resizeHandles val="exact"/>
        </dgm:presLayoutVars>
      </dgm:prSet>
      <dgm:spPr/>
    </dgm:pt>
    <dgm:pt modelId="{28A79C0B-5E0B-4BAA-BC4F-C6FEA353F644}" type="pres">
      <dgm:prSet presAssocID="{8656857A-634A-45D5-B68B-27A553A75865}" presName="parTxOnly" presStyleLbl="node1" presStyleIdx="0" presStyleCnt="4">
        <dgm:presLayoutVars>
          <dgm:chMax val="0"/>
          <dgm:chPref val="0"/>
          <dgm:bulletEnabled val="1"/>
        </dgm:presLayoutVars>
      </dgm:prSet>
      <dgm:spPr/>
    </dgm:pt>
    <dgm:pt modelId="{F194A7B4-F515-45C2-AE6E-3BE71B544D32}" type="pres">
      <dgm:prSet presAssocID="{24D98B98-B994-457D-85CA-0AE373347E73}" presName="parTxOnlySpace" presStyleCnt="0"/>
      <dgm:spPr/>
    </dgm:pt>
    <dgm:pt modelId="{141D5A77-DB16-40AD-A308-E1C612297B5F}" type="pres">
      <dgm:prSet presAssocID="{E1A4A8AD-74CA-4CAB-8654-1E33B13BB10C}" presName="parTxOnly" presStyleLbl="node1" presStyleIdx="1" presStyleCnt="4">
        <dgm:presLayoutVars>
          <dgm:chMax val="0"/>
          <dgm:chPref val="0"/>
          <dgm:bulletEnabled val="1"/>
        </dgm:presLayoutVars>
      </dgm:prSet>
      <dgm:spPr/>
    </dgm:pt>
    <dgm:pt modelId="{602C3A98-4B09-4F52-B212-40AA7027BABF}" type="pres">
      <dgm:prSet presAssocID="{CC4C50A2-D510-4095-B994-B3B1ECB7C25E}" presName="parTxOnlySpace" presStyleCnt="0"/>
      <dgm:spPr/>
    </dgm:pt>
    <dgm:pt modelId="{253DA258-DA2E-4FC2-902B-F4ABED65C24F}" type="pres">
      <dgm:prSet presAssocID="{AA7D10C8-D7AE-4BF8-AAE7-30C0C3D6381C}" presName="parTxOnly" presStyleLbl="node1" presStyleIdx="2" presStyleCnt="4">
        <dgm:presLayoutVars>
          <dgm:chMax val="0"/>
          <dgm:chPref val="0"/>
          <dgm:bulletEnabled val="1"/>
        </dgm:presLayoutVars>
      </dgm:prSet>
      <dgm:spPr/>
    </dgm:pt>
    <dgm:pt modelId="{D0170776-8BDD-4335-9786-2756DB88BC4D}" type="pres">
      <dgm:prSet presAssocID="{4C1E998D-70E5-4C92-9DB5-8E9F9EEDDD82}" presName="parTxOnlySpace" presStyleCnt="0"/>
      <dgm:spPr/>
    </dgm:pt>
    <dgm:pt modelId="{5D9947BE-E408-47F1-8F0D-0AB46E8ADB16}" type="pres">
      <dgm:prSet presAssocID="{4D577B54-B3C1-443A-A101-00AE46FC0591}" presName="parTxOnly" presStyleLbl="node1" presStyleIdx="3" presStyleCnt="4">
        <dgm:presLayoutVars>
          <dgm:chMax val="0"/>
          <dgm:chPref val="0"/>
          <dgm:bulletEnabled val="1"/>
        </dgm:presLayoutVars>
      </dgm:prSet>
      <dgm:spPr/>
    </dgm:pt>
  </dgm:ptLst>
  <dgm:cxnLst>
    <dgm:cxn modelId="{3335CA21-FEAF-4BE9-A1C5-77E3B4685885}" type="presOf" srcId="{4D577B54-B3C1-443A-A101-00AE46FC0591}" destId="{5D9947BE-E408-47F1-8F0D-0AB46E8ADB16}" srcOrd="0" destOrd="0" presId="urn:microsoft.com/office/officeart/2005/8/layout/chevron1"/>
    <dgm:cxn modelId="{5B188646-8B20-4BA5-9186-29638FCF574B}" srcId="{655F3064-6A9E-4707-8CFC-9DA24C1E8E8E}" destId="{E1A4A8AD-74CA-4CAB-8654-1E33B13BB10C}" srcOrd="1" destOrd="0" parTransId="{CA99260E-D2B6-4F55-974B-718CC93F7D97}" sibTransId="{CC4C50A2-D510-4095-B994-B3B1ECB7C25E}"/>
    <dgm:cxn modelId="{8E82B755-BDD5-41EF-9BCD-4A6CAC96CA21}" srcId="{655F3064-6A9E-4707-8CFC-9DA24C1E8E8E}" destId="{AA7D10C8-D7AE-4BF8-AAE7-30C0C3D6381C}" srcOrd="2" destOrd="0" parTransId="{6FE30A3A-99BD-4D82-9137-AF398BD3BCE2}" sibTransId="{4C1E998D-70E5-4C92-9DB5-8E9F9EEDDD82}"/>
    <dgm:cxn modelId="{647DD768-682C-4A5E-8B52-83022669CB7D}" type="presOf" srcId="{AA7D10C8-D7AE-4BF8-AAE7-30C0C3D6381C}" destId="{253DA258-DA2E-4FC2-902B-F4ABED65C24F}" srcOrd="0" destOrd="0" presId="urn:microsoft.com/office/officeart/2005/8/layout/chevron1"/>
    <dgm:cxn modelId="{9DF2D484-F3DE-46F3-90C5-DF93D14ED05E}" srcId="{655F3064-6A9E-4707-8CFC-9DA24C1E8E8E}" destId="{8656857A-634A-45D5-B68B-27A553A75865}" srcOrd="0" destOrd="0" parTransId="{0D216C73-BA12-4B2C-8078-2235090105DB}" sibTransId="{24D98B98-B994-457D-85CA-0AE373347E73}"/>
    <dgm:cxn modelId="{D47F2C95-B7CD-42EE-96A6-77A48FF97BD7}" type="presOf" srcId="{E1A4A8AD-74CA-4CAB-8654-1E33B13BB10C}" destId="{141D5A77-DB16-40AD-A308-E1C612297B5F}" srcOrd="0" destOrd="0" presId="urn:microsoft.com/office/officeart/2005/8/layout/chevron1"/>
    <dgm:cxn modelId="{BDC92FAC-9D0F-495E-9575-D24E016D3154}" type="presOf" srcId="{655F3064-6A9E-4707-8CFC-9DA24C1E8E8E}" destId="{70FB91F4-54C2-4BDF-8D97-80073F81B006}" srcOrd="0" destOrd="0" presId="urn:microsoft.com/office/officeart/2005/8/layout/chevron1"/>
    <dgm:cxn modelId="{91919FAD-3447-4DA0-A2C6-F0D844C70DF9}" type="presOf" srcId="{8656857A-634A-45D5-B68B-27A553A75865}" destId="{28A79C0B-5E0B-4BAA-BC4F-C6FEA353F644}" srcOrd="0" destOrd="0" presId="urn:microsoft.com/office/officeart/2005/8/layout/chevron1"/>
    <dgm:cxn modelId="{93A4BFB7-086F-4405-8363-266EB7A81E3C}" srcId="{655F3064-6A9E-4707-8CFC-9DA24C1E8E8E}" destId="{4D577B54-B3C1-443A-A101-00AE46FC0591}" srcOrd="3" destOrd="0" parTransId="{8CC5380A-F239-48F1-850B-61D8CBD4B293}" sibTransId="{4F09474A-C513-453A-AA07-D80A74C78DC8}"/>
    <dgm:cxn modelId="{95BDBE4E-4285-43ED-9288-E56541BC4E2A}" type="presParOf" srcId="{70FB91F4-54C2-4BDF-8D97-80073F81B006}" destId="{28A79C0B-5E0B-4BAA-BC4F-C6FEA353F644}" srcOrd="0" destOrd="0" presId="urn:microsoft.com/office/officeart/2005/8/layout/chevron1"/>
    <dgm:cxn modelId="{73B486E9-EA0E-4BE9-B7F0-B51ECDF6BFCB}" type="presParOf" srcId="{70FB91F4-54C2-4BDF-8D97-80073F81B006}" destId="{F194A7B4-F515-45C2-AE6E-3BE71B544D32}" srcOrd="1" destOrd="0" presId="urn:microsoft.com/office/officeart/2005/8/layout/chevron1"/>
    <dgm:cxn modelId="{A1CCB4A2-D7B4-4FF9-A891-2FB7434BB39E}" type="presParOf" srcId="{70FB91F4-54C2-4BDF-8D97-80073F81B006}" destId="{141D5A77-DB16-40AD-A308-E1C612297B5F}" srcOrd="2" destOrd="0" presId="urn:microsoft.com/office/officeart/2005/8/layout/chevron1"/>
    <dgm:cxn modelId="{E4AD9CDD-A259-4EF3-BF68-DE284B3D32FA}" type="presParOf" srcId="{70FB91F4-54C2-4BDF-8D97-80073F81B006}" destId="{602C3A98-4B09-4F52-B212-40AA7027BABF}" srcOrd="3" destOrd="0" presId="urn:microsoft.com/office/officeart/2005/8/layout/chevron1"/>
    <dgm:cxn modelId="{91D3CDC2-1347-44D5-A75E-BB44417E041D}" type="presParOf" srcId="{70FB91F4-54C2-4BDF-8D97-80073F81B006}" destId="{253DA258-DA2E-4FC2-902B-F4ABED65C24F}" srcOrd="4" destOrd="0" presId="urn:microsoft.com/office/officeart/2005/8/layout/chevron1"/>
    <dgm:cxn modelId="{E3B38360-E99C-40F0-9540-7163826B5C3E}" type="presParOf" srcId="{70FB91F4-54C2-4BDF-8D97-80073F81B006}" destId="{D0170776-8BDD-4335-9786-2756DB88BC4D}" srcOrd="5" destOrd="0" presId="urn:microsoft.com/office/officeart/2005/8/layout/chevron1"/>
    <dgm:cxn modelId="{FDA83546-C872-419F-B0BF-F5F6F7909AF0}" type="presParOf" srcId="{70FB91F4-54C2-4BDF-8D97-80073F81B006}" destId="{5D9947BE-E408-47F1-8F0D-0AB46E8ADB16}"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68539-9EE8-4B54-A7FE-2A8CFBB5D490}">
      <dsp:nvSpPr>
        <dsp:cNvPr id="0" name=""/>
        <dsp:cNvSpPr/>
      </dsp:nvSpPr>
      <dsp:spPr>
        <a:xfrm>
          <a:off x="2562076" y="2060"/>
          <a:ext cx="971847" cy="63170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zh-CN" sz="1600" b="1" kern="1200" dirty="0"/>
            <a:t>WHY</a:t>
          </a:r>
          <a:endParaRPr lang="zh-CN" altLang="en-US" sz="1600" b="1" kern="1200" dirty="0"/>
        </a:p>
      </dsp:txBody>
      <dsp:txXfrm>
        <a:off x="2592913" y="32897"/>
        <a:ext cx="910173" cy="570026"/>
      </dsp:txXfrm>
    </dsp:sp>
    <dsp:sp modelId="{FD81B11F-5131-40B3-AA2A-8542716A8ED0}">
      <dsp:nvSpPr>
        <dsp:cNvPr id="0" name=""/>
        <dsp:cNvSpPr/>
      </dsp:nvSpPr>
      <dsp:spPr>
        <a:xfrm>
          <a:off x="1244615" y="317911"/>
          <a:ext cx="3606768" cy="3606768"/>
        </a:xfrm>
        <a:custGeom>
          <a:avLst/>
          <a:gdLst/>
          <a:ahLst/>
          <a:cxnLst/>
          <a:rect l="0" t="0" r="0" b="0"/>
          <a:pathLst>
            <a:path>
              <a:moveTo>
                <a:pt x="2295744" y="68513"/>
              </a:moveTo>
              <a:arcTo wR="1803384" hR="1803384" stAng="17150643" swAng="125662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F54013D-D32A-4D0E-8C77-7885D3B1A1F0}">
      <dsp:nvSpPr>
        <dsp:cNvPr id="0" name=""/>
        <dsp:cNvSpPr/>
      </dsp:nvSpPr>
      <dsp:spPr>
        <a:xfrm>
          <a:off x="3972018" y="681053"/>
          <a:ext cx="971847" cy="63170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zh-CN" sz="1600" b="1" kern="1200" dirty="0"/>
            <a:t>WHAT</a:t>
          </a:r>
          <a:endParaRPr lang="zh-CN" altLang="en-US" sz="1600" b="1" kern="1200" dirty="0"/>
        </a:p>
      </dsp:txBody>
      <dsp:txXfrm>
        <a:off x="4002855" y="711890"/>
        <a:ext cx="910173" cy="570026"/>
      </dsp:txXfrm>
    </dsp:sp>
    <dsp:sp modelId="{1CFC05EA-371C-4EB8-80C8-EA76B0DC2903}">
      <dsp:nvSpPr>
        <dsp:cNvPr id="0" name=""/>
        <dsp:cNvSpPr/>
      </dsp:nvSpPr>
      <dsp:spPr>
        <a:xfrm>
          <a:off x="1244615" y="317911"/>
          <a:ext cx="3606768" cy="3606768"/>
        </a:xfrm>
        <a:custGeom>
          <a:avLst/>
          <a:gdLst/>
          <a:ahLst/>
          <a:cxnLst/>
          <a:rect l="0" t="0" r="0" b="0"/>
          <a:pathLst>
            <a:path>
              <a:moveTo>
                <a:pt x="3419433" y="1003021"/>
              </a:moveTo>
              <a:arcTo wR="1803384" hR="1803384" stAng="20019161" swAng="172635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D8F7167-C68D-4037-B096-583769D25CC0}">
      <dsp:nvSpPr>
        <dsp:cNvPr id="0" name=""/>
        <dsp:cNvSpPr/>
      </dsp:nvSpPr>
      <dsp:spPr>
        <a:xfrm>
          <a:off x="4320245" y="2206735"/>
          <a:ext cx="971847" cy="63170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zh-CN" sz="1600" b="1" kern="1200" dirty="0"/>
            <a:t>WHO</a:t>
          </a:r>
          <a:endParaRPr lang="zh-CN" altLang="en-US" sz="1600" b="1" kern="1200" dirty="0"/>
        </a:p>
      </dsp:txBody>
      <dsp:txXfrm>
        <a:off x="4351082" y="2237572"/>
        <a:ext cx="910173" cy="570026"/>
      </dsp:txXfrm>
    </dsp:sp>
    <dsp:sp modelId="{5C1AA4E2-500A-41F8-9172-4C61E856357E}">
      <dsp:nvSpPr>
        <dsp:cNvPr id="0" name=""/>
        <dsp:cNvSpPr/>
      </dsp:nvSpPr>
      <dsp:spPr>
        <a:xfrm>
          <a:off x="1244615" y="317911"/>
          <a:ext cx="3606768" cy="3606768"/>
        </a:xfrm>
        <a:custGeom>
          <a:avLst/>
          <a:gdLst/>
          <a:ahLst/>
          <a:cxnLst/>
          <a:rect l="0" t="0" r="0" b="0"/>
          <a:pathLst>
            <a:path>
              <a:moveTo>
                <a:pt x="3455159" y="2527147"/>
              </a:moveTo>
              <a:arcTo wR="1803384" hR="1803384" stAng="1419703" swAng="135878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A9736C6-390D-47D3-8397-CEF6D202047F}">
      <dsp:nvSpPr>
        <dsp:cNvPr id="0" name=""/>
        <dsp:cNvSpPr/>
      </dsp:nvSpPr>
      <dsp:spPr>
        <a:xfrm>
          <a:off x="3344535" y="3430238"/>
          <a:ext cx="971847" cy="63170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zh-CN" sz="1600" b="1" kern="1200" dirty="0"/>
            <a:t>WHEN</a:t>
          </a:r>
          <a:endParaRPr lang="zh-CN" altLang="en-US" sz="1600" b="1" kern="1200" dirty="0"/>
        </a:p>
      </dsp:txBody>
      <dsp:txXfrm>
        <a:off x="3375372" y="3461075"/>
        <a:ext cx="910173" cy="570026"/>
      </dsp:txXfrm>
    </dsp:sp>
    <dsp:sp modelId="{0AA2C4F4-6963-453C-B437-655ACE2F4450}">
      <dsp:nvSpPr>
        <dsp:cNvPr id="0" name=""/>
        <dsp:cNvSpPr/>
      </dsp:nvSpPr>
      <dsp:spPr>
        <a:xfrm>
          <a:off x="1244615" y="317911"/>
          <a:ext cx="3606768" cy="3606768"/>
        </a:xfrm>
        <a:custGeom>
          <a:avLst/>
          <a:gdLst/>
          <a:ahLst/>
          <a:cxnLst/>
          <a:rect l="0" t="0" r="0" b="0"/>
          <a:pathLst>
            <a:path>
              <a:moveTo>
                <a:pt x="2094067" y="3583186"/>
              </a:moveTo>
              <a:arcTo wR="1803384" hR="1803384" stAng="4843449" swAng="111310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9F897A2-D7DB-4F2C-88C7-BC1DD9AEE798}">
      <dsp:nvSpPr>
        <dsp:cNvPr id="0" name=""/>
        <dsp:cNvSpPr/>
      </dsp:nvSpPr>
      <dsp:spPr>
        <a:xfrm>
          <a:off x="1779617" y="3430238"/>
          <a:ext cx="971847" cy="63170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zh-CN" sz="1600" b="1" kern="1200" dirty="0"/>
            <a:t>WHERE</a:t>
          </a:r>
          <a:endParaRPr lang="zh-CN" altLang="en-US" sz="1600" b="1" kern="1200" dirty="0"/>
        </a:p>
      </dsp:txBody>
      <dsp:txXfrm>
        <a:off x="1810454" y="3461075"/>
        <a:ext cx="910173" cy="570026"/>
      </dsp:txXfrm>
    </dsp:sp>
    <dsp:sp modelId="{CE2B8D6F-27EC-4EA7-A256-19CA80C8D936}">
      <dsp:nvSpPr>
        <dsp:cNvPr id="0" name=""/>
        <dsp:cNvSpPr/>
      </dsp:nvSpPr>
      <dsp:spPr>
        <a:xfrm>
          <a:off x="1244615" y="317911"/>
          <a:ext cx="3606768" cy="3606768"/>
        </a:xfrm>
        <a:custGeom>
          <a:avLst/>
          <a:gdLst/>
          <a:ahLst/>
          <a:cxnLst/>
          <a:rect l="0" t="0" r="0" b="0"/>
          <a:pathLst>
            <a:path>
              <a:moveTo>
                <a:pt x="557641" y="3107347"/>
              </a:moveTo>
              <a:arcTo wR="1803384" hR="1803384" stAng="8021515" swAng="135878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F429FE-DDDF-417D-9393-20648F494E0A}">
      <dsp:nvSpPr>
        <dsp:cNvPr id="0" name=""/>
        <dsp:cNvSpPr/>
      </dsp:nvSpPr>
      <dsp:spPr>
        <a:xfrm>
          <a:off x="803906" y="2206735"/>
          <a:ext cx="971847" cy="63170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zh-CN" sz="1600" b="1" kern="1200" dirty="0"/>
            <a:t>HOW</a:t>
          </a:r>
          <a:endParaRPr lang="zh-CN" altLang="en-US" sz="1600" b="1" kern="1200" dirty="0"/>
        </a:p>
      </dsp:txBody>
      <dsp:txXfrm>
        <a:off x="834743" y="2237572"/>
        <a:ext cx="910173" cy="570026"/>
      </dsp:txXfrm>
    </dsp:sp>
    <dsp:sp modelId="{54892539-B259-4CF9-BCB8-D2DD02811350}">
      <dsp:nvSpPr>
        <dsp:cNvPr id="0" name=""/>
        <dsp:cNvSpPr/>
      </dsp:nvSpPr>
      <dsp:spPr>
        <a:xfrm>
          <a:off x="1244615" y="317911"/>
          <a:ext cx="3606768" cy="3606768"/>
        </a:xfrm>
        <a:custGeom>
          <a:avLst/>
          <a:gdLst/>
          <a:ahLst/>
          <a:cxnLst/>
          <a:rect l="0" t="0" r="0" b="0"/>
          <a:pathLst>
            <a:path>
              <a:moveTo>
                <a:pt x="1615" y="1879695"/>
              </a:moveTo>
              <a:arcTo wR="1803384" hR="1803384" stAng="10654486" swAng="1726353"/>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87A2C77-CCE9-4B81-B52D-030C7072E4C7}">
      <dsp:nvSpPr>
        <dsp:cNvPr id="0" name=""/>
        <dsp:cNvSpPr/>
      </dsp:nvSpPr>
      <dsp:spPr>
        <a:xfrm>
          <a:off x="1152133" y="681053"/>
          <a:ext cx="971847" cy="63170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altLang="zh-CN" sz="1600" b="1" kern="1200" dirty="0"/>
            <a:t>HOW MUCH</a:t>
          </a:r>
          <a:endParaRPr lang="zh-CN" altLang="en-US" sz="1600" b="1" kern="1200" dirty="0"/>
        </a:p>
      </dsp:txBody>
      <dsp:txXfrm>
        <a:off x="1182970" y="711890"/>
        <a:ext cx="910173" cy="570026"/>
      </dsp:txXfrm>
    </dsp:sp>
    <dsp:sp modelId="{871B680E-BAF8-45F3-892F-882722112BDB}">
      <dsp:nvSpPr>
        <dsp:cNvPr id="0" name=""/>
        <dsp:cNvSpPr/>
      </dsp:nvSpPr>
      <dsp:spPr>
        <a:xfrm>
          <a:off x="1244615" y="317911"/>
          <a:ext cx="3606768" cy="3606768"/>
        </a:xfrm>
        <a:custGeom>
          <a:avLst/>
          <a:gdLst/>
          <a:ahLst/>
          <a:cxnLst/>
          <a:rect l="0" t="0" r="0" b="0"/>
          <a:pathLst>
            <a:path>
              <a:moveTo>
                <a:pt x="723422" y="359127"/>
              </a:moveTo>
              <a:arcTo wR="1803384" hR="1803384" stAng="13992733" swAng="125662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79C0B-5E0B-4BAA-BC4F-C6FEA353F644}">
      <dsp:nvSpPr>
        <dsp:cNvPr id="0" name=""/>
        <dsp:cNvSpPr/>
      </dsp:nvSpPr>
      <dsp:spPr>
        <a:xfrm>
          <a:off x="2827" y="0"/>
          <a:ext cx="1646039" cy="360040"/>
        </a:xfrm>
        <a:prstGeom prst="chevron">
          <a:avLst/>
        </a:prstGeom>
        <a:solidFill>
          <a:schemeClr val="bg1">
            <a:lumMod val="65000"/>
          </a:schemeClr>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b="0" kern="1200" dirty="0">
              <a:latin typeface="微软雅黑" panose="020B0503020204020204" pitchFamily="34" charset="-122"/>
              <a:ea typeface="微软雅黑" panose="020B0503020204020204" pitchFamily="34" charset="-122"/>
            </a:rPr>
            <a:t>概述</a:t>
          </a:r>
        </a:p>
      </dsp:txBody>
      <dsp:txXfrm>
        <a:off x="182847" y="0"/>
        <a:ext cx="1285999" cy="360040"/>
      </dsp:txXfrm>
    </dsp:sp>
    <dsp:sp modelId="{141D5A77-DB16-40AD-A308-E1C612297B5F}">
      <dsp:nvSpPr>
        <dsp:cNvPr id="0" name=""/>
        <dsp:cNvSpPr/>
      </dsp:nvSpPr>
      <dsp:spPr>
        <a:xfrm>
          <a:off x="1484262" y="0"/>
          <a:ext cx="1646039" cy="360040"/>
        </a:xfrm>
        <a:prstGeom prst="chevron">
          <a:avLst/>
        </a:prstGeom>
        <a:solidFill>
          <a:schemeClr val="bg1">
            <a:lumMod val="65000"/>
          </a:schemeClr>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kern="1200" dirty="0">
              <a:latin typeface="微软雅黑" panose="020B0503020204020204" pitchFamily="34" charset="-122"/>
              <a:ea typeface="微软雅黑" panose="020B0503020204020204" pitchFamily="34" charset="-122"/>
            </a:rPr>
            <a:t>成本领先</a:t>
          </a:r>
        </a:p>
      </dsp:txBody>
      <dsp:txXfrm>
        <a:off x="1664282" y="0"/>
        <a:ext cx="1285999" cy="360040"/>
      </dsp:txXfrm>
    </dsp:sp>
    <dsp:sp modelId="{253DA258-DA2E-4FC2-902B-F4ABED65C24F}">
      <dsp:nvSpPr>
        <dsp:cNvPr id="0" name=""/>
        <dsp:cNvSpPr/>
      </dsp:nvSpPr>
      <dsp:spPr>
        <a:xfrm>
          <a:off x="2965698" y="0"/>
          <a:ext cx="1646039" cy="360040"/>
        </a:xfrm>
        <a:prstGeom prst="chevron">
          <a:avLst/>
        </a:prstGeom>
        <a:solidFill>
          <a:srgbClr val="0070C0"/>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b="1" kern="1200" dirty="0">
              <a:latin typeface="微软雅黑" panose="020B0503020204020204" pitchFamily="34" charset="-122"/>
              <a:ea typeface="微软雅黑" panose="020B0503020204020204" pitchFamily="34" charset="-122"/>
            </a:rPr>
            <a:t>差异化</a:t>
          </a:r>
        </a:p>
      </dsp:txBody>
      <dsp:txXfrm>
        <a:off x="3145718" y="0"/>
        <a:ext cx="1285999" cy="360040"/>
      </dsp:txXfrm>
    </dsp:sp>
    <dsp:sp modelId="{5D9947BE-E408-47F1-8F0D-0AB46E8ADB16}">
      <dsp:nvSpPr>
        <dsp:cNvPr id="0" name=""/>
        <dsp:cNvSpPr/>
      </dsp:nvSpPr>
      <dsp:spPr>
        <a:xfrm>
          <a:off x="4447133" y="0"/>
          <a:ext cx="1646039" cy="360040"/>
        </a:xfrm>
        <a:prstGeom prst="chevron">
          <a:avLst/>
        </a:prstGeom>
        <a:solidFill>
          <a:schemeClr val="bg1">
            <a:lumMod val="65000"/>
          </a:schemeClr>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kern="1200" dirty="0">
              <a:latin typeface="微软雅黑" panose="020B0503020204020204" pitchFamily="34" charset="-122"/>
              <a:ea typeface="微软雅黑" panose="020B0503020204020204" pitchFamily="34" charset="-122"/>
            </a:rPr>
            <a:t>集中化</a:t>
          </a:r>
        </a:p>
      </dsp:txBody>
      <dsp:txXfrm>
        <a:off x="4627153" y="0"/>
        <a:ext cx="1285999" cy="3600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79C0B-5E0B-4BAA-BC4F-C6FEA353F644}">
      <dsp:nvSpPr>
        <dsp:cNvPr id="0" name=""/>
        <dsp:cNvSpPr/>
      </dsp:nvSpPr>
      <dsp:spPr>
        <a:xfrm>
          <a:off x="2827" y="0"/>
          <a:ext cx="1646039" cy="360040"/>
        </a:xfrm>
        <a:prstGeom prst="chevron">
          <a:avLst/>
        </a:prstGeom>
        <a:solidFill>
          <a:schemeClr val="bg1">
            <a:lumMod val="65000"/>
          </a:schemeClr>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b="0" kern="1200" dirty="0">
              <a:latin typeface="微软雅黑" panose="020B0503020204020204" pitchFamily="34" charset="-122"/>
              <a:ea typeface="微软雅黑" panose="020B0503020204020204" pitchFamily="34" charset="-122"/>
            </a:rPr>
            <a:t>概述</a:t>
          </a:r>
        </a:p>
      </dsp:txBody>
      <dsp:txXfrm>
        <a:off x="182847" y="0"/>
        <a:ext cx="1285999" cy="360040"/>
      </dsp:txXfrm>
    </dsp:sp>
    <dsp:sp modelId="{141D5A77-DB16-40AD-A308-E1C612297B5F}">
      <dsp:nvSpPr>
        <dsp:cNvPr id="0" name=""/>
        <dsp:cNvSpPr/>
      </dsp:nvSpPr>
      <dsp:spPr>
        <a:xfrm>
          <a:off x="1484262" y="0"/>
          <a:ext cx="1646039" cy="360040"/>
        </a:xfrm>
        <a:prstGeom prst="chevron">
          <a:avLst/>
        </a:prstGeom>
        <a:solidFill>
          <a:schemeClr val="bg1">
            <a:lumMod val="65000"/>
          </a:schemeClr>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kern="1200" dirty="0">
              <a:latin typeface="微软雅黑" panose="020B0503020204020204" pitchFamily="34" charset="-122"/>
              <a:ea typeface="微软雅黑" panose="020B0503020204020204" pitchFamily="34" charset="-122"/>
            </a:rPr>
            <a:t>成本领先</a:t>
          </a:r>
        </a:p>
      </dsp:txBody>
      <dsp:txXfrm>
        <a:off x="1664282" y="0"/>
        <a:ext cx="1285999" cy="360040"/>
      </dsp:txXfrm>
    </dsp:sp>
    <dsp:sp modelId="{253DA258-DA2E-4FC2-902B-F4ABED65C24F}">
      <dsp:nvSpPr>
        <dsp:cNvPr id="0" name=""/>
        <dsp:cNvSpPr/>
      </dsp:nvSpPr>
      <dsp:spPr>
        <a:xfrm>
          <a:off x="2965698" y="0"/>
          <a:ext cx="1646039" cy="360040"/>
        </a:xfrm>
        <a:prstGeom prst="chevron">
          <a:avLst/>
        </a:prstGeom>
        <a:solidFill>
          <a:schemeClr val="bg1">
            <a:lumMod val="65000"/>
          </a:schemeClr>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kern="1200" dirty="0">
              <a:latin typeface="微软雅黑" panose="020B0503020204020204" pitchFamily="34" charset="-122"/>
              <a:ea typeface="微软雅黑" panose="020B0503020204020204" pitchFamily="34" charset="-122"/>
            </a:rPr>
            <a:t>差异化</a:t>
          </a:r>
        </a:p>
      </dsp:txBody>
      <dsp:txXfrm>
        <a:off x="3145718" y="0"/>
        <a:ext cx="1285999" cy="360040"/>
      </dsp:txXfrm>
    </dsp:sp>
    <dsp:sp modelId="{5D9947BE-E408-47F1-8F0D-0AB46E8ADB16}">
      <dsp:nvSpPr>
        <dsp:cNvPr id="0" name=""/>
        <dsp:cNvSpPr/>
      </dsp:nvSpPr>
      <dsp:spPr>
        <a:xfrm>
          <a:off x="4447133" y="0"/>
          <a:ext cx="1646039" cy="360040"/>
        </a:xfrm>
        <a:prstGeom prst="chevron">
          <a:avLst/>
        </a:prstGeom>
        <a:solidFill>
          <a:srgbClr val="0070C0"/>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b="1" kern="1200" dirty="0">
              <a:latin typeface="微软雅黑" panose="020B0503020204020204" pitchFamily="34" charset="-122"/>
              <a:ea typeface="微软雅黑" panose="020B0503020204020204" pitchFamily="34" charset="-122"/>
            </a:rPr>
            <a:t>集中化</a:t>
          </a:r>
        </a:p>
      </dsp:txBody>
      <dsp:txXfrm>
        <a:off x="4627153" y="0"/>
        <a:ext cx="1285999" cy="36004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79C0B-5E0B-4BAA-BC4F-C6FEA353F644}">
      <dsp:nvSpPr>
        <dsp:cNvPr id="0" name=""/>
        <dsp:cNvSpPr/>
      </dsp:nvSpPr>
      <dsp:spPr>
        <a:xfrm>
          <a:off x="1785" y="0"/>
          <a:ext cx="2175867" cy="360040"/>
        </a:xfrm>
        <a:prstGeom prst="chevron">
          <a:avLst/>
        </a:prstGeom>
        <a:solidFill>
          <a:srgbClr val="0070C0"/>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b="1" kern="1200" dirty="0">
              <a:latin typeface="微软雅黑" panose="020B0503020204020204" pitchFamily="34" charset="-122"/>
              <a:ea typeface="微软雅黑" panose="020B0503020204020204" pitchFamily="34" charset="-122"/>
            </a:rPr>
            <a:t>概述</a:t>
          </a:r>
        </a:p>
      </dsp:txBody>
      <dsp:txXfrm>
        <a:off x="181805" y="0"/>
        <a:ext cx="1815827" cy="360040"/>
      </dsp:txXfrm>
    </dsp:sp>
    <dsp:sp modelId="{141D5A77-DB16-40AD-A308-E1C612297B5F}">
      <dsp:nvSpPr>
        <dsp:cNvPr id="0" name=""/>
        <dsp:cNvSpPr/>
      </dsp:nvSpPr>
      <dsp:spPr>
        <a:xfrm>
          <a:off x="1960066" y="0"/>
          <a:ext cx="2175867" cy="360040"/>
        </a:xfrm>
        <a:prstGeom prst="chevron">
          <a:avLst/>
        </a:prstGeom>
        <a:solidFill>
          <a:schemeClr val="bg1">
            <a:lumMod val="65000"/>
          </a:schemeClr>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kern="1200" dirty="0">
              <a:latin typeface="微软雅黑" panose="020B0503020204020204" pitchFamily="34" charset="-122"/>
              <a:ea typeface="微软雅黑" panose="020B0503020204020204" pitchFamily="34" charset="-122"/>
            </a:rPr>
            <a:t>纵向一体化</a:t>
          </a:r>
        </a:p>
      </dsp:txBody>
      <dsp:txXfrm>
        <a:off x="2140086" y="0"/>
        <a:ext cx="1815827" cy="360040"/>
      </dsp:txXfrm>
    </dsp:sp>
    <dsp:sp modelId="{253DA258-DA2E-4FC2-902B-F4ABED65C24F}">
      <dsp:nvSpPr>
        <dsp:cNvPr id="0" name=""/>
        <dsp:cNvSpPr/>
      </dsp:nvSpPr>
      <dsp:spPr>
        <a:xfrm>
          <a:off x="3918346" y="0"/>
          <a:ext cx="2175867" cy="360040"/>
        </a:xfrm>
        <a:prstGeom prst="chevron">
          <a:avLst/>
        </a:prstGeom>
        <a:solidFill>
          <a:schemeClr val="bg1">
            <a:lumMod val="65000"/>
          </a:schemeClr>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kern="1200" dirty="0">
              <a:latin typeface="微软雅黑" panose="020B0503020204020204" pitchFamily="34" charset="-122"/>
              <a:ea typeface="微软雅黑" panose="020B0503020204020204" pitchFamily="34" charset="-122"/>
            </a:rPr>
            <a:t>横向一体化</a:t>
          </a:r>
        </a:p>
      </dsp:txBody>
      <dsp:txXfrm>
        <a:off x="4098366" y="0"/>
        <a:ext cx="1815827" cy="3600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79C0B-5E0B-4BAA-BC4F-C6FEA353F644}">
      <dsp:nvSpPr>
        <dsp:cNvPr id="0" name=""/>
        <dsp:cNvSpPr/>
      </dsp:nvSpPr>
      <dsp:spPr>
        <a:xfrm>
          <a:off x="1785" y="0"/>
          <a:ext cx="2175867" cy="360040"/>
        </a:xfrm>
        <a:prstGeom prst="chevron">
          <a:avLst/>
        </a:prstGeom>
        <a:solidFill>
          <a:schemeClr val="bg1">
            <a:lumMod val="65000"/>
          </a:schemeClr>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b="0" kern="1200" dirty="0">
              <a:latin typeface="微软雅黑" panose="020B0503020204020204" pitchFamily="34" charset="-122"/>
              <a:ea typeface="微软雅黑" panose="020B0503020204020204" pitchFamily="34" charset="-122"/>
            </a:rPr>
            <a:t>概述</a:t>
          </a:r>
        </a:p>
      </dsp:txBody>
      <dsp:txXfrm>
        <a:off x="181805" y="0"/>
        <a:ext cx="1815827" cy="360040"/>
      </dsp:txXfrm>
    </dsp:sp>
    <dsp:sp modelId="{141D5A77-DB16-40AD-A308-E1C612297B5F}">
      <dsp:nvSpPr>
        <dsp:cNvPr id="0" name=""/>
        <dsp:cNvSpPr/>
      </dsp:nvSpPr>
      <dsp:spPr>
        <a:xfrm>
          <a:off x="1960066" y="0"/>
          <a:ext cx="2175867" cy="360040"/>
        </a:xfrm>
        <a:prstGeom prst="chevron">
          <a:avLst/>
        </a:prstGeom>
        <a:solidFill>
          <a:srgbClr val="0070C0"/>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b="1" kern="1200" dirty="0">
              <a:latin typeface="微软雅黑" panose="020B0503020204020204" pitchFamily="34" charset="-122"/>
              <a:ea typeface="微软雅黑" panose="020B0503020204020204" pitchFamily="34" charset="-122"/>
            </a:rPr>
            <a:t>纵向一体化</a:t>
          </a:r>
        </a:p>
      </dsp:txBody>
      <dsp:txXfrm>
        <a:off x="2140086" y="0"/>
        <a:ext cx="1815827" cy="360040"/>
      </dsp:txXfrm>
    </dsp:sp>
    <dsp:sp modelId="{253DA258-DA2E-4FC2-902B-F4ABED65C24F}">
      <dsp:nvSpPr>
        <dsp:cNvPr id="0" name=""/>
        <dsp:cNvSpPr/>
      </dsp:nvSpPr>
      <dsp:spPr>
        <a:xfrm>
          <a:off x="3918346" y="0"/>
          <a:ext cx="2175867" cy="360040"/>
        </a:xfrm>
        <a:prstGeom prst="chevron">
          <a:avLst/>
        </a:prstGeom>
        <a:solidFill>
          <a:schemeClr val="bg1">
            <a:lumMod val="65000"/>
          </a:schemeClr>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kern="1200" dirty="0">
              <a:latin typeface="微软雅黑" panose="020B0503020204020204" pitchFamily="34" charset="-122"/>
              <a:ea typeface="微软雅黑" panose="020B0503020204020204" pitchFamily="34" charset="-122"/>
            </a:rPr>
            <a:t>横向一体化</a:t>
          </a:r>
        </a:p>
      </dsp:txBody>
      <dsp:txXfrm>
        <a:off x="4098366" y="0"/>
        <a:ext cx="1815827" cy="3600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79C0B-5E0B-4BAA-BC4F-C6FEA353F644}">
      <dsp:nvSpPr>
        <dsp:cNvPr id="0" name=""/>
        <dsp:cNvSpPr/>
      </dsp:nvSpPr>
      <dsp:spPr>
        <a:xfrm>
          <a:off x="1785" y="0"/>
          <a:ext cx="2175867" cy="360040"/>
        </a:xfrm>
        <a:prstGeom prst="chevron">
          <a:avLst/>
        </a:prstGeom>
        <a:solidFill>
          <a:schemeClr val="bg1">
            <a:lumMod val="65000"/>
          </a:schemeClr>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b="0" kern="1200" dirty="0">
              <a:latin typeface="微软雅黑" panose="020B0503020204020204" pitchFamily="34" charset="-122"/>
              <a:ea typeface="微软雅黑" panose="020B0503020204020204" pitchFamily="34" charset="-122"/>
            </a:rPr>
            <a:t>概述</a:t>
          </a:r>
        </a:p>
      </dsp:txBody>
      <dsp:txXfrm>
        <a:off x="181805" y="0"/>
        <a:ext cx="1815827" cy="360040"/>
      </dsp:txXfrm>
    </dsp:sp>
    <dsp:sp modelId="{141D5A77-DB16-40AD-A308-E1C612297B5F}">
      <dsp:nvSpPr>
        <dsp:cNvPr id="0" name=""/>
        <dsp:cNvSpPr/>
      </dsp:nvSpPr>
      <dsp:spPr>
        <a:xfrm>
          <a:off x="1960066" y="0"/>
          <a:ext cx="2175867" cy="360040"/>
        </a:xfrm>
        <a:prstGeom prst="chevron">
          <a:avLst/>
        </a:prstGeom>
        <a:solidFill>
          <a:srgbClr val="0070C0"/>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b="1" kern="1200" dirty="0">
              <a:latin typeface="微软雅黑" panose="020B0503020204020204" pitchFamily="34" charset="-122"/>
              <a:ea typeface="微软雅黑" panose="020B0503020204020204" pitchFamily="34" charset="-122"/>
            </a:rPr>
            <a:t>纵向一体化</a:t>
          </a:r>
        </a:p>
      </dsp:txBody>
      <dsp:txXfrm>
        <a:off x="2140086" y="0"/>
        <a:ext cx="1815827" cy="360040"/>
      </dsp:txXfrm>
    </dsp:sp>
    <dsp:sp modelId="{253DA258-DA2E-4FC2-902B-F4ABED65C24F}">
      <dsp:nvSpPr>
        <dsp:cNvPr id="0" name=""/>
        <dsp:cNvSpPr/>
      </dsp:nvSpPr>
      <dsp:spPr>
        <a:xfrm>
          <a:off x="3918346" y="0"/>
          <a:ext cx="2175867" cy="360040"/>
        </a:xfrm>
        <a:prstGeom prst="chevron">
          <a:avLst/>
        </a:prstGeom>
        <a:solidFill>
          <a:schemeClr val="bg1">
            <a:lumMod val="65000"/>
          </a:schemeClr>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kern="1200" dirty="0">
              <a:latin typeface="微软雅黑" panose="020B0503020204020204" pitchFamily="34" charset="-122"/>
              <a:ea typeface="微软雅黑" panose="020B0503020204020204" pitchFamily="34" charset="-122"/>
            </a:rPr>
            <a:t>横向一体化</a:t>
          </a:r>
        </a:p>
      </dsp:txBody>
      <dsp:txXfrm>
        <a:off x="4098366" y="0"/>
        <a:ext cx="1815827" cy="36004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79C0B-5E0B-4BAA-BC4F-C6FEA353F644}">
      <dsp:nvSpPr>
        <dsp:cNvPr id="0" name=""/>
        <dsp:cNvSpPr/>
      </dsp:nvSpPr>
      <dsp:spPr>
        <a:xfrm>
          <a:off x="1785" y="0"/>
          <a:ext cx="2175867" cy="360040"/>
        </a:xfrm>
        <a:prstGeom prst="chevron">
          <a:avLst/>
        </a:prstGeom>
        <a:solidFill>
          <a:schemeClr val="bg1">
            <a:lumMod val="65000"/>
          </a:schemeClr>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b="0" kern="1200" dirty="0">
              <a:latin typeface="微软雅黑" panose="020B0503020204020204" pitchFamily="34" charset="-122"/>
              <a:ea typeface="微软雅黑" panose="020B0503020204020204" pitchFamily="34" charset="-122"/>
            </a:rPr>
            <a:t>概述</a:t>
          </a:r>
        </a:p>
      </dsp:txBody>
      <dsp:txXfrm>
        <a:off x="181805" y="0"/>
        <a:ext cx="1815827" cy="360040"/>
      </dsp:txXfrm>
    </dsp:sp>
    <dsp:sp modelId="{141D5A77-DB16-40AD-A308-E1C612297B5F}">
      <dsp:nvSpPr>
        <dsp:cNvPr id="0" name=""/>
        <dsp:cNvSpPr/>
      </dsp:nvSpPr>
      <dsp:spPr>
        <a:xfrm>
          <a:off x="1960066" y="0"/>
          <a:ext cx="2175867" cy="360040"/>
        </a:xfrm>
        <a:prstGeom prst="chevron">
          <a:avLst/>
        </a:prstGeom>
        <a:solidFill>
          <a:schemeClr val="bg1">
            <a:lumMod val="65000"/>
          </a:schemeClr>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b="0" kern="1200" dirty="0">
              <a:latin typeface="微软雅黑" panose="020B0503020204020204" pitchFamily="34" charset="-122"/>
              <a:ea typeface="微软雅黑" panose="020B0503020204020204" pitchFamily="34" charset="-122"/>
            </a:rPr>
            <a:t>纵向一体化</a:t>
          </a:r>
        </a:p>
      </dsp:txBody>
      <dsp:txXfrm>
        <a:off x="2140086" y="0"/>
        <a:ext cx="1815827" cy="360040"/>
      </dsp:txXfrm>
    </dsp:sp>
    <dsp:sp modelId="{253DA258-DA2E-4FC2-902B-F4ABED65C24F}">
      <dsp:nvSpPr>
        <dsp:cNvPr id="0" name=""/>
        <dsp:cNvSpPr/>
      </dsp:nvSpPr>
      <dsp:spPr>
        <a:xfrm>
          <a:off x="3918346" y="0"/>
          <a:ext cx="2175867" cy="360040"/>
        </a:xfrm>
        <a:prstGeom prst="chevron">
          <a:avLst/>
        </a:prstGeom>
        <a:solidFill>
          <a:srgbClr val="0070C0"/>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kern="1200" dirty="0">
              <a:latin typeface="微软雅黑" panose="020B0503020204020204" pitchFamily="34" charset="-122"/>
              <a:ea typeface="微软雅黑" panose="020B0503020204020204" pitchFamily="34" charset="-122"/>
            </a:rPr>
            <a:t>横向一体化</a:t>
          </a:r>
        </a:p>
      </dsp:txBody>
      <dsp:txXfrm>
        <a:off x="4098366" y="0"/>
        <a:ext cx="1815827" cy="36004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AAE6D-C755-4233-827E-1C0F93228941}">
      <dsp:nvSpPr>
        <dsp:cNvPr id="0" name=""/>
        <dsp:cNvSpPr/>
      </dsp:nvSpPr>
      <dsp:spPr>
        <a:xfrm>
          <a:off x="728428" y="0"/>
          <a:ext cx="3175319" cy="3175319"/>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96C319-1B7F-4C6A-9169-52771A4C06D6}">
      <dsp:nvSpPr>
        <dsp:cNvPr id="0" name=""/>
        <dsp:cNvSpPr/>
      </dsp:nvSpPr>
      <dsp:spPr>
        <a:xfrm>
          <a:off x="1030083" y="301655"/>
          <a:ext cx="1238374" cy="1238374"/>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solidFill>
                <a:schemeClr val="bg1"/>
              </a:solidFill>
              <a:latin typeface="微软雅黑" panose="020B0503020204020204" pitchFamily="34" charset="-122"/>
              <a:ea typeface="微软雅黑" panose="020B0503020204020204" pitchFamily="34" charset="-122"/>
            </a:rPr>
            <a:t>企业价值</a:t>
          </a:r>
          <a:endParaRPr lang="zh-CN" altLang="en-US" sz="1800" kern="1200" dirty="0">
            <a:solidFill>
              <a:schemeClr val="bg1"/>
            </a:solidFill>
          </a:endParaRPr>
        </a:p>
      </dsp:txBody>
      <dsp:txXfrm>
        <a:off x="1090535" y="362107"/>
        <a:ext cx="1117470" cy="1117470"/>
      </dsp:txXfrm>
    </dsp:sp>
    <dsp:sp modelId="{37D272B5-8462-4F7A-9DBD-DA47F10ADED5}">
      <dsp:nvSpPr>
        <dsp:cNvPr id="0" name=""/>
        <dsp:cNvSpPr/>
      </dsp:nvSpPr>
      <dsp:spPr>
        <a:xfrm>
          <a:off x="2363717" y="301655"/>
          <a:ext cx="1238374" cy="1238374"/>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solidFill>
                <a:schemeClr val="bg1"/>
              </a:solidFill>
              <a:latin typeface="微软雅黑" panose="020B0503020204020204" pitchFamily="34" charset="-122"/>
              <a:ea typeface="微软雅黑" panose="020B0503020204020204" pitchFamily="34" charset="-122"/>
            </a:rPr>
            <a:t>客户价值</a:t>
          </a:r>
          <a:endParaRPr lang="zh-CN" altLang="en-US" sz="1800" kern="1200" dirty="0">
            <a:solidFill>
              <a:schemeClr val="bg1"/>
            </a:solidFill>
          </a:endParaRPr>
        </a:p>
      </dsp:txBody>
      <dsp:txXfrm>
        <a:off x="2424169" y="362107"/>
        <a:ext cx="1117470" cy="1117470"/>
      </dsp:txXfrm>
    </dsp:sp>
    <dsp:sp modelId="{A92436A6-AD10-42E5-9E60-07260DC26CE3}">
      <dsp:nvSpPr>
        <dsp:cNvPr id="0" name=""/>
        <dsp:cNvSpPr/>
      </dsp:nvSpPr>
      <dsp:spPr>
        <a:xfrm>
          <a:off x="1030083" y="1635289"/>
          <a:ext cx="1238374" cy="1238374"/>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solidFill>
                <a:schemeClr val="bg1"/>
              </a:solidFill>
              <a:latin typeface="微软雅黑" panose="020B0503020204020204" pitchFamily="34" charset="-122"/>
              <a:ea typeface="微软雅黑" panose="020B0503020204020204" pitchFamily="34" charset="-122"/>
            </a:rPr>
            <a:t>直接价值活动</a:t>
          </a:r>
          <a:endParaRPr lang="zh-CN" altLang="en-US" sz="1800" kern="1200" dirty="0">
            <a:solidFill>
              <a:schemeClr val="bg1"/>
            </a:solidFill>
          </a:endParaRPr>
        </a:p>
      </dsp:txBody>
      <dsp:txXfrm>
        <a:off x="1090535" y="1695741"/>
        <a:ext cx="1117470" cy="1117470"/>
      </dsp:txXfrm>
    </dsp:sp>
    <dsp:sp modelId="{52CE3DB6-32F8-436C-9722-14A26B3F6CAF}">
      <dsp:nvSpPr>
        <dsp:cNvPr id="0" name=""/>
        <dsp:cNvSpPr/>
      </dsp:nvSpPr>
      <dsp:spPr>
        <a:xfrm>
          <a:off x="2363717" y="1635289"/>
          <a:ext cx="1238374" cy="1238374"/>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zh-CN" altLang="en-US" sz="1800" kern="1200" dirty="0">
              <a:solidFill>
                <a:schemeClr val="bg1"/>
              </a:solidFill>
              <a:latin typeface="微软雅黑" panose="020B0503020204020204" pitchFamily="34" charset="-122"/>
              <a:ea typeface="微软雅黑" panose="020B0503020204020204" pitchFamily="34" charset="-122"/>
            </a:rPr>
            <a:t>间接价值活动</a:t>
          </a:r>
          <a:endParaRPr lang="zh-CN" altLang="en-US" sz="1800" kern="1200" dirty="0">
            <a:solidFill>
              <a:schemeClr val="bg1"/>
            </a:solidFill>
          </a:endParaRPr>
        </a:p>
      </dsp:txBody>
      <dsp:txXfrm>
        <a:off x="2424169" y="1695741"/>
        <a:ext cx="1117470" cy="111747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AAE6D-C755-4233-827E-1C0F93228941}">
      <dsp:nvSpPr>
        <dsp:cNvPr id="0" name=""/>
        <dsp:cNvSpPr/>
      </dsp:nvSpPr>
      <dsp:spPr>
        <a:xfrm>
          <a:off x="830700" y="0"/>
          <a:ext cx="1362935" cy="1362935"/>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96C319-1B7F-4C6A-9169-52771A4C06D6}">
      <dsp:nvSpPr>
        <dsp:cNvPr id="0" name=""/>
        <dsp:cNvSpPr/>
      </dsp:nvSpPr>
      <dsp:spPr>
        <a:xfrm>
          <a:off x="960179" y="129478"/>
          <a:ext cx="531544" cy="531544"/>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zh-CN" altLang="en-US" sz="800" kern="1200" dirty="0">
              <a:solidFill>
                <a:schemeClr val="bg1"/>
              </a:solidFill>
              <a:latin typeface="微软雅黑" panose="020B0503020204020204" pitchFamily="34" charset="-122"/>
              <a:ea typeface="微软雅黑" panose="020B0503020204020204" pitchFamily="34" charset="-122"/>
            </a:rPr>
            <a:t>企业价值</a:t>
          </a:r>
          <a:endParaRPr lang="zh-CN" altLang="en-US" sz="800" kern="1200" dirty="0">
            <a:solidFill>
              <a:schemeClr val="bg1"/>
            </a:solidFill>
          </a:endParaRPr>
        </a:p>
      </dsp:txBody>
      <dsp:txXfrm>
        <a:off x="986127" y="155426"/>
        <a:ext cx="479648" cy="479648"/>
      </dsp:txXfrm>
    </dsp:sp>
    <dsp:sp modelId="{37D272B5-8462-4F7A-9DBD-DA47F10ADED5}">
      <dsp:nvSpPr>
        <dsp:cNvPr id="0" name=""/>
        <dsp:cNvSpPr/>
      </dsp:nvSpPr>
      <dsp:spPr>
        <a:xfrm>
          <a:off x="1532612" y="129478"/>
          <a:ext cx="531544" cy="531544"/>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zh-CN" altLang="en-US" sz="800" kern="1200" dirty="0">
              <a:solidFill>
                <a:schemeClr val="bg1"/>
              </a:solidFill>
              <a:latin typeface="微软雅黑" panose="020B0503020204020204" pitchFamily="34" charset="-122"/>
              <a:ea typeface="微软雅黑" panose="020B0503020204020204" pitchFamily="34" charset="-122"/>
            </a:rPr>
            <a:t>客户价值</a:t>
          </a:r>
          <a:endParaRPr lang="zh-CN" altLang="en-US" sz="800" kern="1200" dirty="0">
            <a:solidFill>
              <a:schemeClr val="bg1"/>
            </a:solidFill>
          </a:endParaRPr>
        </a:p>
      </dsp:txBody>
      <dsp:txXfrm>
        <a:off x="1558560" y="155426"/>
        <a:ext cx="479648" cy="479648"/>
      </dsp:txXfrm>
    </dsp:sp>
    <dsp:sp modelId="{A92436A6-AD10-42E5-9E60-07260DC26CE3}">
      <dsp:nvSpPr>
        <dsp:cNvPr id="0" name=""/>
        <dsp:cNvSpPr/>
      </dsp:nvSpPr>
      <dsp:spPr>
        <a:xfrm>
          <a:off x="960179" y="701911"/>
          <a:ext cx="531544" cy="531544"/>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zh-CN" altLang="en-US" sz="800" kern="1200" dirty="0">
              <a:solidFill>
                <a:schemeClr val="bg1"/>
              </a:solidFill>
              <a:latin typeface="微软雅黑" panose="020B0503020204020204" pitchFamily="34" charset="-122"/>
              <a:ea typeface="微软雅黑" panose="020B0503020204020204" pitchFamily="34" charset="-122"/>
            </a:rPr>
            <a:t>直接价值活动</a:t>
          </a:r>
          <a:endParaRPr lang="zh-CN" altLang="en-US" sz="800" kern="1200" dirty="0">
            <a:solidFill>
              <a:schemeClr val="bg1"/>
            </a:solidFill>
          </a:endParaRPr>
        </a:p>
      </dsp:txBody>
      <dsp:txXfrm>
        <a:off x="986127" y="727859"/>
        <a:ext cx="479648" cy="479648"/>
      </dsp:txXfrm>
    </dsp:sp>
    <dsp:sp modelId="{52CE3DB6-32F8-436C-9722-14A26B3F6CAF}">
      <dsp:nvSpPr>
        <dsp:cNvPr id="0" name=""/>
        <dsp:cNvSpPr/>
      </dsp:nvSpPr>
      <dsp:spPr>
        <a:xfrm>
          <a:off x="1532612" y="701911"/>
          <a:ext cx="531544" cy="531544"/>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zh-CN" altLang="en-US" sz="800" kern="1200" dirty="0">
              <a:solidFill>
                <a:schemeClr val="bg1"/>
              </a:solidFill>
              <a:latin typeface="微软雅黑" panose="020B0503020204020204" pitchFamily="34" charset="-122"/>
              <a:ea typeface="微软雅黑" panose="020B0503020204020204" pitchFamily="34" charset="-122"/>
            </a:rPr>
            <a:t>间接价值活动</a:t>
          </a:r>
          <a:endParaRPr lang="zh-CN" altLang="en-US" sz="800" kern="1200" dirty="0">
            <a:solidFill>
              <a:schemeClr val="bg1"/>
            </a:solidFill>
          </a:endParaRPr>
        </a:p>
      </dsp:txBody>
      <dsp:txXfrm>
        <a:off x="1558560" y="727859"/>
        <a:ext cx="479648" cy="47964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AAE6D-C755-4233-827E-1C0F93228941}">
      <dsp:nvSpPr>
        <dsp:cNvPr id="0" name=""/>
        <dsp:cNvSpPr/>
      </dsp:nvSpPr>
      <dsp:spPr>
        <a:xfrm>
          <a:off x="830700" y="0"/>
          <a:ext cx="1362935" cy="1362935"/>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96C319-1B7F-4C6A-9169-52771A4C06D6}">
      <dsp:nvSpPr>
        <dsp:cNvPr id="0" name=""/>
        <dsp:cNvSpPr/>
      </dsp:nvSpPr>
      <dsp:spPr>
        <a:xfrm>
          <a:off x="960179" y="129478"/>
          <a:ext cx="531544" cy="531544"/>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zh-CN" altLang="en-US" sz="800" kern="1200" dirty="0">
              <a:solidFill>
                <a:schemeClr val="bg1"/>
              </a:solidFill>
              <a:latin typeface="微软雅黑" panose="020B0503020204020204" pitchFamily="34" charset="-122"/>
              <a:ea typeface="微软雅黑" panose="020B0503020204020204" pitchFamily="34" charset="-122"/>
            </a:rPr>
            <a:t>企业价值</a:t>
          </a:r>
          <a:endParaRPr lang="zh-CN" altLang="en-US" sz="800" kern="1200" dirty="0">
            <a:solidFill>
              <a:schemeClr val="bg1"/>
            </a:solidFill>
          </a:endParaRPr>
        </a:p>
      </dsp:txBody>
      <dsp:txXfrm>
        <a:off x="986127" y="155426"/>
        <a:ext cx="479648" cy="479648"/>
      </dsp:txXfrm>
    </dsp:sp>
    <dsp:sp modelId="{37D272B5-8462-4F7A-9DBD-DA47F10ADED5}">
      <dsp:nvSpPr>
        <dsp:cNvPr id="0" name=""/>
        <dsp:cNvSpPr/>
      </dsp:nvSpPr>
      <dsp:spPr>
        <a:xfrm>
          <a:off x="1532612" y="129478"/>
          <a:ext cx="531544" cy="531544"/>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zh-CN" altLang="en-US" sz="800" kern="1200" dirty="0">
              <a:solidFill>
                <a:schemeClr val="bg1"/>
              </a:solidFill>
              <a:latin typeface="微软雅黑" panose="020B0503020204020204" pitchFamily="34" charset="-122"/>
              <a:ea typeface="微软雅黑" panose="020B0503020204020204" pitchFamily="34" charset="-122"/>
            </a:rPr>
            <a:t>客户价值</a:t>
          </a:r>
          <a:endParaRPr lang="zh-CN" altLang="en-US" sz="800" kern="1200" dirty="0">
            <a:solidFill>
              <a:schemeClr val="bg1"/>
            </a:solidFill>
          </a:endParaRPr>
        </a:p>
      </dsp:txBody>
      <dsp:txXfrm>
        <a:off x="1558560" y="155426"/>
        <a:ext cx="479648" cy="479648"/>
      </dsp:txXfrm>
    </dsp:sp>
    <dsp:sp modelId="{A92436A6-AD10-42E5-9E60-07260DC26CE3}">
      <dsp:nvSpPr>
        <dsp:cNvPr id="0" name=""/>
        <dsp:cNvSpPr/>
      </dsp:nvSpPr>
      <dsp:spPr>
        <a:xfrm>
          <a:off x="960179" y="701911"/>
          <a:ext cx="531544" cy="531544"/>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zh-CN" altLang="en-US" sz="800" kern="1200" dirty="0">
              <a:solidFill>
                <a:schemeClr val="bg1"/>
              </a:solidFill>
              <a:latin typeface="微软雅黑" panose="020B0503020204020204" pitchFamily="34" charset="-122"/>
              <a:ea typeface="微软雅黑" panose="020B0503020204020204" pitchFamily="34" charset="-122"/>
            </a:rPr>
            <a:t>直接价值活动</a:t>
          </a:r>
          <a:endParaRPr lang="zh-CN" altLang="en-US" sz="800" kern="1200" dirty="0">
            <a:solidFill>
              <a:schemeClr val="bg1"/>
            </a:solidFill>
          </a:endParaRPr>
        </a:p>
      </dsp:txBody>
      <dsp:txXfrm>
        <a:off x="986127" y="727859"/>
        <a:ext cx="479648" cy="479648"/>
      </dsp:txXfrm>
    </dsp:sp>
    <dsp:sp modelId="{52CE3DB6-32F8-436C-9722-14A26B3F6CAF}">
      <dsp:nvSpPr>
        <dsp:cNvPr id="0" name=""/>
        <dsp:cNvSpPr/>
      </dsp:nvSpPr>
      <dsp:spPr>
        <a:xfrm>
          <a:off x="1532612" y="701911"/>
          <a:ext cx="531544" cy="531544"/>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zh-CN" altLang="en-US" sz="800" kern="1200" dirty="0">
              <a:solidFill>
                <a:schemeClr val="bg1"/>
              </a:solidFill>
              <a:latin typeface="微软雅黑" panose="020B0503020204020204" pitchFamily="34" charset="-122"/>
              <a:ea typeface="微软雅黑" panose="020B0503020204020204" pitchFamily="34" charset="-122"/>
            </a:rPr>
            <a:t>间接价值活动</a:t>
          </a:r>
          <a:endParaRPr lang="zh-CN" altLang="en-US" sz="800" kern="1200" dirty="0">
            <a:solidFill>
              <a:schemeClr val="bg1"/>
            </a:solidFill>
          </a:endParaRPr>
        </a:p>
      </dsp:txBody>
      <dsp:txXfrm>
        <a:off x="1558560" y="727859"/>
        <a:ext cx="479648" cy="479648"/>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AAE6D-C755-4233-827E-1C0F93228941}">
      <dsp:nvSpPr>
        <dsp:cNvPr id="0" name=""/>
        <dsp:cNvSpPr/>
      </dsp:nvSpPr>
      <dsp:spPr>
        <a:xfrm>
          <a:off x="830700" y="0"/>
          <a:ext cx="1362935" cy="1362935"/>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96C319-1B7F-4C6A-9169-52771A4C06D6}">
      <dsp:nvSpPr>
        <dsp:cNvPr id="0" name=""/>
        <dsp:cNvSpPr/>
      </dsp:nvSpPr>
      <dsp:spPr>
        <a:xfrm>
          <a:off x="960179" y="129478"/>
          <a:ext cx="531544" cy="531544"/>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zh-CN" altLang="en-US" sz="800" kern="1200" dirty="0">
              <a:solidFill>
                <a:schemeClr val="bg1"/>
              </a:solidFill>
              <a:latin typeface="微软雅黑" panose="020B0503020204020204" pitchFamily="34" charset="-122"/>
              <a:ea typeface="微软雅黑" panose="020B0503020204020204" pitchFamily="34" charset="-122"/>
            </a:rPr>
            <a:t>企业价值</a:t>
          </a:r>
          <a:endParaRPr lang="zh-CN" altLang="en-US" sz="800" kern="1200" dirty="0">
            <a:solidFill>
              <a:schemeClr val="bg1"/>
            </a:solidFill>
          </a:endParaRPr>
        </a:p>
      </dsp:txBody>
      <dsp:txXfrm>
        <a:off x="986127" y="155426"/>
        <a:ext cx="479648" cy="479648"/>
      </dsp:txXfrm>
    </dsp:sp>
    <dsp:sp modelId="{37D272B5-8462-4F7A-9DBD-DA47F10ADED5}">
      <dsp:nvSpPr>
        <dsp:cNvPr id="0" name=""/>
        <dsp:cNvSpPr/>
      </dsp:nvSpPr>
      <dsp:spPr>
        <a:xfrm>
          <a:off x="1532612" y="129478"/>
          <a:ext cx="531544" cy="531544"/>
        </a:xfrm>
        <a:prstGeom prst="roundRect">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zh-CN" altLang="en-US" sz="800" kern="1200" dirty="0">
              <a:solidFill>
                <a:schemeClr val="bg1"/>
              </a:solidFill>
              <a:latin typeface="微软雅黑" panose="020B0503020204020204" pitchFamily="34" charset="-122"/>
              <a:ea typeface="微软雅黑" panose="020B0503020204020204" pitchFamily="34" charset="-122"/>
            </a:rPr>
            <a:t>客户价值</a:t>
          </a:r>
          <a:endParaRPr lang="zh-CN" altLang="en-US" sz="800" kern="1200" dirty="0">
            <a:solidFill>
              <a:schemeClr val="bg1"/>
            </a:solidFill>
          </a:endParaRPr>
        </a:p>
      </dsp:txBody>
      <dsp:txXfrm>
        <a:off x="1558560" y="155426"/>
        <a:ext cx="479648" cy="479648"/>
      </dsp:txXfrm>
    </dsp:sp>
    <dsp:sp modelId="{A92436A6-AD10-42E5-9E60-07260DC26CE3}">
      <dsp:nvSpPr>
        <dsp:cNvPr id="0" name=""/>
        <dsp:cNvSpPr/>
      </dsp:nvSpPr>
      <dsp:spPr>
        <a:xfrm>
          <a:off x="960179" y="701911"/>
          <a:ext cx="531544" cy="531544"/>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zh-CN" altLang="en-US" sz="800" kern="1200" dirty="0">
              <a:solidFill>
                <a:schemeClr val="bg1"/>
              </a:solidFill>
              <a:latin typeface="微软雅黑" panose="020B0503020204020204" pitchFamily="34" charset="-122"/>
              <a:ea typeface="微软雅黑" panose="020B0503020204020204" pitchFamily="34" charset="-122"/>
            </a:rPr>
            <a:t>直接价值活动</a:t>
          </a:r>
          <a:endParaRPr lang="zh-CN" altLang="en-US" sz="800" kern="1200" dirty="0">
            <a:solidFill>
              <a:schemeClr val="bg1"/>
            </a:solidFill>
          </a:endParaRPr>
        </a:p>
      </dsp:txBody>
      <dsp:txXfrm>
        <a:off x="986127" y="727859"/>
        <a:ext cx="479648" cy="479648"/>
      </dsp:txXfrm>
    </dsp:sp>
    <dsp:sp modelId="{52CE3DB6-32F8-436C-9722-14A26B3F6CAF}">
      <dsp:nvSpPr>
        <dsp:cNvPr id="0" name=""/>
        <dsp:cNvSpPr/>
      </dsp:nvSpPr>
      <dsp:spPr>
        <a:xfrm>
          <a:off x="1532612" y="701911"/>
          <a:ext cx="531544" cy="531544"/>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zh-CN" altLang="en-US" sz="800" kern="1200" dirty="0">
              <a:solidFill>
                <a:schemeClr val="bg1"/>
              </a:solidFill>
              <a:latin typeface="微软雅黑" panose="020B0503020204020204" pitchFamily="34" charset="-122"/>
              <a:ea typeface="微软雅黑" panose="020B0503020204020204" pitchFamily="34" charset="-122"/>
            </a:rPr>
            <a:t>间接价值活动</a:t>
          </a:r>
          <a:endParaRPr lang="zh-CN" altLang="en-US" sz="800" kern="1200" dirty="0">
            <a:solidFill>
              <a:schemeClr val="bg1"/>
            </a:solidFill>
          </a:endParaRPr>
        </a:p>
      </dsp:txBody>
      <dsp:txXfrm>
        <a:off x="1558560" y="727859"/>
        <a:ext cx="479648" cy="4796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20296A-0247-410E-8224-0EC61A2AC12E}">
      <dsp:nvSpPr>
        <dsp:cNvPr id="0" name=""/>
        <dsp:cNvSpPr/>
      </dsp:nvSpPr>
      <dsp:spPr>
        <a:xfrm>
          <a:off x="3616" y="432057"/>
          <a:ext cx="1581224" cy="948734"/>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2600" b="1" kern="1200" dirty="0">
              <a:latin typeface="微软雅黑" pitchFamily="34" charset="-122"/>
              <a:ea typeface="微软雅黑" pitchFamily="34" charset="-122"/>
            </a:rPr>
            <a:t>界定问题</a:t>
          </a:r>
        </a:p>
      </dsp:txBody>
      <dsp:txXfrm>
        <a:off x="31403" y="459844"/>
        <a:ext cx="1525650" cy="893160"/>
      </dsp:txXfrm>
    </dsp:sp>
    <dsp:sp modelId="{BA432281-5465-44E6-8BF6-9CA3215AA174}">
      <dsp:nvSpPr>
        <dsp:cNvPr id="0" name=""/>
        <dsp:cNvSpPr/>
      </dsp:nvSpPr>
      <dsp:spPr>
        <a:xfrm>
          <a:off x="1723988" y="710353"/>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b="1" kern="1200">
            <a:latin typeface="微软雅黑" pitchFamily="34" charset="-122"/>
            <a:ea typeface="微软雅黑" pitchFamily="34" charset="-122"/>
          </a:endParaRPr>
        </a:p>
      </dsp:txBody>
      <dsp:txXfrm>
        <a:off x="1723988" y="788782"/>
        <a:ext cx="234653" cy="235285"/>
      </dsp:txXfrm>
    </dsp:sp>
    <dsp:sp modelId="{E4ED0F4E-F676-47EC-A06D-7E65776E5F5C}">
      <dsp:nvSpPr>
        <dsp:cNvPr id="0" name=""/>
        <dsp:cNvSpPr/>
      </dsp:nvSpPr>
      <dsp:spPr>
        <a:xfrm>
          <a:off x="2217330" y="432057"/>
          <a:ext cx="1581224" cy="948734"/>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2600" b="1" kern="1200" dirty="0">
              <a:latin typeface="微软雅黑" pitchFamily="34" charset="-122"/>
              <a:ea typeface="微软雅黑" pitchFamily="34" charset="-122"/>
            </a:rPr>
            <a:t>分解问题</a:t>
          </a:r>
        </a:p>
      </dsp:txBody>
      <dsp:txXfrm>
        <a:off x="2245117" y="459844"/>
        <a:ext cx="1525650" cy="893160"/>
      </dsp:txXfrm>
    </dsp:sp>
    <dsp:sp modelId="{4775A0F7-6CBA-43BA-B710-3D6D33E4984B}">
      <dsp:nvSpPr>
        <dsp:cNvPr id="0" name=""/>
        <dsp:cNvSpPr/>
      </dsp:nvSpPr>
      <dsp:spPr>
        <a:xfrm>
          <a:off x="3937702" y="710353"/>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b="1" kern="1200">
            <a:latin typeface="微软雅黑" pitchFamily="34" charset="-122"/>
            <a:ea typeface="微软雅黑" pitchFamily="34" charset="-122"/>
          </a:endParaRPr>
        </a:p>
      </dsp:txBody>
      <dsp:txXfrm>
        <a:off x="3937702" y="788782"/>
        <a:ext cx="234653" cy="235285"/>
      </dsp:txXfrm>
    </dsp:sp>
    <dsp:sp modelId="{44D937CB-7F76-4C65-91DE-A96AC7B6F184}">
      <dsp:nvSpPr>
        <dsp:cNvPr id="0" name=""/>
        <dsp:cNvSpPr/>
      </dsp:nvSpPr>
      <dsp:spPr>
        <a:xfrm>
          <a:off x="4431044" y="432057"/>
          <a:ext cx="1581224" cy="948734"/>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2600" b="1" kern="1200" dirty="0">
              <a:latin typeface="微软雅黑" pitchFamily="34" charset="-122"/>
              <a:ea typeface="微软雅黑" pitchFamily="34" charset="-122"/>
            </a:rPr>
            <a:t>优先排序</a:t>
          </a:r>
        </a:p>
      </dsp:txBody>
      <dsp:txXfrm>
        <a:off x="4458831" y="459844"/>
        <a:ext cx="1525650" cy="893160"/>
      </dsp:txXfrm>
    </dsp:sp>
    <dsp:sp modelId="{1507C116-DEFC-4E0D-A965-C9F17EE035C8}">
      <dsp:nvSpPr>
        <dsp:cNvPr id="0" name=""/>
        <dsp:cNvSpPr/>
      </dsp:nvSpPr>
      <dsp:spPr>
        <a:xfrm>
          <a:off x="6151417" y="710353"/>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b="1" kern="1200">
            <a:latin typeface="微软雅黑" pitchFamily="34" charset="-122"/>
            <a:ea typeface="微软雅黑" pitchFamily="34" charset="-122"/>
          </a:endParaRPr>
        </a:p>
      </dsp:txBody>
      <dsp:txXfrm>
        <a:off x="6151417" y="788782"/>
        <a:ext cx="234653" cy="235285"/>
      </dsp:txXfrm>
    </dsp:sp>
    <dsp:sp modelId="{C50717AB-AD64-4F9C-80D8-5585281C9720}">
      <dsp:nvSpPr>
        <dsp:cNvPr id="0" name=""/>
        <dsp:cNvSpPr/>
      </dsp:nvSpPr>
      <dsp:spPr>
        <a:xfrm>
          <a:off x="6644759" y="432057"/>
          <a:ext cx="1581224" cy="948734"/>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2600" b="1" kern="1200" dirty="0">
              <a:latin typeface="微软雅黑" pitchFamily="34" charset="-122"/>
              <a:ea typeface="微软雅黑" pitchFamily="34" charset="-122"/>
            </a:rPr>
            <a:t>工作计划</a:t>
          </a:r>
        </a:p>
      </dsp:txBody>
      <dsp:txXfrm>
        <a:off x="6672546" y="459844"/>
        <a:ext cx="1525650" cy="893160"/>
      </dsp:txXfrm>
    </dsp:sp>
    <dsp:sp modelId="{E7797622-0E88-4423-BC8C-887A2234781C}">
      <dsp:nvSpPr>
        <dsp:cNvPr id="0" name=""/>
        <dsp:cNvSpPr/>
      </dsp:nvSpPr>
      <dsp:spPr>
        <a:xfrm rot="5400000">
          <a:off x="7267761" y="1491478"/>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b="1" kern="1200">
            <a:latin typeface="微软雅黑" pitchFamily="34" charset="-122"/>
            <a:ea typeface="微软雅黑" pitchFamily="34" charset="-122"/>
          </a:endParaRPr>
        </a:p>
      </dsp:txBody>
      <dsp:txXfrm rot="-5400000">
        <a:off x="7317728" y="1519940"/>
        <a:ext cx="235285" cy="234653"/>
      </dsp:txXfrm>
    </dsp:sp>
    <dsp:sp modelId="{BC74B079-3B54-4835-AF91-3211AD3C4920}">
      <dsp:nvSpPr>
        <dsp:cNvPr id="0" name=""/>
        <dsp:cNvSpPr/>
      </dsp:nvSpPr>
      <dsp:spPr>
        <a:xfrm>
          <a:off x="6644759" y="2013282"/>
          <a:ext cx="1581224" cy="948734"/>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2600" b="1" kern="1200" dirty="0">
              <a:latin typeface="微软雅黑" pitchFamily="34" charset="-122"/>
              <a:ea typeface="微软雅黑" pitchFamily="34" charset="-122"/>
            </a:rPr>
            <a:t>关键分析</a:t>
          </a:r>
        </a:p>
      </dsp:txBody>
      <dsp:txXfrm>
        <a:off x="6672546" y="2041069"/>
        <a:ext cx="1525650" cy="893160"/>
      </dsp:txXfrm>
    </dsp:sp>
    <dsp:sp modelId="{83F7043F-37F4-4050-A7C5-4E96CF367E8F}">
      <dsp:nvSpPr>
        <dsp:cNvPr id="0" name=""/>
        <dsp:cNvSpPr/>
      </dsp:nvSpPr>
      <dsp:spPr>
        <a:xfrm rot="10800000">
          <a:off x="6170391" y="2291577"/>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b="1" kern="1200">
            <a:latin typeface="微软雅黑" pitchFamily="34" charset="-122"/>
            <a:ea typeface="微软雅黑" pitchFamily="34" charset="-122"/>
          </a:endParaRPr>
        </a:p>
      </dsp:txBody>
      <dsp:txXfrm rot="10800000">
        <a:off x="6270957" y="2370006"/>
        <a:ext cx="234653" cy="235285"/>
      </dsp:txXfrm>
    </dsp:sp>
    <dsp:sp modelId="{D20F5ECC-9F01-47A1-9E38-BCD2849701E3}">
      <dsp:nvSpPr>
        <dsp:cNvPr id="0" name=""/>
        <dsp:cNvSpPr/>
      </dsp:nvSpPr>
      <dsp:spPr>
        <a:xfrm>
          <a:off x="4431044" y="2013282"/>
          <a:ext cx="1581224" cy="948734"/>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2600" b="1" kern="1200" dirty="0">
              <a:latin typeface="微软雅黑" pitchFamily="34" charset="-122"/>
              <a:ea typeface="微软雅黑" pitchFamily="34" charset="-122"/>
            </a:rPr>
            <a:t>归纳建议</a:t>
          </a:r>
        </a:p>
      </dsp:txBody>
      <dsp:txXfrm>
        <a:off x="4458831" y="2041069"/>
        <a:ext cx="1525650" cy="893160"/>
      </dsp:txXfrm>
    </dsp:sp>
    <dsp:sp modelId="{BB143A56-1EF4-4887-B727-05567389ADB3}">
      <dsp:nvSpPr>
        <dsp:cNvPr id="0" name=""/>
        <dsp:cNvSpPr/>
      </dsp:nvSpPr>
      <dsp:spPr>
        <a:xfrm rot="10800000">
          <a:off x="3956677" y="2291577"/>
          <a:ext cx="335219" cy="39214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b="1" kern="1200">
            <a:latin typeface="微软雅黑" pitchFamily="34" charset="-122"/>
            <a:ea typeface="微软雅黑" pitchFamily="34" charset="-122"/>
          </a:endParaRPr>
        </a:p>
      </dsp:txBody>
      <dsp:txXfrm rot="10800000">
        <a:off x="4057243" y="2370006"/>
        <a:ext cx="234653" cy="235285"/>
      </dsp:txXfrm>
    </dsp:sp>
    <dsp:sp modelId="{34A7CFC5-F77D-4E37-95A7-E9807245621A}">
      <dsp:nvSpPr>
        <dsp:cNvPr id="0" name=""/>
        <dsp:cNvSpPr/>
      </dsp:nvSpPr>
      <dsp:spPr>
        <a:xfrm>
          <a:off x="2217330" y="2013282"/>
          <a:ext cx="1581224" cy="948734"/>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zh-CN" altLang="en-US" sz="2600" b="1" kern="1200">
              <a:latin typeface="微软雅黑" pitchFamily="34" charset="-122"/>
              <a:ea typeface="微软雅黑" pitchFamily="34" charset="-122"/>
            </a:rPr>
            <a:t>交流</a:t>
          </a:r>
          <a:r>
            <a:rPr lang="zh-CN" altLang="en-US" sz="2600" b="1" kern="1200" dirty="0">
              <a:latin typeface="微软雅黑" pitchFamily="34" charset="-122"/>
              <a:ea typeface="微软雅黑" pitchFamily="34" charset="-122"/>
            </a:rPr>
            <a:t>沟通</a:t>
          </a:r>
        </a:p>
      </dsp:txBody>
      <dsp:txXfrm>
        <a:off x="2245117" y="2041069"/>
        <a:ext cx="1525650" cy="893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E2DA9F-F826-4C2F-888A-98ACAE3287B4}">
      <dsp:nvSpPr>
        <dsp:cNvPr id="0" name=""/>
        <dsp:cNvSpPr/>
      </dsp:nvSpPr>
      <dsp:spPr>
        <a:xfrm rot="16200000">
          <a:off x="442161" y="-442161"/>
          <a:ext cx="1779972" cy="2664295"/>
        </a:xfrm>
        <a:prstGeom prst="round1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微软雅黑" pitchFamily="34" charset="-122"/>
              <a:ea typeface="微软雅黑" pitchFamily="34" charset="-122"/>
            </a:rPr>
            <a:t>Political </a:t>
          </a:r>
        </a:p>
        <a:p>
          <a:pPr marL="0" lvl="0" indent="0" algn="ctr" defTabSz="889000">
            <a:lnSpc>
              <a:spcPct val="90000"/>
            </a:lnSpc>
            <a:spcBef>
              <a:spcPct val="0"/>
            </a:spcBef>
            <a:spcAft>
              <a:spcPct val="35000"/>
            </a:spcAft>
            <a:buNone/>
          </a:pPr>
          <a:r>
            <a:rPr lang="zh-CN" altLang="en-US" sz="2000" b="1" kern="1200" dirty="0">
              <a:latin typeface="微软雅黑" pitchFamily="34" charset="-122"/>
              <a:ea typeface="微软雅黑" pitchFamily="34" charset="-122"/>
            </a:rPr>
            <a:t>政治</a:t>
          </a:r>
        </a:p>
      </dsp:txBody>
      <dsp:txXfrm rot="5400000">
        <a:off x="0" y="0"/>
        <a:ext cx="2664295" cy="1334978"/>
      </dsp:txXfrm>
    </dsp:sp>
    <dsp:sp modelId="{DBA81873-1627-4A8F-9DC8-1097D2F52CE8}">
      <dsp:nvSpPr>
        <dsp:cNvPr id="0" name=""/>
        <dsp:cNvSpPr/>
      </dsp:nvSpPr>
      <dsp:spPr>
        <a:xfrm>
          <a:off x="2664295" y="0"/>
          <a:ext cx="2664295" cy="1779972"/>
        </a:xfrm>
        <a:prstGeom prst="round1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微软雅黑" pitchFamily="34" charset="-122"/>
              <a:ea typeface="微软雅黑" pitchFamily="34" charset="-122"/>
            </a:rPr>
            <a:t>Economical</a:t>
          </a:r>
        </a:p>
        <a:p>
          <a:pPr marL="0" lvl="0" indent="0" algn="ctr" defTabSz="889000">
            <a:lnSpc>
              <a:spcPct val="90000"/>
            </a:lnSpc>
            <a:spcBef>
              <a:spcPct val="0"/>
            </a:spcBef>
            <a:spcAft>
              <a:spcPct val="35000"/>
            </a:spcAft>
            <a:buNone/>
          </a:pPr>
          <a:r>
            <a:rPr lang="zh-CN" altLang="en-US" sz="2000" b="1" kern="1200" dirty="0">
              <a:latin typeface="微软雅黑" pitchFamily="34" charset="-122"/>
              <a:ea typeface="微软雅黑" pitchFamily="34" charset="-122"/>
            </a:rPr>
            <a:t>经济</a:t>
          </a:r>
        </a:p>
      </dsp:txBody>
      <dsp:txXfrm>
        <a:off x="2664295" y="0"/>
        <a:ext cx="2664295" cy="1334978"/>
      </dsp:txXfrm>
    </dsp:sp>
    <dsp:sp modelId="{CEAF7EC3-CDAD-45DE-BF32-B59E4C072ACC}">
      <dsp:nvSpPr>
        <dsp:cNvPr id="0" name=""/>
        <dsp:cNvSpPr/>
      </dsp:nvSpPr>
      <dsp:spPr>
        <a:xfrm rot="10800000">
          <a:off x="0" y="1779972"/>
          <a:ext cx="2664295" cy="1779972"/>
        </a:xfrm>
        <a:prstGeom prst="round1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微软雅黑" pitchFamily="34" charset="-122"/>
              <a:ea typeface="微软雅黑" pitchFamily="34" charset="-122"/>
            </a:rPr>
            <a:t>Social and cultural</a:t>
          </a:r>
        </a:p>
        <a:p>
          <a:pPr marL="0" lvl="0" indent="0" algn="ctr" defTabSz="889000">
            <a:lnSpc>
              <a:spcPct val="90000"/>
            </a:lnSpc>
            <a:spcBef>
              <a:spcPct val="0"/>
            </a:spcBef>
            <a:spcAft>
              <a:spcPct val="35000"/>
            </a:spcAft>
            <a:buNone/>
          </a:pPr>
          <a:r>
            <a:rPr lang="zh-CN" altLang="en-US" sz="2000" b="1" kern="1200" dirty="0">
              <a:latin typeface="微软雅黑" pitchFamily="34" charset="-122"/>
              <a:ea typeface="微软雅黑" pitchFamily="34" charset="-122"/>
            </a:rPr>
            <a:t>社会文化</a:t>
          </a:r>
        </a:p>
      </dsp:txBody>
      <dsp:txXfrm rot="10800000">
        <a:off x="0" y="2224965"/>
        <a:ext cx="2664295" cy="1334978"/>
      </dsp:txXfrm>
    </dsp:sp>
    <dsp:sp modelId="{C9F01BDA-A8D1-45FA-9665-C619E92EE5D8}">
      <dsp:nvSpPr>
        <dsp:cNvPr id="0" name=""/>
        <dsp:cNvSpPr/>
      </dsp:nvSpPr>
      <dsp:spPr>
        <a:xfrm rot="5400000">
          <a:off x="3106457" y="1337810"/>
          <a:ext cx="1779972" cy="2664295"/>
        </a:xfrm>
        <a:prstGeom prst="round1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latin typeface="微软雅黑" pitchFamily="34" charset="-122"/>
              <a:ea typeface="微软雅黑" pitchFamily="34" charset="-122"/>
            </a:rPr>
            <a:t>Technological </a:t>
          </a:r>
        </a:p>
        <a:p>
          <a:pPr marL="0" lvl="0" indent="0" algn="ctr" defTabSz="889000">
            <a:lnSpc>
              <a:spcPct val="90000"/>
            </a:lnSpc>
            <a:spcBef>
              <a:spcPct val="0"/>
            </a:spcBef>
            <a:spcAft>
              <a:spcPct val="35000"/>
            </a:spcAft>
            <a:buNone/>
          </a:pPr>
          <a:r>
            <a:rPr lang="zh-CN" altLang="en-US" sz="2000" b="1" kern="1200" dirty="0">
              <a:latin typeface="微软雅黑" pitchFamily="34" charset="-122"/>
              <a:ea typeface="微软雅黑" pitchFamily="34" charset="-122"/>
            </a:rPr>
            <a:t>技术</a:t>
          </a:r>
        </a:p>
      </dsp:txBody>
      <dsp:txXfrm rot="-5400000">
        <a:off x="2664296" y="2224964"/>
        <a:ext cx="2664295" cy="1334978"/>
      </dsp:txXfrm>
    </dsp:sp>
    <dsp:sp modelId="{5AF663AA-226E-4BA5-ABB6-BCF070A0FFEC}">
      <dsp:nvSpPr>
        <dsp:cNvPr id="0" name=""/>
        <dsp:cNvSpPr/>
      </dsp:nvSpPr>
      <dsp:spPr>
        <a:xfrm>
          <a:off x="1865007" y="1334978"/>
          <a:ext cx="1598577" cy="889986"/>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50000"/>
            </a:lnSpc>
            <a:spcBef>
              <a:spcPct val="0"/>
            </a:spcBef>
            <a:spcAft>
              <a:spcPct val="35000"/>
            </a:spcAft>
            <a:buNone/>
          </a:pPr>
          <a:r>
            <a:rPr lang="en-US" altLang="zh-CN" sz="2000" b="1" kern="1200" dirty="0">
              <a:solidFill>
                <a:srgbClr val="0070C0"/>
              </a:solidFill>
              <a:latin typeface="微软雅黑" pitchFamily="34" charset="-122"/>
              <a:ea typeface="微软雅黑" pitchFamily="34" charset="-122"/>
            </a:rPr>
            <a:t>PEST</a:t>
          </a:r>
        </a:p>
        <a:p>
          <a:pPr marL="0" lvl="0" indent="0" algn="ctr" defTabSz="889000">
            <a:lnSpc>
              <a:spcPct val="50000"/>
            </a:lnSpc>
            <a:spcBef>
              <a:spcPct val="0"/>
            </a:spcBef>
            <a:spcAft>
              <a:spcPct val="35000"/>
            </a:spcAft>
            <a:buNone/>
          </a:pPr>
          <a:r>
            <a:rPr lang="zh-CN" altLang="en-US" sz="2000" b="1" kern="1200" dirty="0">
              <a:solidFill>
                <a:srgbClr val="0070C0"/>
              </a:solidFill>
              <a:latin typeface="微软雅黑" pitchFamily="34" charset="-122"/>
              <a:ea typeface="微软雅黑" pitchFamily="34" charset="-122"/>
            </a:rPr>
            <a:t>分析法</a:t>
          </a:r>
        </a:p>
      </dsp:txBody>
      <dsp:txXfrm>
        <a:off x="1908453" y="1378424"/>
        <a:ext cx="1511685" cy="8030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79C0B-5E0B-4BAA-BC4F-C6FEA353F644}">
      <dsp:nvSpPr>
        <dsp:cNvPr id="0" name=""/>
        <dsp:cNvSpPr/>
      </dsp:nvSpPr>
      <dsp:spPr>
        <a:xfrm>
          <a:off x="2827" y="0"/>
          <a:ext cx="1646039" cy="360040"/>
        </a:xfrm>
        <a:prstGeom prst="chevron">
          <a:avLst/>
        </a:prstGeom>
        <a:solidFill>
          <a:srgbClr val="0070C0"/>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b="1" kern="1200" dirty="0">
              <a:latin typeface="微软雅黑" panose="020B0503020204020204" pitchFamily="34" charset="-122"/>
              <a:ea typeface="微软雅黑" panose="020B0503020204020204" pitchFamily="34" charset="-122"/>
            </a:rPr>
            <a:t>概述</a:t>
          </a:r>
        </a:p>
      </dsp:txBody>
      <dsp:txXfrm>
        <a:off x="182847" y="0"/>
        <a:ext cx="1285999" cy="360040"/>
      </dsp:txXfrm>
    </dsp:sp>
    <dsp:sp modelId="{141D5A77-DB16-40AD-A308-E1C612297B5F}">
      <dsp:nvSpPr>
        <dsp:cNvPr id="0" name=""/>
        <dsp:cNvSpPr/>
      </dsp:nvSpPr>
      <dsp:spPr>
        <a:xfrm>
          <a:off x="1484262" y="0"/>
          <a:ext cx="1646039" cy="360040"/>
        </a:xfrm>
        <a:prstGeom prst="chevron">
          <a:avLst/>
        </a:prstGeom>
        <a:solidFill>
          <a:schemeClr val="bg1">
            <a:lumMod val="65000"/>
          </a:schemeClr>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kern="1200" dirty="0">
              <a:latin typeface="微软雅黑" panose="020B0503020204020204" pitchFamily="34" charset="-122"/>
              <a:ea typeface="微软雅黑" panose="020B0503020204020204" pitchFamily="34" charset="-122"/>
            </a:rPr>
            <a:t>使命</a:t>
          </a:r>
        </a:p>
      </dsp:txBody>
      <dsp:txXfrm>
        <a:off x="1664282" y="0"/>
        <a:ext cx="1285999" cy="360040"/>
      </dsp:txXfrm>
    </dsp:sp>
    <dsp:sp modelId="{253DA258-DA2E-4FC2-902B-F4ABED65C24F}">
      <dsp:nvSpPr>
        <dsp:cNvPr id="0" name=""/>
        <dsp:cNvSpPr/>
      </dsp:nvSpPr>
      <dsp:spPr>
        <a:xfrm>
          <a:off x="2965698" y="0"/>
          <a:ext cx="1646039" cy="360040"/>
        </a:xfrm>
        <a:prstGeom prst="chevron">
          <a:avLst/>
        </a:prstGeom>
        <a:solidFill>
          <a:schemeClr val="bg1">
            <a:lumMod val="65000"/>
          </a:schemeClr>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kern="1200" dirty="0">
              <a:latin typeface="微软雅黑" panose="020B0503020204020204" pitchFamily="34" charset="-122"/>
              <a:ea typeface="微软雅黑" panose="020B0503020204020204" pitchFamily="34" charset="-122"/>
            </a:rPr>
            <a:t>愿景</a:t>
          </a:r>
        </a:p>
      </dsp:txBody>
      <dsp:txXfrm>
        <a:off x="3145718" y="0"/>
        <a:ext cx="1285999" cy="360040"/>
      </dsp:txXfrm>
    </dsp:sp>
    <dsp:sp modelId="{5D9947BE-E408-47F1-8F0D-0AB46E8ADB16}">
      <dsp:nvSpPr>
        <dsp:cNvPr id="0" name=""/>
        <dsp:cNvSpPr/>
      </dsp:nvSpPr>
      <dsp:spPr>
        <a:xfrm>
          <a:off x="4447133" y="0"/>
          <a:ext cx="1646039" cy="360040"/>
        </a:xfrm>
        <a:prstGeom prst="chevron">
          <a:avLst/>
        </a:prstGeom>
        <a:solidFill>
          <a:schemeClr val="bg1">
            <a:lumMod val="65000"/>
          </a:schemeClr>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kern="1200" dirty="0">
              <a:latin typeface="微软雅黑" panose="020B0503020204020204" pitchFamily="34" charset="-122"/>
              <a:ea typeface="微软雅黑" panose="020B0503020204020204" pitchFamily="34" charset="-122"/>
            </a:rPr>
            <a:t>战略目标</a:t>
          </a:r>
        </a:p>
      </dsp:txBody>
      <dsp:txXfrm>
        <a:off x="4627153" y="0"/>
        <a:ext cx="1285999" cy="360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79C0B-5E0B-4BAA-BC4F-C6FEA353F644}">
      <dsp:nvSpPr>
        <dsp:cNvPr id="0" name=""/>
        <dsp:cNvSpPr/>
      </dsp:nvSpPr>
      <dsp:spPr>
        <a:xfrm>
          <a:off x="2827" y="0"/>
          <a:ext cx="1646039" cy="360040"/>
        </a:xfrm>
        <a:prstGeom prst="chevron">
          <a:avLst/>
        </a:prstGeom>
        <a:solidFill>
          <a:schemeClr val="bg1">
            <a:lumMod val="65000"/>
          </a:schemeClr>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b="0" kern="1200" dirty="0">
              <a:latin typeface="微软雅黑" panose="020B0503020204020204" pitchFamily="34" charset="-122"/>
              <a:ea typeface="微软雅黑" panose="020B0503020204020204" pitchFamily="34" charset="-122"/>
            </a:rPr>
            <a:t>概述</a:t>
          </a:r>
        </a:p>
      </dsp:txBody>
      <dsp:txXfrm>
        <a:off x="182847" y="0"/>
        <a:ext cx="1285999" cy="360040"/>
      </dsp:txXfrm>
    </dsp:sp>
    <dsp:sp modelId="{141D5A77-DB16-40AD-A308-E1C612297B5F}">
      <dsp:nvSpPr>
        <dsp:cNvPr id="0" name=""/>
        <dsp:cNvSpPr/>
      </dsp:nvSpPr>
      <dsp:spPr>
        <a:xfrm>
          <a:off x="1484262" y="0"/>
          <a:ext cx="1646039" cy="360040"/>
        </a:xfrm>
        <a:prstGeom prst="chevron">
          <a:avLst/>
        </a:prstGeom>
        <a:solidFill>
          <a:srgbClr val="0070C0"/>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b="1" kern="1200" dirty="0">
              <a:latin typeface="微软雅黑" panose="020B0503020204020204" pitchFamily="34" charset="-122"/>
              <a:ea typeface="微软雅黑" panose="020B0503020204020204" pitchFamily="34" charset="-122"/>
            </a:rPr>
            <a:t>使命</a:t>
          </a:r>
        </a:p>
      </dsp:txBody>
      <dsp:txXfrm>
        <a:off x="1664282" y="0"/>
        <a:ext cx="1285999" cy="360040"/>
      </dsp:txXfrm>
    </dsp:sp>
    <dsp:sp modelId="{253DA258-DA2E-4FC2-902B-F4ABED65C24F}">
      <dsp:nvSpPr>
        <dsp:cNvPr id="0" name=""/>
        <dsp:cNvSpPr/>
      </dsp:nvSpPr>
      <dsp:spPr>
        <a:xfrm>
          <a:off x="2965698" y="0"/>
          <a:ext cx="1646039" cy="360040"/>
        </a:xfrm>
        <a:prstGeom prst="chevron">
          <a:avLst/>
        </a:prstGeom>
        <a:solidFill>
          <a:schemeClr val="bg1">
            <a:lumMod val="65000"/>
          </a:schemeClr>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kern="1200" dirty="0">
              <a:latin typeface="微软雅黑" panose="020B0503020204020204" pitchFamily="34" charset="-122"/>
              <a:ea typeface="微软雅黑" panose="020B0503020204020204" pitchFamily="34" charset="-122"/>
            </a:rPr>
            <a:t>愿景</a:t>
          </a:r>
        </a:p>
      </dsp:txBody>
      <dsp:txXfrm>
        <a:off x="3145718" y="0"/>
        <a:ext cx="1285999" cy="360040"/>
      </dsp:txXfrm>
    </dsp:sp>
    <dsp:sp modelId="{5D9947BE-E408-47F1-8F0D-0AB46E8ADB16}">
      <dsp:nvSpPr>
        <dsp:cNvPr id="0" name=""/>
        <dsp:cNvSpPr/>
      </dsp:nvSpPr>
      <dsp:spPr>
        <a:xfrm>
          <a:off x="4447133" y="0"/>
          <a:ext cx="1646039" cy="360040"/>
        </a:xfrm>
        <a:prstGeom prst="chevron">
          <a:avLst/>
        </a:prstGeom>
        <a:solidFill>
          <a:schemeClr val="bg1">
            <a:lumMod val="65000"/>
          </a:schemeClr>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kern="1200" dirty="0">
              <a:latin typeface="微软雅黑" panose="020B0503020204020204" pitchFamily="34" charset="-122"/>
              <a:ea typeface="微软雅黑" panose="020B0503020204020204" pitchFamily="34" charset="-122"/>
            </a:rPr>
            <a:t>战略目标</a:t>
          </a:r>
        </a:p>
      </dsp:txBody>
      <dsp:txXfrm>
        <a:off x="4627153" y="0"/>
        <a:ext cx="1285999" cy="3600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79C0B-5E0B-4BAA-BC4F-C6FEA353F644}">
      <dsp:nvSpPr>
        <dsp:cNvPr id="0" name=""/>
        <dsp:cNvSpPr/>
      </dsp:nvSpPr>
      <dsp:spPr>
        <a:xfrm>
          <a:off x="2827" y="0"/>
          <a:ext cx="1646039" cy="360040"/>
        </a:xfrm>
        <a:prstGeom prst="chevron">
          <a:avLst/>
        </a:prstGeom>
        <a:solidFill>
          <a:schemeClr val="bg1">
            <a:lumMod val="65000"/>
          </a:schemeClr>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b="0" kern="1200" dirty="0">
              <a:latin typeface="微软雅黑" panose="020B0503020204020204" pitchFamily="34" charset="-122"/>
              <a:ea typeface="微软雅黑" panose="020B0503020204020204" pitchFamily="34" charset="-122"/>
            </a:rPr>
            <a:t>概述</a:t>
          </a:r>
        </a:p>
      </dsp:txBody>
      <dsp:txXfrm>
        <a:off x="182847" y="0"/>
        <a:ext cx="1285999" cy="360040"/>
      </dsp:txXfrm>
    </dsp:sp>
    <dsp:sp modelId="{141D5A77-DB16-40AD-A308-E1C612297B5F}">
      <dsp:nvSpPr>
        <dsp:cNvPr id="0" name=""/>
        <dsp:cNvSpPr/>
      </dsp:nvSpPr>
      <dsp:spPr>
        <a:xfrm>
          <a:off x="1484262" y="0"/>
          <a:ext cx="1646039" cy="360040"/>
        </a:xfrm>
        <a:prstGeom prst="chevron">
          <a:avLst/>
        </a:prstGeom>
        <a:solidFill>
          <a:schemeClr val="bg1">
            <a:lumMod val="65000"/>
          </a:schemeClr>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b="0" kern="1200" dirty="0">
              <a:latin typeface="微软雅黑" panose="020B0503020204020204" pitchFamily="34" charset="-122"/>
              <a:ea typeface="微软雅黑" panose="020B0503020204020204" pitchFamily="34" charset="-122"/>
            </a:rPr>
            <a:t>使命</a:t>
          </a:r>
        </a:p>
      </dsp:txBody>
      <dsp:txXfrm>
        <a:off x="1664282" y="0"/>
        <a:ext cx="1285999" cy="360040"/>
      </dsp:txXfrm>
    </dsp:sp>
    <dsp:sp modelId="{253DA258-DA2E-4FC2-902B-F4ABED65C24F}">
      <dsp:nvSpPr>
        <dsp:cNvPr id="0" name=""/>
        <dsp:cNvSpPr/>
      </dsp:nvSpPr>
      <dsp:spPr>
        <a:xfrm>
          <a:off x="2965698" y="0"/>
          <a:ext cx="1646039" cy="360040"/>
        </a:xfrm>
        <a:prstGeom prst="chevron">
          <a:avLst/>
        </a:prstGeom>
        <a:solidFill>
          <a:srgbClr val="0070C0"/>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b="1" kern="1200" dirty="0">
              <a:latin typeface="微软雅黑" panose="020B0503020204020204" pitchFamily="34" charset="-122"/>
              <a:ea typeface="微软雅黑" panose="020B0503020204020204" pitchFamily="34" charset="-122"/>
            </a:rPr>
            <a:t>愿景</a:t>
          </a:r>
        </a:p>
      </dsp:txBody>
      <dsp:txXfrm>
        <a:off x="3145718" y="0"/>
        <a:ext cx="1285999" cy="360040"/>
      </dsp:txXfrm>
    </dsp:sp>
    <dsp:sp modelId="{5D9947BE-E408-47F1-8F0D-0AB46E8ADB16}">
      <dsp:nvSpPr>
        <dsp:cNvPr id="0" name=""/>
        <dsp:cNvSpPr/>
      </dsp:nvSpPr>
      <dsp:spPr>
        <a:xfrm>
          <a:off x="4447133" y="0"/>
          <a:ext cx="1646039" cy="360040"/>
        </a:xfrm>
        <a:prstGeom prst="chevron">
          <a:avLst/>
        </a:prstGeom>
        <a:solidFill>
          <a:schemeClr val="bg1">
            <a:lumMod val="65000"/>
          </a:schemeClr>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kern="1200" dirty="0">
              <a:latin typeface="微软雅黑" panose="020B0503020204020204" pitchFamily="34" charset="-122"/>
              <a:ea typeface="微软雅黑" panose="020B0503020204020204" pitchFamily="34" charset="-122"/>
            </a:rPr>
            <a:t>战略目标</a:t>
          </a:r>
        </a:p>
      </dsp:txBody>
      <dsp:txXfrm>
        <a:off x="4627153" y="0"/>
        <a:ext cx="1285999" cy="3600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79C0B-5E0B-4BAA-BC4F-C6FEA353F644}">
      <dsp:nvSpPr>
        <dsp:cNvPr id="0" name=""/>
        <dsp:cNvSpPr/>
      </dsp:nvSpPr>
      <dsp:spPr>
        <a:xfrm>
          <a:off x="2827" y="0"/>
          <a:ext cx="1646039" cy="360040"/>
        </a:xfrm>
        <a:prstGeom prst="chevron">
          <a:avLst/>
        </a:prstGeom>
        <a:solidFill>
          <a:schemeClr val="bg1">
            <a:lumMod val="65000"/>
          </a:schemeClr>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b="0" kern="1200" dirty="0">
              <a:latin typeface="微软雅黑" panose="020B0503020204020204" pitchFamily="34" charset="-122"/>
              <a:ea typeface="微软雅黑" panose="020B0503020204020204" pitchFamily="34" charset="-122"/>
            </a:rPr>
            <a:t>概述</a:t>
          </a:r>
        </a:p>
      </dsp:txBody>
      <dsp:txXfrm>
        <a:off x="182847" y="0"/>
        <a:ext cx="1285999" cy="360040"/>
      </dsp:txXfrm>
    </dsp:sp>
    <dsp:sp modelId="{141D5A77-DB16-40AD-A308-E1C612297B5F}">
      <dsp:nvSpPr>
        <dsp:cNvPr id="0" name=""/>
        <dsp:cNvSpPr/>
      </dsp:nvSpPr>
      <dsp:spPr>
        <a:xfrm>
          <a:off x="1484262" y="0"/>
          <a:ext cx="1646039" cy="360040"/>
        </a:xfrm>
        <a:prstGeom prst="chevron">
          <a:avLst/>
        </a:prstGeom>
        <a:solidFill>
          <a:schemeClr val="bg1">
            <a:lumMod val="65000"/>
          </a:schemeClr>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b="0" kern="1200" dirty="0">
              <a:latin typeface="微软雅黑" panose="020B0503020204020204" pitchFamily="34" charset="-122"/>
              <a:ea typeface="微软雅黑" panose="020B0503020204020204" pitchFamily="34" charset="-122"/>
            </a:rPr>
            <a:t>使命</a:t>
          </a:r>
        </a:p>
      </dsp:txBody>
      <dsp:txXfrm>
        <a:off x="1664282" y="0"/>
        <a:ext cx="1285999" cy="360040"/>
      </dsp:txXfrm>
    </dsp:sp>
    <dsp:sp modelId="{253DA258-DA2E-4FC2-902B-F4ABED65C24F}">
      <dsp:nvSpPr>
        <dsp:cNvPr id="0" name=""/>
        <dsp:cNvSpPr/>
      </dsp:nvSpPr>
      <dsp:spPr>
        <a:xfrm>
          <a:off x="2965698" y="0"/>
          <a:ext cx="1646039" cy="360040"/>
        </a:xfrm>
        <a:prstGeom prst="chevron">
          <a:avLst/>
        </a:prstGeom>
        <a:solidFill>
          <a:schemeClr val="bg1">
            <a:lumMod val="65000"/>
          </a:schemeClr>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b="0" kern="1200" dirty="0">
              <a:latin typeface="微软雅黑" panose="020B0503020204020204" pitchFamily="34" charset="-122"/>
              <a:ea typeface="微软雅黑" panose="020B0503020204020204" pitchFamily="34" charset="-122"/>
            </a:rPr>
            <a:t>愿景</a:t>
          </a:r>
        </a:p>
      </dsp:txBody>
      <dsp:txXfrm>
        <a:off x="3145718" y="0"/>
        <a:ext cx="1285999" cy="360040"/>
      </dsp:txXfrm>
    </dsp:sp>
    <dsp:sp modelId="{5D9947BE-E408-47F1-8F0D-0AB46E8ADB16}">
      <dsp:nvSpPr>
        <dsp:cNvPr id="0" name=""/>
        <dsp:cNvSpPr/>
      </dsp:nvSpPr>
      <dsp:spPr>
        <a:xfrm>
          <a:off x="4447133" y="0"/>
          <a:ext cx="1646039" cy="360040"/>
        </a:xfrm>
        <a:prstGeom prst="chevron">
          <a:avLst/>
        </a:prstGeom>
        <a:solidFill>
          <a:srgbClr val="0070C0"/>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b="1" kern="1200" dirty="0">
              <a:latin typeface="微软雅黑" panose="020B0503020204020204" pitchFamily="34" charset="-122"/>
              <a:ea typeface="微软雅黑" panose="020B0503020204020204" pitchFamily="34" charset="-122"/>
            </a:rPr>
            <a:t>战略目标</a:t>
          </a:r>
        </a:p>
      </dsp:txBody>
      <dsp:txXfrm>
        <a:off x="4627153" y="0"/>
        <a:ext cx="1285999" cy="3600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79C0B-5E0B-4BAA-BC4F-C6FEA353F644}">
      <dsp:nvSpPr>
        <dsp:cNvPr id="0" name=""/>
        <dsp:cNvSpPr/>
      </dsp:nvSpPr>
      <dsp:spPr>
        <a:xfrm>
          <a:off x="2827" y="0"/>
          <a:ext cx="1646039" cy="360040"/>
        </a:xfrm>
        <a:prstGeom prst="chevron">
          <a:avLst/>
        </a:prstGeom>
        <a:solidFill>
          <a:srgbClr val="0070C0"/>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b="1" kern="1200" dirty="0">
              <a:latin typeface="微软雅黑" panose="020B0503020204020204" pitchFamily="34" charset="-122"/>
              <a:ea typeface="微软雅黑" panose="020B0503020204020204" pitchFamily="34" charset="-122"/>
            </a:rPr>
            <a:t>概述</a:t>
          </a:r>
        </a:p>
      </dsp:txBody>
      <dsp:txXfrm>
        <a:off x="182847" y="0"/>
        <a:ext cx="1285999" cy="360040"/>
      </dsp:txXfrm>
    </dsp:sp>
    <dsp:sp modelId="{141D5A77-DB16-40AD-A308-E1C612297B5F}">
      <dsp:nvSpPr>
        <dsp:cNvPr id="0" name=""/>
        <dsp:cNvSpPr/>
      </dsp:nvSpPr>
      <dsp:spPr>
        <a:xfrm>
          <a:off x="1484262" y="0"/>
          <a:ext cx="1646039" cy="360040"/>
        </a:xfrm>
        <a:prstGeom prst="chevron">
          <a:avLst/>
        </a:prstGeom>
        <a:solidFill>
          <a:schemeClr val="bg1">
            <a:lumMod val="65000"/>
          </a:schemeClr>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kern="1200" dirty="0">
              <a:latin typeface="微软雅黑" panose="020B0503020204020204" pitchFamily="34" charset="-122"/>
              <a:ea typeface="微软雅黑" panose="020B0503020204020204" pitchFamily="34" charset="-122"/>
            </a:rPr>
            <a:t>成本领先</a:t>
          </a:r>
        </a:p>
      </dsp:txBody>
      <dsp:txXfrm>
        <a:off x="1664282" y="0"/>
        <a:ext cx="1285999" cy="360040"/>
      </dsp:txXfrm>
    </dsp:sp>
    <dsp:sp modelId="{253DA258-DA2E-4FC2-902B-F4ABED65C24F}">
      <dsp:nvSpPr>
        <dsp:cNvPr id="0" name=""/>
        <dsp:cNvSpPr/>
      </dsp:nvSpPr>
      <dsp:spPr>
        <a:xfrm>
          <a:off x="2965698" y="0"/>
          <a:ext cx="1646039" cy="360040"/>
        </a:xfrm>
        <a:prstGeom prst="chevron">
          <a:avLst/>
        </a:prstGeom>
        <a:solidFill>
          <a:schemeClr val="bg1">
            <a:lumMod val="65000"/>
          </a:schemeClr>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kern="1200" dirty="0">
              <a:latin typeface="微软雅黑" panose="020B0503020204020204" pitchFamily="34" charset="-122"/>
              <a:ea typeface="微软雅黑" panose="020B0503020204020204" pitchFamily="34" charset="-122"/>
            </a:rPr>
            <a:t>差异化</a:t>
          </a:r>
        </a:p>
      </dsp:txBody>
      <dsp:txXfrm>
        <a:off x="3145718" y="0"/>
        <a:ext cx="1285999" cy="360040"/>
      </dsp:txXfrm>
    </dsp:sp>
    <dsp:sp modelId="{5D9947BE-E408-47F1-8F0D-0AB46E8ADB16}">
      <dsp:nvSpPr>
        <dsp:cNvPr id="0" name=""/>
        <dsp:cNvSpPr/>
      </dsp:nvSpPr>
      <dsp:spPr>
        <a:xfrm>
          <a:off x="4447133" y="0"/>
          <a:ext cx="1646039" cy="360040"/>
        </a:xfrm>
        <a:prstGeom prst="chevron">
          <a:avLst/>
        </a:prstGeom>
        <a:solidFill>
          <a:schemeClr val="bg1">
            <a:lumMod val="65000"/>
          </a:schemeClr>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kern="1200" dirty="0">
              <a:latin typeface="微软雅黑" panose="020B0503020204020204" pitchFamily="34" charset="-122"/>
              <a:ea typeface="微软雅黑" panose="020B0503020204020204" pitchFamily="34" charset="-122"/>
            </a:rPr>
            <a:t>集中化</a:t>
          </a:r>
        </a:p>
      </dsp:txBody>
      <dsp:txXfrm>
        <a:off x="4627153" y="0"/>
        <a:ext cx="1285999" cy="3600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A79C0B-5E0B-4BAA-BC4F-C6FEA353F644}">
      <dsp:nvSpPr>
        <dsp:cNvPr id="0" name=""/>
        <dsp:cNvSpPr/>
      </dsp:nvSpPr>
      <dsp:spPr>
        <a:xfrm>
          <a:off x="2827" y="0"/>
          <a:ext cx="1646039" cy="360040"/>
        </a:xfrm>
        <a:prstGeom prst="chevron">
          <a:avLst/>
        </a:prstGeom>
        <a:solidFill>
          <a:schemeClr val="bg1">
            <a:lumMod val="65000"/>
          </a:schemeClr>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b="0" kern="1200" dirty="0">
              <a:latin typeface="微软雅黑" panose="020B0503020204020204" pitchFamily="34" charset="-122"/>
              <a:ea typeface="微软雅黑" panose="020B0503020204020204" pitchFamily="34" charset="-122"/>
            </a:rPr>
            <a:t>概述</a:t>
          </a:r>
        </a:p>
      </dsp:txBody>
      <dsp:txXfrm>
        <a:off x="182847" y="0"/>
        <a:ext cx="1285999" cy="360040"/>
      </dsp:txXfrm>
    </dsp:sp>
    <dsp:sp modelId="{141D5A77-DB16-40AD-A308-E1C612297B5F}">
      <dsp:nvSpPr>
        <dsp:cNvPr id="0" name=""/>
        <dsp:cNvSpPr/>
      </dsp:nvSpPr>
      <dsp:spPr>
        <a:xfrm>
          <a:off x="1484262" y="0"/>
          <a:ext cx="1646039" cy="360040"/>
        </a:xfrm>
        <a:prstGeom prst="chevron">
          <a:avLst/>
        </a:prstGeom>
        <a:solidFill>
          <a:srgbClr val="0070C0"/>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b="1" kern="1200" dirty="0">
              <a:latin typeface="微软雅黑" panose="020B0503020204020204" pitchFamily="34" charset="-122"/>
              <a:ea typeface="微软雅黑" panose="020B0503020204020204" pitchFamily="34" charset="-122"/>
            </a:rPr>
            <a:t>成本领先</a:t>
          </a:r>
        </a:p>
      </dsp:txBody>
      <dsp:txXfrm>
        <a:off x="1664282" y="0"/>
        <a:ext cx="1285999" cy="360040"/>
      </dsp:txXfrm>
    </dsp:sp>
    <dsp:sp modelId="{253DA258-DA2E-4FC2-902B-F4ABED65C24F}">
      <dsp:nvSpPr>
        <dsp:cNvPr id="0" name=""/>
        <dsp:cNvSpPr/>
      </dsp:nvSpPr>
      <dsp:spPr>
        <a:xfrm>
          <a:off x="2965698" y="0"/>
          <a:ext cx="1646039" cy="360040"/>
        </a:xfrm>
        <a:prstGeom prst="chevron">
          <a:avLst/>
        </a:prstGeom>
        <a:solidFill>
          <a:schemeClr val="bg1">
            <a:lumMod val="65000"/>
          </a:schemeClr>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kern="1200" dirty="0">
              <a:latin typeface="微软雅黑" panose="020B0503020204020204" pitchFamily="34" charset="-122"/>
              <a:ea typeface="微软雅黑" panose="020B0503020204020204" pitchFamily="34" charset="-122"/>
            </a:rPr>
            <a:t>差异化</a:t>
          </a:r>
        </a:p>
      </dsp:txBody>
      <dsp:txXfrm>
        <a:off x="3145718" y="0"/>
        <a:ext cx="1285999" cy="360040"/>
      </dsp:txXfrm>
    </dsp:sp>
    <dsp:sp modelId="{5D9947BE-E408-47F1-8F0D-0AB46E8ADB16}">
      <dsp:nvSpPr>
        <dsp:cNvPr id="0" name=""/>
        <dsp:cNvSpPr/>
      </dsp:nvSpPr>
      <dsp:spPr>
        <a:xfrm>
          <a:off x="4447133" y="0"/>
          <a:ext cx="1646039" cy="360040"/>
        </a:xfrm>
        <a:prstGeom prst="chevron">
          <a:avLst/>
        </a:prstGeom>
        <a:solidFill>
          <a:schemeClr val="bg1">
            <a:lumMod val="65000"/>
          </a:schemeClr>
        </a:solidFill>
        <a:ln w="12700" cap="flat" cmpd="sng" algn="ctr">
          <a:solidFill>
            <a:schemeClr val="bg1"/>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007" tIns="20003" rIns="20003" bIns="20003" numCol="1" spcCol="1270" anchor="ctr" anchorCtr="0">
          <a:noAutofit/>
        </a:bodyPr>
        <a:lstStyle/>
        <a:p>
          <a:pPr marL="0" lvl="0" indent="0" algn="ctr" defTabSz="666750">
            <a:lnSpc>
              <a:spcPct val="90000"/>
            </a:lnSpc>
            <a:spcBef>
              <a:spcPct val="0"/>
            </a:spcBef>
            <a:spcAft>
              <a:spcPct val="35000"/>
            </a:spcAft>
            <a:buNone/>
          </a:pPr>
          <a:r>
            <a:rPr lang="zh-CN" altLang="en-US" sz="1500" kern="1200" dirty="0">
              <a:latin typeface="微软雅黑" panose="020B0503020204020204" pitchFamily="34" charset="-122"/>
              <a:ea typeface="微软雅黑" panose="020B0503020204020204" pitchFamily="34" charset="-122"/>
            </a:rPr>
            <a:t>集中化</a:t>
          </a:r>
        </a:p>
      </dsp:txBody>
      <dsp:txXfrm>
        <a:off x="4627153" y="0"/>
        <a:ext cx="1285999" cy="360040"/>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7.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8.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11253E-12A7-441E-A99D-B789C9BA78F7}" type="datetimeFigureOut">
              <a:rPr lang="zh-CN" altLang="en-US" smtClean="0"/>
              <a:pPr/>
              <a:t>2023/9/24</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7A5BD3D-1195-451D-8060-FDCA1AE1142E}" type="slidenum">
              <a:rPr lang="zh-CN" altLang="en-US" smtClean="0"/>
              <a:pPr/>
              <a:t>‹#›</a:t>
            </a:fld>
            <a:endParaRPr lang="zh-CN" altLang="en-US"/>
          </a:p>
        </p:txBody>
      </p:sp>
    </p:spTree>
    <p:extLst>
      <p:ext uri="{BB962C8B-B14F-4D97-AF65-F5344CB8AC3E}">
        <p14:creationId xmlns:p14="http://schemas.microsoft.com/office/powerpoint/2010/main" val="24611428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120DD9-E25D-4B56-9410-3C393C5C2DF3}" type="datetimeFigureOut">
              <a:rPr lang="zh-CN" altLang="en-US" smtClean="0"/>
              <a:pPr/>
              <a:t>2023/9/24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CC32BE-9975-4325-991F-FC90A767AA36}" type="slidenum">
              <a:rPr lang="zh-CN" altLang="en-US" smtClean="0"/>
              <a:pPr/>
              <a:t>‹#›</a:t>
            </a:fld>
            <a:endParaRPr lang="zh-CN" altLang="en-US"/>
          </a:p>
        </p:txBody>
      </p:sp>
    </p:spTree>
    <p:extLst>
      <p:ext uri="{BB962C8B-B14F-4D97-AF65-F5344CB8AC3E}">
        <p14:creationId xmlns:p14="http://schemas.microsoft.com/office/powerpoint/2010/main" val="35787524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CC32BE-9975-4325-991F-FC90A767AA36}" type="slidenum">
              <a:rPr lang="zh-CN" altLang="en-US" smtClean="0"/>
              <a:pPr/>
              <a:t>4</a:t>
            </a:fld>
            <a:endParaRPr lang="zh-CN" altLang="en-US"/>
          </a:p>
        </p:txBody>
      </p:sp>
    </p:spTree>
    <p:extLst>
      <p:ext uri="{BB962C8B-B14F-4D97-AF65-F5344CB8AC3E}">
        <p14:creationId xmlns:p14="http://schemas.microsoft.com/office/powerpoint/2010/main" val="1183415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CCC32BE-9975-4325-991F-FC90A767AA36}" type="slidenum">
              <a:rPr lang="zh-CN" altLang="en-US" smtClean="0"/>
              <a:pPr/>
              <a:t>7</a:t>
            </a:fld>
            <a:endParaRPr lang="zh-CN" altLang="en-US"/>
          </a:p>
        </p:txBody>
      </p:sp>
    </p:spTree>
    <p:extLst>
      <p:ext uri="{BB962C8B-B14F-4D97-AF65-F5344CB8AC3E}">
        <p14:creationId xmlns:p14="http://schemas.microsoft.com/office/powerpoint/2010/main" val="1187439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1CCC32BE-9975-4325-991F-FC90A767AA36}" type="slidenum">
              <a:rPr lang="zh-CN" altLang="en-US" smtClean="0"/>
              <a:pPr/>
              <a:t>33</a:t>
            </a:fld>
            <a:endParaRPr lang="zh-CN" altLang="en-US"/>
          </a:p>
        </p:txBody>
      </p:sp>
    </p:spTree>
    <p:extLst>
      <p:ext uri="{BB962C8B-B14F-4D97-AF65-F5344CB8AC3E}">
        <p14:creationId xmlns:p14="http://schemas.microsoft.com/office/powerpoint/2010/main" val="1821046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CC32BE-9975-4325-991F-FC90A767AA36}" type="slidenum">
              <a:rPr lang="zh-CN" altLang="en-US" smtClean="0"/>
              <a:pPr/>
              <a:t>63</a:t>
            </a:fld>
            <a:endParaRPr lang="zh-CN" altLang="en-US"/>
          </a:p>
        </p:txBody>
      </p:sp>
    </p:spTree>
    <p:extLst>
      <p:ext uri="{BB962C8B-B14F-4D97-AF65-F5344CB8AC3E}">
        <p14:creationId xmlns:p14="http://schemas.microsoft.com/office/powerpoint/2010/main" val="2303540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CC32BE-9975-4325-991F-FC90A767AA36}" type="slidenum">
              <a:rPr lang="zh-CN" altLang="en-US" smtClean="0"/>
              <a:pPr/>
              <a:t>65</a:t>
            </a:fld>
            <a:endParaRPr lang="zh-CN" altLang="en-US"/>
          </a:p>
        </p:txBody>
      </p:sp>
    </p:spTree>
    <p:extLst>
      <p:ext uri="{BB962C8B-B14F-4D97-AF65-F5344CB8AC3E}">
        <p14:creationId xmlns:p14="http://schemas.microsoft.com/office/powerpoint/2010/main" val="3307970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CCC32BE-9975-4325-991F-FC90A767AA36}" type="slidenum">
              <a:rPr lang="zh-CN" altLang="en-US" smtClean="0"/>
              <a:pPr/>
              <a:t>74</a:t>
            </a:fld>
            <a:endParaRPr lang="zh-CN" altLang="en-US"/>
          </a:p>
        </p:txBody>
      </p:sp>
    </p:spTree>
    <p:extLst>
      <p:ext uri="{BB962C8B-B14F-4D97-AF65-F5344CB8AC3E}">
        <p14:creationId xmlns:p14="http://schemas.microsoft.com/office/powerpoint/2010/main" val="451667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8" name="矩形 7"/>
          <p:cNvSpPr/>
          <p:nvPr userDrawn="1"/>
        </p:nvSpPr>
        <p:spPr>
          <a:xfrm>
            <a:off x="4751512" y="4063380"/>
            <a:ext cx="4392488"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p:nvPr>
        </p:nvSpPr>
        <p:spPr>
          <a:xfrm>
            <a:off x="179512" y="1563638"/>
            <a:ext cx="5112568" cy="1102519"/>
          </a:xfrm>
        </p:spPr>
        <p:txBody>
          <a:bodyPr>
            <a:normAutofit/>
          </a:bodyPr>
          <a:lstStyle>
            <a:lvl1pPr>
              <a:defRPr sz="3200"/>
            </a:lvl1pPr>
          </a:lstStyle>
          <a:p>
            <a:r>
              <a:rPr lang="zh-CN" altLang="en-US"/>
              <a:t>单击此处编辑母版标题样式</a:t>
            </a:r>
          </a:p>
        </p:txBody>
      </p:sp>
      <p:sp>
        <p:nvSpPr>
          <p:cNvPr id="3" name="副标题 2"/>
          <p:cNvSpPr>
            <a:spLocks noGrp="1"/>
          </p:cNvSpPr>
          <p:nvPr>
            <p:ph type="subTitle" idx="1"/>
          </p:nvPr>
        </p:nvSpPr>
        <p:spPr>
          <a:xfrm>
            <a:off x="1371600" y="2914650"/>
            <a:ext cx="3920480" cy="1314450"/>
          </a:xfrm>
        </p:spPr>
        <p:txBody>
          <a:bodyPr>
            <a:normAutofit/>
          </a:bodyPr>
          <a:lstStyle>
            <a:lvl1pPr marL="0" indent="0" algn="ctr">
              <a:buNone/>
              <a:defRPr sz="2000" b="1">
                <a:solidFill>
                  <a:schemeClr val="tx1">
                    <a:tint val="75000"/>
                  </a:schemeClr>
                </a:solidFill>
                <a:latin typeface="微软雅黑" pitchFamily="34" charset="-122"/>
                <a:ea typeface="微软雅黑"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2023/9/24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7" name="矩形 6"/>
          <p:cNvSpPr/>
          <p:nvPr userDrawn="1"/>
        </p:nvSpPr>
        <p:spPr>
          <a:xfrm>
            <a:off x="0" y="0"/>
            <a:ext cx="4392488"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2023/9/24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2023/9/24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2023/9/24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2023/9/24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2023/9/24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2023/9/24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2023/9/24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2023/9/24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2023/9/24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2023/9/24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755576" y="51470"/>
            <a:ext cx="7931224" cy="565571"/>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2023/9/24</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nvPr>
        </p:nvSpPr>
        <p:spPr>
          <a:xfrm>
            <a:off x="6542856" y="4746178"/>
            <a:ext cx="2133600" cy="273844"/>
          </a:xfrm>
          <a:prstGeom prst="rect">
            <a:avLst/>
          </a:prstGeom>
        </p:spPr>
        <p:txBody>
          <a:bodyPr vert="horz" lIns="91440" tIns="45720" rIns="91440" bIns="45720" rtlCol="0" anchor="ctr"/>
          <a:lstStyle>
            <a:lvl1pPr algn="r">
              <a:defRPr sz="1600" b="1">
                <a:solidFill>
                  <a:schemeClr val="bg1"/>
                </a:solidFill>
                <a:latin typeface="微软雅黑" pitchFamily="34" charset="-122"/>
                <a:ea typeface="微软雅黑" pitchFamily="34" charset="-122"/>
              </a:defRPr>
            </a:lvl1pPr>
          </a:lstStyle>
          <a:p>
            <a:fld id="{0C913308-F349-4B6D-A68A-DD1791B4A57B}" type="slidenum">
              <a:rPr lang="zh-CN" altLang="en-US" smtClean="0"/>
              <a:pPr/>
              <a:t>‹#›</a:t>
            </a:fld>
            <a:endParaRPr lang="zh-CN" altLang="en-US" dirty="0"/>
          </a:p>
        </p:txBody>
      </p:sp>
      <p:sp>
        <p:nvSpPr>
          <p:cNvPr id="7" name="五边形 6"/>
          <p:cNvSpPr/>
          <p:nvPr/>
        </p:nvSpPr>
        <p:spPr>
          <a:xfrm>
            <a:off x="0" y="123478"/>
            <a:ext cx="755576" cy="432048"/>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2400" b="1" kern="1200">
          <a:solidFill>
            <a:srgbClr val="0070C0"/>
          </a:solidFill>
          <a:latin typeface="微软雅黑" pitchFamily="34" charset="-122"/>
          <a:ea typeface="微软雅黑" pitchFamily="34" charset="-122"/>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slide" Target="slide2.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3.xml"/><Relationship Id="rId1" Type="http://schemas.openxmlformats.org/officeDocument/2006/relationships/slideLayout" Target="../slideLayouts/slideLayout2.xml"/><Relationship Id="rId5" Type="http://schemas.openxmlformats.org/officeDocument/2006/relationships/slide" Target="slide81.xml"/><Relationship Id="rId4" Type="http://schemas.openxmlformats.org/officeDocument/2006/relationships/slide" Target="slide38.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slide" Target="slide2.xml"/><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chart" Target="../charts/chart9.xml"/><Relationship Id="rId13" Type="http://schemas.openxmlformats.org/officeDocument/2006/relationships/chart" Target="../charts/chart14.xml"/><Relationship Id="rId3" Type="http://schemas.openxmlformats.org/officeDocument/2006/relationships/chart" Target="../charts/chart4.xml"/><Relationship Id="rId7" Type="http://schemas.openxmlformats.org/officeDocument/2006/relationships/chart" Target="../charts/chart8.xml"/><Relationship Id="rId12" Type="http://schemas.openxmlformats.org/officeDocument/2006/relationships/chart" Target="../charts/chart13.xml"/><Relationship Id="rId2" Type="http://schemas.openxmlformats.org/officeDocument/2006/relationships/chart" Target="../charts/chart3.xml"/><Relationship Id="rId16"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chart" Target="../charts/chart7.xml"/><Relationship Id="rId11" Type="http://schemas.openxmlformats.org/officeDocument/2006/relationships/chart" Target="../charts/chart12.xml"/><Relationship Id="rId5" Type="http://schemas.openxmlformats.org/officeDocument/2006/relationships/chart" Target="../charts/chart6.xml"/><Relationship Id="rId15" Type="http://schemas.openxmlformats.org/officeDocument/2006/relationships/chart" Target="../charts/chart16.xml"/><Relationship Id="rId10" Type="http://schemas.openxmlformats.org/officeDocument/2006/relationships/chart" Target="../charts/chart11.xml"/><Relationship Id="rId4" Type="http://schemas.openxmlformats.org/officeDocument/2006/relationships/chart" Target="../charts/chart5.xml"/><Relationship Id="rId9" Type="http://schemas.openxmlformats.org/officeDocument/2006/relationships/chart" Target="../charts/chart10.xml"/><Relationship Id="rId14" Type="http://schemas.openxmlformats.org/officeDocument/2006/relationships/chart" Target="../charts/chart15.xml"/></Relationships>
</file>

<file path=ppt/slides/_rels/slide3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2.xml"/><Relationship Id="rId5" Type="http://schemas.microsoft.com/office/2007/relationships/hdphoto" Target="../media/hdphoto2.wdp"/><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slide" Target="slide2.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Layout" Target="../diagrams/layout5.xml"/><Relationship Id="rId7" Type="http://schemas.openxmlformats.org/officeDocument/2006/relationships/image" Target="../media/image21.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slide" Target="slide2.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slide" Target="slide2.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slide" Target="slide2.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slide" Target="slide2.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slide" Target="slide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slide" Target="slide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Layout" Target="../diagrams/layout12.xml"/><Relationship Id="rId7" Type="http://schemas.openxmlformats.org/officeDocument/2006/relationships/image" Target="../media/image24.jpe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slide" Target="slide2.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slide" Target="slide2.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slide" Target="slide2.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resource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6.xml"/><Relationship Id="rId7" Type="http://schemas.openxmlformats.org/officeDocument/2006/relationships/slide" Target="slide2.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Layout" Target="../diagrams/layout17.xml"/><Relationship Id="rId7" Type="http://schemas.openxmlformats.org/officeDocument/2006/relationships/chart" Target="../charts/char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slide" Target="slide2.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7.png"/></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slide" Target="slide2.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7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slide" Target="slide2.xml"/></Relationships>
</file>

<file path=ppt/slides/_rels/slide7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chart" Target="../charts/chart21.xml"/><Relationship Id="rId4" Type="http://schemas.openxmlformats.org/officeDocument/2006/relationships/chart" Target="../charts/chart20.xml"/></Relationships>
</file>

<file path=ppt/slides/_rels/slide8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7.wmf"/><Relationship Id="rId7" Type="http://schemas.openxmlformats.org/officeDocument/2006/relationships/image" Target="../media/image29.wmf"/><Relationship Id="rId2" Type="http://schemas.openxmlformats.org/officeDocument/2006/relationships/package" Target="../embeddings/Microsoft_PowerPoint_____.pptx"/><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image" Target="../media/image28.wmf"/><Relationship Id="rId10" Type="http://schemas.openxmlformats.org/officeDocument/2006/relationships/slide" Target="slide2.xml"/><Relationship Id="rId4" Type="http://schemas.openxmlformats.org/officeDocument/2006/relationships/oleObject" Target="../embeddings/oleObject1.bin"/><Relationship Id="rId9" Type="http://schemas.openxmlformats.org/officeDocument/2006/relationships/image" Target="../media/image30.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hyperlink" Target="http://wiki.mbalib.com/wiki/Hierarchy_Trees" TargetMode="External"/><Relationship Id="rId13" Type="http://schemas.openxmlformats.org/officeDocument/2006/relationships/hyperlink" Target="http://wiki.mbalib.com/wiki/%E5%B1%82%E7%BA%A7%E5%88%86%E6%9E%90%E6%B3%95" TargetMode="External"/><Relationship Id="rId18" Type="http://schemas.openxmlformats.org/officeDocument/2006/relationships/hyperlink" Target="http://wiki.mbalib.com/wiki/House_of_Quality" TargetMode="External"/><Relationship Id="rId3" Type="http://schemas.openxmlformats.org/officeDocument/2006/relationships/hyperlink" Target="http://wiki.mbalib.com/wiki/Affinity_Diagrams" TargetMode="External"/><Relationship Id="rId7" Type="http://schemas.openxmlformats.org/officeDocument/2006/relationships/hyperlink" Target="http://wiki.mbalib.com/wiki/%E6%A0%91%E5%9B%BE" TargetMode="External"/><Relationship Id="rId12" Type="http://schemas.openxmlformats.org/officeDocument/2006/relationships/hyperlink" Target="http://wiki.mbalib.com/wiki/Process_Decision_Program_Diagrams" TargetMode="External"/><Relationship Id="rId17" Type="http://schemas.openxmlformats.org/officeDocument/2006/relationships/hyperlink" Target="http://wiki.mbalib.com/wiki/%E8%B4%A8%E9%87%8F%E5%B1%8B" TargetMode="External"/><Relationship Id="rId2" Type="http://schemas.openxmlformats.org/officeDocument/2006/relationships/hyperlink" Target="http://wiki.mbalib.com/wiki/%E4%BA%B2%E5%92%8C%E5%9B%BE" TargetMode="External"/><Relationship Id="rId16" Type="http://schemas.openxmlformats.org/officeDocument/2006/relationships/hyperlink" Target="http://wiki.mbalib.com/w/index.php?title=Blueprinting&amp;action=edit" TargetMode="External"/><Relationship Id="rId1" Type="http://schemas.openxmlformats.org/officeDocument/2006/relationships/slideLayout" Target="../slideLayouts/slideLayout2.xml"/><Relationship Id="rId6" Type="http://schemas.openxmlformats.org/officeDocument/2006/relationships/hyperlink" Target="http://wiki.mbalib.com/wiki/%E9%A1%BE%E5%AE%A2" TargetMode="External"/><Relationship Id="rId11" Type="http://schemas.openxmlformats.org/officeDocument/2006/relationships/hyperlink" Target="http://wiki.mbalib.com/wiki/%E6%B5%81%E7%A8%8B%E5%86%B3%E7%AD%96%E7%A8%8B%E5%BA%8F%E5%9B%BE" TargetMode="External"/><Relationship Id="rId5" Type="http://schemas.openxmlformats.org/officeDocument/2006/relationships/hyperlink" Target="http://wiki.mbalib.com/wiki/Relations_Diagrams" TargetMode="External"/><Relationship Id="rId15" Type="http://schemas.openxmlformats.org/officeDocument/2006/relationships/hyperlink" Target="http://wiki.mbalib.com/w/index.php?title=%E8%93%9D%E5%9B%BE&amp;action=edit" TargetMode="External"/><Relationship Id="rId10" Type="http://schemas.openxmlformats.org/officeDocument/2006/relationships/hyperlink" Target="http://wiki.mbalib.com/w/index.php?title=Various_Matrixes&amp;action=edit" TargetMode="External"/><Relationship Id="rId19" Type="http://schemas.openxmlformats.org/officeDocument/2006/relationships/slide" Target="slide2.xml"/><Relationship Id="rId4" Type="http://schemas.openxmlformats.org/officeDocument/2006/relationships/hyperlink" Target="http://wiki.mbalib.com/wiki/%E5%85%B3%E7%B3%BB%E5%9B%BE" TargetMode="External"/><Relationship Id="rId9" Type="http://schemas.openxmlformats.org/officeDocument/2006/relationships/hyperlink" Target="http://wiki.mbalib.com/w/index.php?title=%E5%90%84%E7%A7%8D%E7%9F%A9%E9%98%B5&amp;action=edit" TargetMode="External"/><Relationship Id="rId14" Type="http://schemas.openxmlformats.org/officeDocument/2006/relationships/hyperlink" Target="http://wiki.mbalib.com/wiki/Analytic_Hierarchy_Process" TargetMode="External"/></Relationships>
</file>

<file path=ppt/slides/_rels/slide9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c:\users\zengjin\appdata\roaming\360se6\User Data\temp\mee06265.jpg"/>
          <p:cNvPicPr>
            <a:picLocks noChangeAspect="1" noChangeArrowheads="1"/>
          </p:cNvPicPr>
          <p:nvPr/>
        </p:nvPicPr>
        <p:blipFill rotWithShape="1">
          <a:blip r:embed="rId2">
            <a:extLst>
              <a:ext uri="{28A0092B-C50C-407E-A947-70E740481C1C}">
                <a14:useLocalDpi xmlns:a14="http://schemas.microsoft.com/office/drawing/2010/main" val="0"/>
              </a:ext>
            </a:extLst>
          </a:blip>
          <a:srcRect t="5434"/>
          <a:stretch/>
        </p:blipFill>
        <p:spPr bwMode="auto">
          <a:xfrm>
            <a:off x="0" y="-537076"/>
            <a:ext cx="9144542" cy="577636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组合 7"/>
          <p:cNvGrpSpPr/>
          <p:nvPr/>
        </p:nvGrpSpPr>
        <p:grpSpPr>
          <a:xfrm>
            <a:off x="5364088" y="411510"/>
            <a:ext cx="2808312" cy="2808312"/>
            <a:chOff x="5696765" y="1131590"/>
            <a:chExt cx="2808312" cy="2808312"/>
          </a:xfrm>
        </p:grpSpPr>
        <p:sp>
          <p:nvSpPr>
            <p:cNvPr id="7" name="椭圆 6"/>
            <p:cNvSpPr>
              <a:spLocks noChangeAspect="1"/>
            </p:cNvSpPr>
            <p:nvPr/>
          </p:nvSpPr>
          <p:spPr>
            <a:xfrm>
              <a:off x="5696765" y="1131590"/>
              <a:ext cx="2808312" cy="2808312"/>
            </a:xfrm>
            <a:prstGeom prst="ellipse">
              <a:avLst/>
            </a:prstGeom>
            <a:solidFill>
              <a:srgbClr val="00B0F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5844395" y="1304358"/>
              <a:ext cx="2484000" cy="2484000"/>
            </a:xfrm>
            <a:prstGeom prst="ellipse">
              <a:avLst/>
            </a:prstGeom>
            <a:solidFill>
              <a:srgbClr val="00B0F0">
                <a:alpha val="6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p:nvGrpSpPr>
        <p:grpSpPr>
          <a:xfrm>
            <a:off x="5608576" y="1563296"/>
            <a:ext cx="2232248" cy="523220"/>
            <a:chOff x="272023" y="1443011"/>
            <a:chExt cx="2232248" cy="523220"/>
          </a:xfrm>
        </p:grpSpPr>
        <p:cxnSp>
          <p:nvCxnSpPr>
            <p:cNvPr id="13" name="直接连接符 12"/>
            <p:cNvCxnSpPr/>
            <p:nvPr/>
          </p:nvCxnSpPr>
          <p:spPr>
            <a:xfrm>
              <a:off x="272023" y="1802359"/>
              <a:ext cx="102361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480657" y="1802359"/>
              <a:ext cx="102361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281621" y="1443011"/>
              <a:ext cx="398072" cy="523220"/>
            </a:xfrm>
            <a:prstGeom prst="rect">
              <a:avLst/>
            </a:prstGeom>
            <a:noFill/>
          </p:spPr>
          <p:txBody>
            <a:bodyPr wrap="square" rtlCol="0">
              <a:spAutoFit/>
            </a:bodyPr>
            <a:lstStyle/>
            <a:p>
              <a:r>
                <a:rPr lang="en-US" altLang="zh-CN" sz="2800" dirty="0">
                  <a:solidFill>
                    <a:schemeClr val="bg1"/>
                  </a:solidFill>
                </a:rPr>
                <a:t>.</a:t>
              </a:r>
              <a:endParaRPr lang="zh-CN" altLang="en-US" sz="2800" dirty="0">
                <a:solidFill>
                  <a:schemeClr val="bg1"/>
                </a:solidFill>
              </a:endParaRPr>
            </a:p>
          </p:txBody>
        </p:sp>
      </p:grpSp>
      <p:sp>
        <p:nvSpPr>
          <p:cNvPr id="4" name="标题 3"/>
          <p:cNvSpPr>
            <a:spLocks noGrp="1"/>
          </p:cNvSpPr>
          <p:nvPr>
            <p:ph type="ctrTitle"/>
          </p:nvPr>
        </p:nvSpPr>
        <p:spPr>
          <a:xfrm>
            <a:off x="5500688" y="963137"/>
            <a:ext cx="3312368" cy="1102519"/>
          </a:xfrm>
        </p:spPr>
        <p:txBody>
          <a:bodyPr>
            <a:normAutofit/>
          </a:bodyPr>
          <a:lstStyle/>
          <a:p>
            <a:r>
              <a:rPr lang="zh-CN" altLang="en-US" sz="3600" dirty="0">
                <a:solidFill>
                  <a:schemeClr val="bg1"/>
                </a:solidFill>
              </a:rPr>
              <a:t>战略工具箱</a:t>
            </a:r>
          </a:p>
        </p:txBody>
      </p:sp>
      <p:sp>
        <p:nvSpPr>
          <p:cNvPr id="3" name="副标题 2"/>
          <p:cNvSpPr>
            <a:spLocks noGrp="1"/>
          </p:cNvSpPr>
          <p:nvPr>
            <p:ph type="subTitle" idx="1"/>
          </p:nvPr>
        </p:nvSpPr>
        <p:spPr>
          <a:xfrm>
            <a:off x="5637040" y="2004534"/>
            <a:ext cx="2808312" cy="288032"/>
          </a:xfrm>
        </p:spPr>
        <p:txBody>
          <a:bodyPr>
            <a:normAutofit/>
          </a:bodyPr>
          <a:lstStyle/>
          <a:p>
            <a:pPr algn="l"/>
            <a:r>
              <a:rPr lang="zh-CN" altLang="en-US" sz="1200" b="0" dirty="0">
                <a:solidFill>
                  <a:schemeClr val="bg1"/>
                </a:solidFill>
                <a:latin typeface="幼圆" panose="02010509060101010101" pitchFamily="49" charset="-122"/>
                <a:ea typeface="幼圆" panose="02010509060101010101" pitchFamily="49" charset="-122"/>
              </a:rPr>
              <a:t>战略思维</a:t>
            </a:r>
            <a:r>
              <a:rPr lang="en-US" altLang="zh-CN" sz="1200" b="0" dirty="0">
                <a:solidFill>
                  <a:schemeClr val="bg1"/>
                </a:solidFill>
                <a:latin typeface="幼圆" panose="02010509060101010101" pitchFamily="49" charset="-122"/>
                <a:ea typeface="幼圆" panose="02010509060101010101" pitchFamily="49" charset="-122"/>
              </a:rPr>
              <a:t>\</a:t>
            </a:r>
            <a:r>
              <a:rPr lang="zh-CN" altLang="en-US" sz="1200" b="0" dirty="0">
                <a:solidFill>
                  <a:schemeClr val="bg1"/>
                </a:solidFill>
                <a:latin typeface="幼圆" panose="02010509060101010101" pitchFamily="49" charset="-122"/>
                <a:ea typeface="幼圆" panose="02010509060101010101" pitchFamily="49" charset="-122"/>
              </a:rPr>
              <a:t>分析</a:t>
            </a:r>
            <a:r>
              <a:rPr lang="en-US" altLang="zh-CN" sz="1200" b="0" dirty="0">
                <a:solidFill>
                  <a:schemeClr val="bg1"/>
                </a:solidFill>
                <a:latin typeface="幼圆" panose="02010509060101010101" pitchFamily="49" charset="-122"/>
                <a:ea typeface="幼圆" panose="02010509060101010101" pitchFamily="49" charset="-122"/>
              </a:rPr>
              <a:t>\</a:t>
            </a:r>
            <a:r>
              <a:rPr lang="zh-CN" altLang="en-US" sz="1200" b="0" dirty="0">
                <a:solidFill>
                  <a:schemeClr val="bg1"/>
                </a:solidFill>
                <a:latin typeface="幼圆" panose="02010509060101010101" pitchFamily="49" charset="-122"/>
                <a:ea typeface="幼圆" panose="02010509060101010101" pitchFamily="49" charset="-122"/>
              </a:rPr>
              <a:t>制定</a:t>
            </a:r>
            <a:r>
              <a:rPr lang="en-US" altLang="zh-CN" sz="1200" b="0" dirty="0">
                <a:solidFill>
                  <a:schemeClr val="bg1"/>
                </a:solidFill>
                <a:latin typeface="幼圆" panose="02010509060101010101" pitchFamily="49" charset="-122"/>
                <a:ea typeface="幼圆" panose="02010509060101010101" pitchFamily="49" charset="-122"/>
              </a:rPr>
              <a:t>\</a:t>
            </a:r>
            <a:r>
              <a:rPr lang="zh-CN" altLang="en-US" sz="1200" b="0" dirty="0">
                <a:solidFill>
                  <a:schemeClr val="bg1"/>
                </a:solidFill>
                <a:latin typeface="幼圆" panose="02010509060101010101" pitchFamily="49" charset="-122"/>
                <a:ea typeface="幼圆" panose="02010509060101010101" pitchFamily="49" charset="-122"/>
              </a:rPr>
              <a:t>执行</a:t>
            </a:r>
            <a:r>
              <a:rPr lang="en-US" altLang="zh-CN" sz="1200" b="0" dirty="0">
                <a:solidFill>
                  <a:schemeClr val="bg1"/>
                </a:solidFill>
                <a:latin typeface="幼圆" panose="02010509060101010101" pitchFamily="49" charset="-122"/>
                <a:ea typeface="幼圆" panose="02010509060101010101" pitchFamily="49" charset="-122"/>
              </a:rPr>
              <a:t>\</a:t>
            </a:r>
            <a:r>
              <a:rPr lang="zh-CN" altLang="en-US" sz="1200" b="0" dirty="0">
                <a:solidFill>
                  <a:schemeClr val="bg1"/>
                </a:solidFill>
                <a:latin typeface="幼圆" panose="02010509060101010101" pitchFamily="49" charset="-122"/>
                <a:ea typeface="幼圆" panose="02010509060101010101" pitchFamily="49" charset="-122"/>
              </a:rPr>
              <a:t>控制</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1.2.1 </a:t>
            </a:r>
            <a:r>
              <a:rPr lang="zh-CN" altLang="en-US" dirty="0"/>
              <a:t>思维导图</a:t>
            </a:r>
          </a:p>
        </p:txBody>
      </p:sp>
      <p:pic>
        <p:nvPicPr>
          <p:cNvPr id="4" name="Picture 2"/>
          <p:cNvPicPr>
            <a:picLocks noGrp="1" noChangeAspect="1" noChangeArrowheads="1"/>
          </p:cNvPicPr>
          <p:nvPr>
            <p:ph idx="1"/>
          </p:nvPr>
        </p:nvPicPr>
        <p:blipFill>
          <a:blip r:embed="rId2" cstate="print">
            <a:duotone>
              <a:schemeClr val="accent1">
                <a:shade val="45000"/>
                <a:satMod val="135000"/>
              </a:schemeClr>
              <a:prstClr val="white"/>
            </a:duotone>
            <a:lum contrast="30000"/>
          </a:blip>
          <a:srcRect/>
          <a:stretch>
            <a:fillRect/>
          </a:stretch>
        </p:blipFill>
        <p:spPr bwMode="auto">
          <a:xfrm>
            <a:off x="3131840" y="771550"/>
            <a:ext cx="5567970" cy="3739505"/>
          </a:xfrm>
          <a:prstGeom prst="rect">
            <a:avLst/>
          </a:prstGeom>
          <a:noFill/>
          <a:ln w="9525">
            <a:noFill/>
            <a:miter lim="800000"/>
            <a:headEnd/>
            <a:tailEnd/>
          </a:ln>
        </p:spPr>
      </p:pic>
      <p:sp>
        <p:nvSpPr>
          <p:cNvPr id="5" name="矩形 4"/>
          <p:cNvSpPr/>
          <p:nvPr/>
        </p:nvSpPr>
        <p:spPr>
          <a:xfrm>
            <a:off x="251520" y="699542"/>
            <a:ext cx="2880320" cy="4214680"/>
          </a:xfrm>
          <a:prstGeom prst="rect">
            <a:avLst/>
          </a:prstGeom>
        </p:spPr>
        <p:txBody>
          <a:bodyPr wrap="square">
            <a:spAutoFit/>
          </a:bodyPr>
          <a:lstStyle/>
          <a:p>
            <a:pPr>
              <a:lnSpc>
                <a:spcPct val="150000"/>
              </a:lnSpc>
            </a:pPr>
            <a:r>
              <a:rPr lang="zh-CN" altLang="en-US" sz="1200" dirty="0">
                <a:solidFill>
                  <a:srgbClr val="0070C0"/>
                </a:solidFill>
                <a:latin typeface="微软雅黑" pitchFamily="34" charset="-122"/>
                <a:ea typeface="微软雅黑" pitchFamily="34" charset="-122"/>
              </a:rPr>
              <a:t>思维导图又叫心智图（</a:t>
            </a:r>
            <a:r>
              <a:rPr lang="en-US" altLang="zh-CN" sz="1200" dirty="0">
                <a:solidFill>
                  <a:srgbClr val="0070C0"/>
                </a:solidFill>
                <a:latin typeface="微软雅黑" pitchFamily="34" charset="-122"/>
                <a:ea typeface="微软雅黑" pitchFamily="34" charset="-122"/>
              </a:rPr>
              <a:t>MIND MAP</a:t>
            </a:r>
            <a:r>
              <a:rPr lang="zh-CN" altLang="en-US" sz="1200" dirty="0">
                <a:solidFill>
                  <a:srgbClr val="0070C0"/>
                </a:solidFill>
                <a:latin typeface="微软雅黑" pitchFamily="34" charset="-122"/>
                <a:ea typeface="微软雅黑" pitchFamily="34" charset="-122"/>
              </a:rPr>
              <a:t>），是表达发射性思维的有效的图形思维工具 ，它简单却又极其有效，是一种革命性的思维工具。思维导图运用图文并重的技巧，把各级主题的关系用相互隶属与相关的层级图表现出来，把主题关键词与图像、颜色等建立记忆链接，思维导图因此具有人类思维的强大功能。</a:t>
            </a:r>
            <a:endParaRPr lang="en-US" altLang="zh-CN" sz="1200" dirty="0">
              <a:solidFill>
                <a:srgbClr val="0070C0"/>
              </a:solidFill>
              <a:latin typeface="微软雅黑" pitchFamily="34" charset="-122"/>
              <a:ea typeface="微软雅黑" pitchFamily="34" charset="-122"/>
            </a:endParaRPr>
          </a:p>
          <a:p>
            <a:pPr algn="just">
              <a:lnSpc>
                <a:spcPct val="150000"/>
              </a:lnSpc>
            </a:pPr>
            <a:r>
              <a:rPr lang="zh-CN" altLang="en-US" sz="1200" dirty="0">
                <a:solidFill>
                  <a:srgbClr val="0070C0"/>
                </a:solidFill>
                <a:latin typeface="微软雅黑" pitchFamily="34" charset="-122"/>
                <a:ea typeface="微软雅黑" pitchFamily="34" charset="-122"/>
              </a:rPr>
              <a:t>思维导图的创始人东尼</a:t>
            </a:r>
            <a:r>
              <a:rPr lang="en-US" altLang="zh-CN" sz="1200" dirty="0">
                <a:solidFill>
                  <a:srgbClr val="0070C0"/>
                </a:solidFill>
                <a:latin typeface="微软雅黑" pitchFamily="34" charset="-122"/>
                <a:ea typeface="微软雅黑" pitchFamily="34" charset="-122"/>
              </a:rPr>
              <a:t>·</a:t>
            </a:r>
            <a:r>
              <a:rPr lang="zh-CN" altLang="en-US" sz="1200" dirty="0">
                <a:solidFill>
                  <a:srgbClr val="0070C0"/>
                </a:solidFill>
                <a:latin typeface="微软雅黑" pitchFamily="34" charset="-122"/>
                <a:ea typeface="微软雅黑" pitchFamily="34" charset="-122"/>
              </a:rPr>
              <a:t>博赞（</a:t>
            </a:r>
            <a:r>
              <a:rPr lang="en-US" altLang="zh-CN" sz="1200" dirty="0">
                <a:solidFill>
                  <a:srgbClr val="0070C0"/>
                </a:solidFill>
                <a:latin typeface="微软雅黑" pitchFamily="34" charset="-122"/>
                <a:ea typeface="微软雅黑" pitchFamily="34" charset="-122"/>
              </a:rPr>
              <a:t>Tony </a:t>
            </a:r>
            <a:r>
              <a:rPr lang="en-US" altLang="zh-CN" sz="1200" dirty="0" err="1">
                <a:solidFill>
                  <a:srgbClr val="0070C0"/>
                </a:solidFill>
                <a:latin typeface="微软雅黑" pitchFamily="34" charset="-122"/>
                <a:ea typeface="微软雅黑" pitchFamily="34" charset="-122"/>
              </a:rPr>
              <a:t>Buzan</a:t>
            </a:r>
            <a:r>
              <a:rPr lang="zh-CN" altLang="en-US" sz="1200" dirty="0">
                <a:solidFill>
                  <a:srgbClr val="0070C0"/>
                </a:solidFill>
                <a:latin typeface="微软雅黑" pitchFamily="34" charset="-122"/>
                <a:ea typeface="微软雅黑" pitchFamily="34" charset="-122"/>
              </a:rPr>
              <a:t>），他也因此以大脑先生闻名国际，成为了英国头脑基金会的总裁，身兼国际奥运教练与运动员的顾问、也担任英国奥运划船队及西洋棋队的顾问</a:t>
            </a:r>
            <a:endParaRPr lang="en-US" altLang="zh-CN" sz="1200" dirty="0">
              <a:solidFill>
                <a:srgbClr val="0070C0"/>
              </a:solidFill>
              <a:latin typeface="微软雅黑" pitchFamily="34" charset="-122"/>
              <a:ea typeface="微软雅黑" pitchFamily="34" charset="-122"/>
            </a:endParaRPr>
          </a:p>
          <a:p>
            <a:pPr algn="just">
              <a:lnSpc>
                <a:spcPct val="150000"/>
              </a:lnSpc>
            </a:pPr>
            <a:r>
              <a:rPr lang="zh-CN" altLang="en-US" sz="1200" dirty="0">
                <a:solidFill>
                  <a:srgbClr val="0070C0"/>
                </a:solidFill>
                <a:latin typeface="微软雅黑" pitchFamily="34" charset="-122"/>
                <a:ea typeface="微软雅黑" pitchFamily="34" charset="-122"/>
              </a:rPr>
              <a:t>右图为作者介绍的思维导图</a:t>
            </a:r>
            <a:endParaRPr lang="en-US" altLang="zh-CN" sz="1200" dirty="0">
              <a:solidFill>
                <a:srgbClr val="0070C0"/>
              </a:solidFill>
              <a:latin typeface="微软雅黑" pitchFamily="34" charset="-122"/>
              <a:ea typeface="微软雅黑" pitchFamily="34" charset="-122"/>
            </a:endParaRPr>
          </a:p>
          <a:p>
            <a:pPr>
              <a:lnSpc>
                <a:spcPct val="150000"/>
              </a:lnSpc>
            </a:pPr>
            <a:endParaRPr lang="zh-CN" altLang="en-US" sz="1200" dirty="0">
              <a:solidFill>
                <a:srgbClr val="0070C0"/>
              </a:solidFill>
              <a:latin typeface="微软雅黑" pitchFamily="34" charset="-122"/>
              <a:ea typeface="微软雅黑" pitchFamily="34" charset="-122"/>
            </a:endParaRPr>
          </a:p>
        </p:txBody>
      </p:sp>
      <p:sp>
        <p:nvSpPr>
          <p:cNvPr id="6" name="椭圆 5">
            <a:hlinkClick r:id="rId3"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1.2.2 </a:t>
            </a:r>
            <a:r>
              <a:rPr lang="zh-CN" altLang="en-US" dirty="0"/>
              <a:t>鱼骨图</a:t>
            </a:r>
          </a:p>
        </p:txBody>
      </p:sp>
      <p:sp>
        <p:nvSpPr>
          <p:cNvPr id="3" name="内容占位符 2"/>
          <p:cNvSpPr>
            <a:spLocks noGrp="1"/>
          </p:cNvSpPr>
          <p:nvPr>
            <p:ph idx="1"/>
          </p:nvPr>
        </p:nvSpPr>
        <p:spPr>
          <a:xfrm>
            <a:off x="251520" y="555526"/>
            <a:ext cx="8424936" cy="1368152"/>
          </a:xfrm>
          <a:prstGeom prst="roundRect">
            <a:avLst/>
          </a:prstGeom>
          <a:ln>
            <a:solidFill>
              <a:srgbClr val="002060"/>
            </a:solidFill>
            <a:prstDash val="dashDot"/>
          </a:ln>
        </p:spPr>
        <p:txBody>
          <a:bodyPr>
            <a:normAutofit fontScale="92500"/>
          </a:bodyPr>
          <a:lstStyle/>
          <a:p>
            <a:pPr marL="0" indent="0">
              <a:buNone/>
            </a:pPr>
            <a:r>
              <a:rPr lang="zh-CN" altLang="en-US" sz="1200" b="1" dirty="0">
                <a:solidFill>
                  <a:srgbClr val="0070C0"/>
                </a:solidFill>
                <a:latin typeface="微软雅黑" pitchFamily="34" charset="-122"/>
                <a:ea typeface="微软雅黑" pitchFamily="34" charset="-122"/>
              </a:rPr>
              <a:t>鱼骨图，又名因果图，是一种发现问题“根本原因”的分析方法，现代工商管理教育如</a:t>
            </a:r>
            <a:r>
              <a:rPr lang="en-US" altLang="zh-CN" sz="1200" b="1" dirty="0">
                <a:solidFill>
                  <a:srgbClr val="0070C0"/>
                </a:solidFill>
                <a:latin typeface="微软雅黑" pitchFamily="34" charset="-122"/>
                <a:ea typeface="微软雅黑" pitchFamily="34" charset="-122"/>
              </a:rPr>
              <a:t>MBA</a:t>
            </a:r>
            <a:r>
              <a:rPr lang="zh-CN" altLang="en-US" sz="1200" b="1" dirty="0">
                <a:solidFill>
                  <a:srgbClr val="0070C0"/>
                </a:solidFill>
                <a:latin typeface="微软雅黑" pitchFamily="34" charset="-122"/>
                <a:ea typeface="微软雅黑" pitchFamily="34" charset="-122"/>
              </a:rPr>
              <a:t>及</a:t>
            </a:r>
            <a:r>
              <a:rPr lang="en-US" altLang="zh-CN" sz="1200" b="1" dirty="0">
                <a:solidFill>
                  <a:srgbClr val="0070C0"/>
                </a:solidFill>
                <a:latin typeface="微软雅黑" pitchFamily="34" charset="-122"/>
                <a:ea typeface="微软雅黑" pitchFamily="34" charset="-122"/>
              </a:rPr>
              <a:t>EMBA</a:t>
            </a:r>
            <a:r>
              <a:rPr lang="zh-CN" altLang="en-US" sz="1200" b="1" dirty="0">
                <a:solidFill>
                  <a:srgbClr val="0070C0"/>
                </a:solidFill>
                <a:latin typeface="微软雅黑" pitchFamily="34" charset="-122"/>
                <a:ea typeface="微软雅黑" pitchFamily="34" charset="-122"/>
              </a:rPr>
              <a:t>等将其划分为问题型、原因型及对策型鱼骨图等几类。也称石川图（根据最先提出这一工具的品质管理权威石川馨（</a:t>
            </a:r>
            <a:r>
              <a:rPr lang="en-US" altLang="zh-CN" sz="1200" b="1" dirty="0">
                <a:solidFill>
                  <a:srgbClr val="0070C0"/>
                </a:solidFill>
                <a:latin typeface="微软雅黑" pitchFamily="34" charset="-122"/>
                <a:ea typeface="微软雅黑" pitchFamily="34" charset="-122"/>
              </a:rPr>
              <a:t>Kaoru Ishikawa</a:t>
            </a:r>
            <a:r>
              <a:rPr lang="zh-CN" altLang="en-US" sz="1200" b="1" dirty="0">
                <a:solidFill>
                  <a:srgbClr val="0070C0"/>
                </a:solidFill>
                <a:latin typeface="微软雅黑" pitchFamily="34" charset="-122"/>
                <a:ea typeface="微软雅黑" pitchFamily="34" charset="-122"/>
              </a:rPr>
              <a:t>译名）的名字命名）。</a:t>
            </a:r>
            <a:endParaRPr lang="en-US" altLang="zh-CN" sz="1200" b="1" dirty="0">
              <a:solidFill>
                <a:srgbClr val="0070C0"/>
              </a:solidFill>
              <a:latin typeface="微软雅黑" pitchFamily="34" charset="-122"/>
              <a:ea typeface="微软雅黑" pitchFamily="34" charset="-122"/>
            </a:endParaRPr>
          </a:p>
          <a:p>
            <a:r>
              <a:rPr lang="en-US" altLang="zh-CN" sz="1200" dirty="0">
                <a:solidFill>
                  <a:srgbClr val="0070C0"/>
                </a:solidFill>
                <a:latin typeface="微软雅黑" pitchFamily="34" charset="-122"/>
                <a:ea typeface="微软雅黑" pitchFamily="34" charset="-122"/>
              </a:rPr>
              <a:t>A</a:t>
            </a:r>
            <a:r>
              <a:rPr lang="zh-CN" altLang="en-US" sz="1200" dirty="0">
                <a:solidFill>
                  <a:srgbClr val="0070C0"/>
                </a:solidFill>
                <a:latin typeface="微软雅黑" pitchFamily="34" charset="-122"/>
                <a:ea typeface="微软雅黑" pitchFamily="34" charset="-122"/>
              </a:rPr>
              <a:t>、填写鱼头（按为什么不好的方式描述），画出主骨，要点：绘图时，应保证大骨与主骨成</a:t>
            </a:r>
            <a:r>
              <a:rPr lang="en-US" altLang="zh-CN" sz="1200" dirty="0">
                <a:solidFill>
                  <a:srgbClr val="0070C0"/>
                </a:solidFill>
                <a:latin typeface="微软雅黑" pitchFamily="34" charset="-122"/>
                <a:ea typeface="微软雅黑" pitchFamily="34" charset="-122"/>
              </a:rPr>
              <a:t>60</a:t>
            </a:r>
            <a:r>
              <a:rPr lang="zh-CN" altLang="en-US" sz="1200" dirty="0">
                <a:solidFill>
                  <a:srgbClr val="0070C0"/>
                </a:solidFill>
                <a:latin typeface="微软雅黑" pitchFamily="34" charset="-122"/>
                <a:ea typeface="微软雅黑" pitchFamily="34" charset="-122"/>
              </a:rPr>
              <a:t>度夹角，中骨与主骨平行</a:t>
            </a:r>
          </a:p>
          <a:p>
            <a:r>
              <a:rPr lang="en-US" altLang="zh-CN" sz="1200" dirty="0">
                <a:solidFill>
                  <a:srgbClr val="0070C0"/>
                </a:solidFill>
                <a:latin typeface="微软雅黑" pitchFamily="34" charset="-122"/>
                <a:ea typeface="微软雅黑" pitchFamily="34" charset="-122"/>
              </a:rPr>
              <a:t>B</a:t>
            </a:r>
            <a:r>
              <a:rPr lang="zh-CN" altLang="en-US" sz="1200" dirty="0">
                <a:solidFill>
                  <a:srgbClr val="0070C0"/>
                </a:solidFill>
                <a:latin typeface="微软雅黑" pitchFamily="34" charset="-122"/>
                <a:ea typeface="微软雅黑" pitchFamily="34" charset="-122"/>
              </a:rPr>
              <a:t>、画出大骨，填写大要因</a:t>
            </a:r>
          </a:p>
          <a:p>
            <a:r>
              <a:rPr lang="en-US" altLang="zh-CN" sz="1200" dirty="0">
                <a:solidFill>
                  <a:srgbClr val="0070C0"/>
                </a:solidFill>
                <a:latin typeface="微软雅黑" pitchFamily="34" charset="-122"/>
                <a:ea typeface="微软雅黑" pitchFamily="34" charset="-122"/>
              </a:rPr>
              <a:t>C</a:t>
            </a:r>
            <a:r>
              <a:rPr lang="zh-CN" altLang="en-US" sz="1200" dirty="0">
                <a:solidFill>
                  <a:srgbClr val="0070C0"/>
                </a:solidFill>
                <a:latin typeface="微软雅黑" pitchFamily="34" charset="-122"/>
                <a:ea typeface="微软雅黑" pitchFamily="34" charset="-122"/>
              </a:rPr>
              <a:t>、画出中骨、小骨，填写中小要因</a:t>
            </a:r>
          </a:p>
          <a:p>
            <a:r>
              <a:rPr lang="en-US" altLang="zh-CN" sz="1200" dirty="0">
                <a:solidFill>
                  <a:srgbClr val="0070C0"/>
                </a:solidFill>
                <a:latin typeface="微软雅黑" pitchFamily="34" charset="-122"/>
                <a:ea typeface="微软雅黑" pitchFamily="34" charset="-122"/>
              </a:rPr>
              <a:t>D</a:t>
            </a:r>
            <a:r>
              <a:rPr lang="zh-CN" altLang="en-US" sz="1200" dirty="0">
                <a:solidFill>
                  <a:srgbClr val="0070C0"/>
                </a:solidFill>
                <a:latin typeface="微软雅黑" pitchFamily="34" charset="-122"/>
                <a:ea typeface="微软雅黑" pitchFamily="34" charset="-122"/>
              </a:rPr>
              <a:t>、用特殊符号标识重要因素</a:t>
            </a:r>
          </a:p>
          <a:p>
            <a:pPr marL="0" indent="0">
              <a:buNone/>
            </a:pPr>
            <a:endParaRPr lang="zh-CN" altLang="en-US" sz="1800" b="1" dirty="0">
              <a:solidFill>
                <a:srgbClr val="0070C0"/>
              </a:solidFill>
              <a:latin typeface="微软雅黑" pitchFamily="34" charset="-122"/>
              <a:ea typeface="微软雅黑" pitchFamily="34" charset="-122"/>
            </a:endParaRPr>
          </a:p>
        </p:txBody>
      </p:sp>
      <p:grpSp>
        <p:nvGrpSpPr>
          <p:cNvPr id="61" name="组合 60"/>
          <p:cNvGrpSpPr/>
          <p:nvPr/>
        </p:nvGrpSpPr>
        <p:grpSpPr>
          <a:xfrm>
            <a:off x="1220684" y="1563638"/>
            <a:ext cx="7167740" cy="3167651"/>
            <a:chOff x="428596" y="1021204"/>
            <a:chExt cx="8143932" cy="4213910"/>
          </a:xfrm>
        </p:grpSpPr>
        <p:sp>
          <p:nvSpPr>
            <p:cNvPr id="4" name="五边形 3"/>
            <p:cNvSpPr/>
            <p:nvPr/>
          </p:nvSpPr>
          <p:spPr>
            <a:xfrm>
              <a:off x="7358082" y="2449964"/>
              <a:ext cx="1214446" cy="1357322"/>
            </a:xfrm>
            <a:prstGeom prst="homePlate">
              <a:avLst>
                <a:gd name="adj" fmla="val 36310"/>
              </a:avLst>
            </a:prstGeom>
            <a:solidFill>
              <a:srgbClr val="0070C0"/>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sz="1200" dirty="0">
                <a:solidFill>
                  <a:srgbClr val="00B0F0"/>
                </a:solidFill>
              </a:endParaRPr>
            </a:p>
          </p:txBody>
        </p:sp>
        <p:sp>
          <p:nvSpPr>
            <p:cNvPr id="5" name="TextBox 4"/>
            <p:cNvSpPr txBox="1"/>
            <p:nvPr/>
          </p:nvSpPr>
          <p:spPr>
            <a:xfrm>
              <a:off x="7358081" y="2521403"/>
              <a:ext cx="857256" cy="1105471"/>
            </a:xfrm>
            <a:prstGeom prst="rect">
              <a:avLst/>
            </a:prstGeom>
            <a:noFill/>
          </p:spPr>
          <p:txBody>
            <a:bodyPr wrap="square" rtlCol="0">
              <a:spAutoFit/>
            </a:bodyPr>
            <a:lstStyle/>
            <a:p>
              <a:pPr algn="ctr"/>
              <a:r>
                <a:rPr lang="zh-CN" altLang="en-US" sz="1600" b="1" dirty="0">
                  <a:solidFill>
                    <a:schemeClr val="bg1"/>
                  </a:solidFill>
                  <a:latin typeface="微软雅黑" pitchFamily="34" charset="-122"/>
                  <a:ea typeface="微软雅黑" pitchFamily="34" charset="-122"/>
                </a:rPr>
                <a:t>提高</a:t>
              </a:r>
              <a:r>
                <a:rPr lang="zh-CN" altLang="en-US" sz="1600" b="1" dirty="0">
                  <a:solidFill>
                    <a:srgbClr val="FFC000"/>
                  </a:solidFill>
                  <a:latin typeface="微软雅黑" pitchFamily="34" charset="-122"/>
                  <a:ea typeface="微软雅黑" pitchFamily="34" charset="-122"/>
                </a:rPr>
                <a:t>服务效能</a:t>
              </a:r>
            </a:p>
          </p:txBody>
        </p:sp>
        <p:cxnSp>
          <p:nvCxnSpPr>
            <p:cNvPr id="6" name="直接连接符 5"/>
            <p:cNvCxnSpPr>
              <a:stCxn id="5" idx="1"/>
              <a:endCxn id="11" idx="3"/>
            </p:cNvCxnSpPr>
            <p:nvPr/>
          </p:nvCxnSpPr>
          <p:spPr>
            <a:xfrm flipH="1">
              <a:off x="1214446" y="3074139"/>
              <a:ext cx="6143636" cy="125924"/>
            </a:xfrm>
            <a:prstGeom prst="line">
              <a:avLst/>
            </a:prstGeom>
            <a:ln w="1174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4857752" y="1021204"/>
              <a:ext cx="1643074" cy="407691"/>
            </a:xfrm>
            <a:prstGeom prst="roundRect">
              <a:avLst/>
            </a:prstGeom>
            <a:solidFill>
              <a:srgbClr val="0070C0"/>
            </a:solidFill>
            <a:ln w="19050"/>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zh-CN" altLang="en-US" sz="1200" b="1" dirty="0">
                  <a:latin typeface="微软雅黑" pitchFamily="34" charset="-122"/>
                  <a:ea typeface="微软雅黑" pitchFamily="34" charset="-122"/>
                </a:rPr>
                <a:t>优化</a:t>
              </a:r>
              <a:r>
                <a:rPr lang="zh-CN" altLang="en-US" sz="1200" b="1" dirty="0">
                  <a:solidFill>
                    <a:srgbClr val="C00000"/>
                  </a:solidFill>
                  <a:latin typeface="微软雅黑" pitchFamily="34" charset="-122"/>
                  <a:ea typeface="微软雅黑" pitchFamily="34" charset="-122"/>
                </a:rPr>
                <a:t>宣传</a:t>
              </a:r>
              <a:r>
                <a:rPr lang="zh-CN" altLang="en-US" sz="1200" b="1" dirty="0">
                  <a:latin typeface="微软雅黑" pitchFamily="34" charset="-122"/>
                  <a:ea typeface="微软雅黑" pitchFamily="34" charset="-122"/>
                </a:rPr>
                <a:t>效果</a:t>
              </a:r>
            </a:p>
          </p:txBody>
        </p:sp>
        <p:cxnSp>
          <p:nvCxnSpPr>
            <p:cNvPr id="8" name="直接连接符 7"/>
            <p:cNvCxnSpPr>
              <a:endCxn id="7" idx="2"/>
            </p:cNvCxnSpPr>
            <p:nvPr/>
          </p:nvCxnSpPr>
          <p:spPr>
            <a:xfrm flipH="1" flipV="1">
              <a:off x="5679290" y="1428895"/>
              <a:ext cx="1393042" cy="1735449"/>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857752" y="4827423"/>
              <a:ext cx="1643074" cy="407691"/>
            </a:xfrm>
            <a:prstGeom prst="roundRect">
              <a:avLst/>
            </a:prstGeom>
            <a:solidFill>
              <a:srgbClr val="0070C0"/>
            </a:solidFill>
            <a:ln w="19050"/>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zh-CN" altLang="en-US" sz="1200" b="1" dirty="0">
                  <a:latin typeface="微软雅黑" pitchFamily="34" charset="-122"/>
                  <a:ea typeface="微软雅黑" pitchFamily="34" charset="-122"/>
                </a:rPr>
                <a:t>优化</a:t>
              </a:r>
              <a:r>
                <a:rPr lang="zh-CN" altLang="en-US" sz="1200" b="1" dirty="0">
                  <a:solidFill>
                    <a:srgbClr val="C00000"/>
                  </a:solidFill>
                  <a:latin typeface="微软雅黑" pitchFamily="34" charset="-122"/>
                  <a:ea typeface="微软雅黑" pitchFamily="34" charset="-122"/>
                </a:rPr>
                <a:t>硬件</a:t>
              </a:r>
              <a:r>
                <a:rPr lang="zh-CN" altLang="en-US" sz="1200" b="1" dirty="0">
                  <a:latin typeface="微软雅黑" pitchFamily="34" charset="-122"/>
                  <a:ea typeface="微软雅黑" pitchFamily="34" charset="-122"/>
                </a:rPr>
                <a:t>设施</a:t>
              </a:r>
            </a:p>
          </p:txBody>
        </p:sp>
        <p:cxnSp>
          <p:nvCxnSpPr>
            <p:cNvPr id="10" name="直接连接符 9"/>
            <p:cNvCxnSpPr>
              <a:stCxn id="9" idx="0"/>
            </p:cNvCxnSpPr>
            <p:nvPr/>
          </p:nvCxnSpPr>
          <p:spPr>
            <a:xfrm flipV="1">
              <a:off x="5679290" y="3164345"/>
              <a:ext cx="1071570" cy="1663079"/>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剪去同侧角的矩形 10"/>
            <p:cNvSpPr/>
            <p:nvPr/>
          </p:nvSpPr>
          <p:spPr>
            <a:xfrm rot="5400000">
              <a:off x="-71438" y="2807154"/>
              <a:ext cx="1785950" cy="785818"/>
            </a:xfrm>
            <a:prstGeom prst="snip2SameRect">
              <a:avLst>
                <a:gd name="adj1" fmla="val 50000"/>
                <a:gd name="adj2" fmla="val 11832"/>
              </a:avLst>
            </a:prstGeom>
            <a:solidFill>
              <a:srgbClr val="0070C0"/>
            </a:solidFill>
            <a:ln w="19050"/>
          </p:spPr>
          <p:style>
            <a:lnRef idx="3">
              <a:schemeClr val="lt1"/>
            </a:lnRef>
            <a:fillRef idx="1">
              <a:schemeClr val="accent1"/>
            </a:fillRef>
            <a:effectRef idx="1">
              <a:schemeClr val="accent1"/>
            </a:effectRef>
            <a:fontRef idx="minor">
              <a:schemeClr val="lt1"/>
            </a:fontRef>
          </p:style>
          <p:txBody>
            <a:bodyPr rtlCol="0" anchor="ctr"/>
            <a:lstStyle/>
            <a:p>
              <a:pPr algn="ctr"/>
              <a:endParaRPr lang="zh-CN" altLang="en-US" sz="1200"/>
            </a:p>
          </p:txBody>
        </p:sp>
        <p:cxnSp>
          <p:nvCxnSpPr>
            <p:cNvPr id="12" name="直接连接符 11"/>
            <p:cNvCxnSpPr/>
            <p:nvPr/>
          </p:nvCxnSpPr>
          <p:spPr>
            <a:xfrm rot="16200000" flipV="1">
              <a:off x="3571868" y="1878460"/>
              <a:ext cx="1428760" cy="1143008"/>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857488" y="1378394"/>
              <a:ext cx="1643074" cy="407691"/>
            </a:xfrm>
            <a:prstGeom prst="roundRect">
              <a:avLst/>
            </a:prstGeom>
            <a:solidFill>
              <a:srgbClr val="0070C0"/>
            </a:solidFill>
            <a:ln w="19050"/>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zh-CN" altLang="en-US" sz="1200" b="1" dirty="0">
                  <a:latin typeface="微软雅黑" pitchFamily="34" charset="-122"/>
                  <a:ea typeface="微软雅黑" pitchFamily="34" charset="-122"/>
                </a:rPr>
                <a:t>加强内外</a:t>
              </a:r>
              <a:r>
                <a:rPr lang="zh-CN" altLang="en-US" sz="1200" b="1" dirty="0">
                  <a:solidFill>
                    <a:srgbClr val="C00000"/>
                  </a:solidFill>
                  <a:latin typeface="微软雅黑" pitchFamily="34" charset="-122"/>
                  <a:ea typeface="微软雅黑" pitchFamily="34" charset="-122"/>
                </a:rPr>
                <a:t>沟通</a:t>
              </a:r>
            </a:p>
          </p:txBody>
        </p:sp>
        <p:sp>
          <p:nvSpPr>
            <p:cNvPr id="14" name="TextBox 13"/>
            <p:cNvSpPr txBox="1"/>
            <p:nvPr/>
          </p:nvSpPr>
          <p:spPr>
            <a:xfrm>
              <a:off x="2714612" y="4593104"/>
              <a:ext cx="1643074" cy="407691"/>
            </a:xfrm>
            <a:prstGeom prst="roundRect">
              <a:avLst/>
            </a:prstGeom>
            <a:solidFill>
              <a:srgbClr val="0070C0"/>
            </a:solidFill>
            <a:ln w="19050"/>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zh-CN" altLang="en-US" sz="1200" b="1" dirty="0">
                  <a:latin typeface="微软雅黑" pitchFamily="34" charset="-122"/>
                  <a:ea typeface="微软雅黑" pitchFamily="34" charset="-122"/>
                </a:rPr>
                <a:t>提高</a:t>
              </a:r>
              <a:r>
                <a:rPr lang="zh-CN" altLang="en-US" sz="1200" b="1" dirty="0">
                  <a:solidFill>
                    <a:srgbClr val="C00000"/>
                  </a:solidFill>
                  <a:latin typeface="微软雅黑" pitchFamily="34" charset="-122"/>
                  <a:ea typeface="微软雅黑" pitchFamily="34" charset="-122"/>
                </a:rPr>
                <a:t>业务</a:t>
              </a:r>
              <a:r>
                <a:rPr lang="zh-CN" altLang="en-US" sz="1200" b="1" dirty="0">
                  <a:latin typeface="微软雅黑" pitchFamily="34" charset="-122"/>
                  <a:ea typeface="微软雅黑" pitchFamily="34" charset="-122"/>
                </a:rPr>
                <a:t>水平</a:t>
              </a:r>
            </a:p>
          </p:txBody>
        </p:sp>
        <p:cxnSp>
          <p:nvCxnSpPr>
            <p:cNvPr id="15" name="直接连接符 14"/>
            <p:cNvCxnSpPr>
              <a:stCxn id="14" idx="0"/>
            </p:cNvCxnSpPr>
            <p:nvPr/>
          </p:nvCxnSpPr>
          <p:spPr>
            <a:xfrm flipV="1">
              <a:off x="3536149" y="3164349"/>
              <a:ext cx="1107290" cy="1428755"/>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5400000" flipH="1" flipV="1">
              <a:off x="6107918" y="1842740"/>
              <a:ext cx="571504" cy="214316"/>
            </a:xfrm>
            <a:prstGeom prst="line">
              <a:avLst/>
            </a:prstGeom>
            <a:ln w="41275">
              <a:solidFill>
                <a:schemeClr val="bg1">
                  <a:lumMod val="50000"/>
                  <a:alpha val="71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500827" y="1449832"/>
              <a:ext cx="1357322" cy="951934"/>
            </a:xfrm>
            <a:prstGeom prst="rect">
              <a:avLst/>
            </a:prstGeom>
            <a:noFill/>
          </p:spPr>
          <p:txBody>
            <a:bodyPr wrap="square" rtlCol="0">
              <a:spAutoFit/>
            </a:bodyPr>
            <a:lstStyle/>
            <a:p>
              <a:pPr algn="ctr"/>
              <a:r>
                <a:rPr lang="zh-CN" altLang="en-US" sz="1050" b="1" dirty="0">
                  <a:latin typeface="微软雅黑" pitchFamily="34" charset="-122"/>
                  <a:ea typeface="微软雅黑" pitchFamily="34" charset="-122"/>
                </a:rPr>
                <a:t>宣传内容：</a:t>
              </a:r>
              <a:endParaRPr lang="en-US" altLang="zh-CN" sz="1050" b="1" dirty="0">
                <a:latin typeface="微软雅黑" pitchFamily="34" charset="-122"/>
                <a:ea typeface="微软雅黑" pitchFamily="34" charset="-122"/>
              </a:endParaRPr>
            </a:p>
            <a:p>
              <a:pPr algn="ctr"/>
              <a:r>
                <a:rPr lang="zh-CN" altLang="en-US" sz="1000" dirty="0">
                  <a:latin typeface="微软雅黑" pitchFamily="34" charset="-122"/>
                  <a:ea typeface="微软雅黑" pitchFamily="34" charset="-122"/>
                </a:rPr>
                <a:t>传达“高效”、“为民办事”服务价值观</a:t>
              </a:r>
              <a:endParaRPr lang="zh-CN" altLang="en-US" sz="1050" b="1" dirty="0">
                <a:latin typeface="微软雅黑" pitchFamily="34" charset="-122"/>
                <a:ea typeface="微软雅黑" pitchFamily="34" charset="-122"/>
              </a:endParaRPr>
            </a:p>
          </p:txBody>
        </p:sp>
        <p:cxnSp>
          <p:nvCxnSpPr>
            <p:cNvPr id="18" name="直接连接符 17"/>
            <p:cNvCxnSpPr/>
            <p:nvPr/>
          </p:nvCxnSpPr>
          <p:spPr>
            <a:xfrm>
              <a:off x="5572132" y="1878460"/>
              <a:ext cx="500066" cy="71438"/>
            </a:xfrm>
            <a:prstGeom prst="line">
              <a:avLst/>
            </a:prstGeom>
            <a:ln w="41275">
              <a:solidFill>
                <a:schemeClr val="bg1">
                  <a:lumMod val="50000"/>
                  <a:alpha val="71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072066" y="2235650"/>
              <a:ext cx="2000265" cy="542500"/>
            </a:xfrm>
            <a:prstGeom prst="rect">
              <a:avLst/>
            </a:prstGeom>
            <a:noFill/>
          </p:spPr>
          <p:txBody>
            <a:bodyPr wrap="square" rtlCol="0">
              <a:spAutoFit/>
            </a:bodyPr>
            <a:lstStyle/>
            <a:p>
              <a:pPr algn="ctr"/>
              <a:r>
                <a:rPr lang="zh-CN" altLang="en-US" sz="1050" b="1" dirty="0">
                  <a:latin typeface="微软雅黑" pitchFamily="34" charset="-122"/>
                  <a:ea typeface="微软雅黑" pitchFamily="34" charset="-122"/>
                </a:rPr>
                <a:t>宣传渠道：</a:t>
              </a:r>
              <a:endParaRPr lang="en-US" altLang="zh-CN" sz="1050" b="1" dirty="0">
                <a:latin typeface="微软雅黑" pitchFamily="34" charset="-122"/>
                <a:ea typeface="微软雅黑" pitchFamily="34" charset="-122"/>
              </a:endParaRPr>
            </a:p>
            <a:p>
              <a:pPr algn="ctr"/>
              <a:r>
                <a:rPr lang="zh-CN" altLang="en-US" sz="1000" dirty="0">
                  <a:latin typeface="微软雅黑" pitchFamily="34" charset="-122"/>
                  <a:ea typeface="微软雅黑" pitchFamily="34" charset="-122"/>
                </a:rPr>
                <a:t>多元化</a:t>
              </a:r>
            </a:p>
          </p:txBody>
        </p:sp>
        <p:cxnSp>
          <p:nvCxnSpPr>
            <p:cNvPr id="20" name="直接连接符 19"/>
            <p:cNvCxnSpPr/>
            <p:nvPr/>
          </p:nvCxnSpPr>
          <p:spPr>
            <a:xfrm rot="10800000">
              <a:off x="5857884" y="2521402"/>
              <a:ext cx="714380" cy="71438"/>
            </a:xfrm>
            <a:prstGeom prst="line">
              <a:avLst/>
            </a:prstGeom>
            <a:ln w="41275">
              <a:solidFill>
                <a:schemeClr val="bg1">
                  <a:lumMod val="50000"/>
                  <a:alpha val="71000"/>
                </a:schemeClr>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72000" y="1735584"/>
              <a:ext cx="2000265" cy="542500"/>
            </a:xfrm>
            <a:prstGeom prst="rect">
              <a:avLst/>
            </a:prstGeom>
            <a:noFill/>
          </p:spPr>
          <p:txBody>
            <a:bodyPr wrap="square" rtlCol="0">
              <a:spAutoFit/>
            </a:bodyPr>
            <a:lstStyle/>
            <a:p>
              <a:pPr algn="ctr"/>
              <a:r>
                <a:rPr lang="zh-CN" altLang="en-US" sz="1050" b="1" dirty="0">
                  <a:latin typeface="微软雅黑" pitchFamily="34" charset="-122"/>
                  <a:ea typeface="微软雅黑" pitchFamily="34" charset="-122"/>
                </a:rPr>
                <a:t>宣传形式：</a:t>
              </a:r>
              <a:endParaRPr lang="en-US" altLang="zh-CN" sz="1050" b="1" dirty="0">
                <a:latin typeface="微软雅黑" pitchFamily="34" charset="-122"/>
                <a:ea typeface="微软雅黑" pitchFamily="34" charset="-122"/>
              </a:endParaRPr>
            </a:p>
            <a:p>
              <a:pPr algn="ctr"/>
              <a:r>
                <a:rPr lang="zh-CN" altLang="en-US" sz="1000" dirty="0">
                  <a:latin typeface="微软雅黑" pitchFamily="34" charset="-122"/>
                  <a:ea typeface="微软雅黑" pitchFamily="34" charset="-122"/>
                </a:rPr>
                <a:t>加强互动和参与性</a:t>
              </a:r>
            </a:p>
          </p:txBody>
        </p:sp>
        <p:sp>
          <p:nvSpPr>
            <p:cNvPr id="22" name="矩形 21"/>
            <p:cNvSpPr/>
            <p:nvPr/>
          </p:nvSpPr>
          <p:spPr>
            <a:xfrm>
              <a:off x="6429390" y="4021600"/>
              <a:ext cx="1643074" cy="747216"/>
            </a:xfrm>
            <a:prstGeom prst="rect">
              <a:avLst/>
            </a:prstGeom>
          </p:spPr>
          <p:txBody>
            <a:bodyPr wrap="square">
              <a:spAutoFit/>
            </a:bodyPr>
            <a:lstStyle/>
            <a:p>
              <a:pPr algn="ctr"/>
              <a:r>
                <a:rPr lang="zh-CN" altLang="en-US" sz="1050" b="1" dirty="0">
                  <a:latin typeface="微软雅黑" pitchFamily="34" charset="-122"/>
                  <a:ea typeface="微软雅黑" pitchFamily="34" charset="-122"/>
                </a:rPr>
                <a:t>登记注册：</a:t>
              </a:r>
              <a:endParaRPr lang="en-US" altLang="zh-CN" sz="1050" b="1" dirty="0">
                <a:latin typeface="微软雅黑" pitchFamily="34" charset="-122"/>
                <a:ea typeface="微软雅黑" pitchFamily="34" charset="-122"/>
              </a:endParaRPr>
            </a:p>
            <a:p>
              <a:pPr algn="ctr"/>
              <a:r>
                <a:rPr lang="zh-CN" altLang="en-US" sz="1000" dirty="0">
                  <a:latin typeface="微软雅黑" pitchFamily="34" charset="-122"/>
                  <a:ea typeface="微软雅黑" pitchFamily="34" charset="-122"/>
                </a:rPr>
                <a:t>促“业务办理环境”与“等待环境”双优</a:t>
              </a:r>
            </a:p>
          </p:txBody>
        </p:sp>
        <p:cxnSp>
          <p:nvCxnSpPr>
            <p:cNvPr id="23" name="直接连接符 22"/>
            <p:cNvCxnSpPr>
              <a:stCxn id="22" idx="1"/>
            </p:cNvCxnSpPr>
            <p:nvPr/>
          </p:nvCxnSpPr>
          <p:spPr>
            <a:xfrm flipH="1" flipV="1">
              <a:off x="6215076" y="3950164"/>
              <a:ext cx="214313" cy="445045"/>
            </a:xfrm>
            <a:prstGeom prst="line">
              <a:avLst/>
            </a:prstGeom>
            <a:ln w="41275">
              <a:solidFill>
                <a:schemeClr val="bg1">
                  <a:lumMod val="50000"/>
                  <a:alpha val="71000"/>
                </a:schemeClr>
              </a:solidFill>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4929189" y="3235782"/>
              <a:ext cx="1500198" cy="747216"/>
            </a:xfrm>
            <a:prstGeom prst="rect">
              <a:avLst/>
            </a:prstGeom>
          </p:spPr>
          <p:txBody>
            <a:bodyPr wrap="square">
              <a:spAutoFit/>
            </a:bodyPr>
            <a:lstStyle/>
            <a:p>
              <a:pPr algn="ctr"/>
              <a:r>
                <a:rPr lang="zh-CN" altLang="en-US" sz="1050" b="1" dirty="0">
                  <a:latin typeface="微软雅黑" pitchFamily="34" charset="-122"/>
                  <a:ea typeface="微软雅黑" pitchFamily="34" charset="-122"/>
                </a:rPr>
                <a:t>行政执法：</a:t>
              </a:r>
              <a:endParaRPr lang="en-US" altLang="zh-CN" sz="1050" b="1" dirty="0">
                <a:latin typeface="微软雅黑" pitchFamily="34" charset="-122"/>
                <a:ea typeface="微软雅黑" pitchFamily="34" charset="-122"/>
              </a:endParaRPr>
            </a:p>
            <a:p>
              <a:pPr algn="ctr"/>
              <a:r>
                <a:rPr lang="zh-CN" altLang="en-US" sz="1000" dirty="0">
                  <a:latin typeface="微软雅黑" pitchFamily="34" charset="-122"/>
                  <a:ea typeface="微软雅黑" pitchFamily="34" charset="-122"/>
                </a:rPr>
                <a:t>一线人员加强配备执法仪等仪器</a:t>
              </a:r>
            </a:p>
          </p:txBody>
        </p:sp>
        <p:cxnSp>
          <p:nvCxnSpPr>
            <p:cNvPr id="25" name="直接连接符 24"/>
            <p:cNvCxnSpPr/>
            <p:nvPr/>
          </p:nvCxnSpPr>
          <p:spPr>
            <a:xfrm rot="10800000" flipV="1">
              <a:off x="5572132" y="3878724"/>
              <a:ext cx="785818" cy="71438"/>
            </a:xfrm>
            <a:prstGeom prst="line">
              <a:avLst/>
            </a:prstGeom>
            <a:ln w="41275">
              <a:solidFill>
                <a:schemeClr val="bg1">
                  <a:lumMod val="50000"/>
                  <a:alpha val="71000"/>
                </a:schemeClr>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4643438" y="4021600"/>
              <a:ext cx="1357322" cy="747216"/>
            </a:xfrm>
            <a:prstGeom prst="rect">
              <a:avLst/>
            </a:prstGeom>
          </p:spPr>
          <p:txBody>
            <a:bodyPr wrap="square">
              <a:spAutoFit/>
            </a:bodyPr>
            <a:lstStyle/>
            <a:p>
              <a:pPr algn="ctr"/>
              <a:r>
                <a:rPr lang="zh-CN" altLang="en-US" sz="1050" b="1" dirty="0">
                  <a:latin typeface="微软雅黑" pitchFamily="34" charset="-122"/>
                  <a:ea typeface="微软雅黑" pitchFamily="34" charset="-122"/>
                </a:rPr>
                <a:t>消保维权：</a:t>
              </a:r>
              <a:endParaRPr lang="en-US" altLang="zh-CN" sz="1050" b="1" dirty="0">
                <a:latin typeface="微软雅黑" pitchFamily="34" charset="-122"/>
                <a:ea typeface="微软雅黑" pitchFamily="34" charset="-122"/>
              </a:endParaRPr>
            </a:p>
            <a:p>
              <a:pPr algn="ctr"/>
              <a:r>
                <a:rPr lang="zh-CN" altLang="en-US" sz="1000" dirty="0">
                  <a:latin typeface="微软雅黑" pitchFamily="34" charset="-122"/>
                  <a:ea typeface="微软雅黑" pitchFamily="34" charset="-122"/>
                </a:rPr>
                <a:t>增加线路，提高投诉接通率</a:t>
              </a:r>
            </a:p>
          </p:txBody>
        </p:sp>
        <p:cxnSp>
          <p:nvCxnSpPr>
            <p:cNvPr id="27" name="直接连接符 26"/>
            <p:cNvCxnSpPr/>
            <p:nvPr/>
          </p:nvCxnSpPr>
          <p:spPr>
            <a:xfrm rot="10800000" flipV="1">
              <a:off x="5500694" y="4164476"/>
              <a:ext cx="642942" cy="71438"/>
            </a:xfrm>
            <a:prstGeom prst="line">
              <a:avLst/>
            </a:prstGeom>
            <a:ln w="41275">
              <a:solidFill>
                <a:schemeClr val="bg1">
                  <a:lumMod val="50000"/>
                  <a:alpha val="71000"/>
                </a:schemeClr>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214810" y="3735847"/>
              <a:ext cx="1357322" cy="348018"/>
            </a:xfrm>
            <a:prstGeom prst="rect">
              <a:avLst/>
            </a:prstGeom>
            <a:noFill/>
          </p:spPr>
          <p:txBody>
            <a:bodyPr wrap="square" rtlCol="0">
              <a:spAutoFit/>
            </a:bodyPr>
            <a:lstStyle/>
            <a:p>
              <a:pPr algn="ctr"/>
              <a:r>
                <a:rPr lang="zh-CN" altLang="en-US" sz="1050" b="1" dirty="0">
                  <a:latin typeface="微软雅黑" pitchFamily="34" charset="-122"/>
                  <a:ea typeface="微软雅黑" pitchFamily="34" charset="-122"/>
                </a:rPr>
                <a:t>建立标准</a:t>
              </a:r>
            </a:p>
          </p:txBody>
        </p:sp>
        <p:sp>
          <p:nvSpPr>
            <p:cNvPr id="29" name="TextBox 28"/>
            <p:cNvSpPr txBox="1"/>
            <p:nvPr/>
          </p:nvSpPr>
          <p:spPr>
            <a:xfrm>
              <a:off x="2786050" y="3878724"/>
              <a:ext cx="1000132" cy="573207"/>
            </a:xfrm>
            <a:prstGeom prst="rect">
              <a:avLst/>
            </a:prstGeom>
            <a:noFill/>
          </p:spPr>
          <p:txBody>
            <a:bodyPr wrap="square" rtlCol="0">
              <a:spAutoFit/>
            </a:bodyPr>
            <a:lstStyle/>
            <a:p>
              <a:pPr algn="ctr"/>
              <a:r>
                <a:rPr lang="zh-CN" altLang="en-US" sz="1050" b="1" dirty="0">
                  <a:latin typeface="微软雅黑" pitchFamily="34" charset="-122"/>
                  <a:ea typeface="微软雅黑" pitchFamily="34" charset="-122"/>
                </a:rPr>
                <a:t>注重疑难问题备案</a:t>
              </a:r>
            </a:p>
          </p:txBody>
        </p:sp>
        <p:cxnSp>
          <p:nvCxnSpPr>
            <p:cNvPr id="30" name="直接连接符 29"/>
            <p:cNvCxnSpPr/>
            <p:nvPr/>
          </p:nvCxnSpPr>
          <p:spPr>
            <a:xfrm rot="10800000" flipV="1">
              <a:off x="4000496" y="3378658"/>
              <a:ext cx="500066" cy="142876"/>
            </a:xfrm>
            <a:prstGeom prst="line">
              <a:avLst/>
            </a:prstGeom>
            <a:ln w="41275">
              <a:solidFill>
                <a:schemeClr val="bg1">
                  <a:lumMod val="50000"/>
                  <a:alpha val="71000"/>
                </a:schemeClr>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16200000" flipV="1">
              <a:off x="4429124" y="3450096"/>
              <a:ext cx="357190" cy="214314"/>
            </a:xfrm>
            <a:prstGeom prst="line">
              <a:avLst/>
            </a:prstGeom>
            <a:ln w="41275">
              <a:solidFill>
                <a:schemeClr val="bg1">
                  <a:lumMod val="50000"/>
                  <a:alpha val="71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10800000" flipV="1">
              <a:off x="3571868" y="3807286"/>
              <a:ext cx="571504" cy="131863"/>
            </a:xfrm>
            <a:prstGeom prst="line">
              <a:avLst/>
            </a:prstGeom>
            <a:ln w="41275">
              <a:solidFill>
                <a:schemeClr val="bg1">
                  <a:lumMod val="50000"/>
                  <a:alpha val="71000"/>
                </a:schemeClr>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214678" y="3307220"/>
              <a:ext cx="928694" cy="348018"/>
            </a:xfrm>
            <a:prstGeom prst="rect">
              <a:avLst/>
            </a:prstGeom>
            <a:noFill/>
          </p:spPr>
          <p:txBody>
            <a:bodyPr wrap="square" rtlCol="0">
              <a:spAutoFit/>
            </a:bodyPr>
            <a:lstStyle/>
            <a:p>
              <a:pPr algn="ctr"/>
              <a:r>
                <a:rPr lang="zh-CN" altLang="en-US" sz="1050" b="1" dirty="0">
                  <a:latin typeface="微软雅黑" pitchFamily="34" charset="-122"/>
                  <a:ea typeface="微软雅黑" pitchFamily="34" charset="-122"/>
                </a:rPr>
                <a:t>加强培训</a:t>
              </a:r>
            </a:p>
          </p:txBody>
        </p:sp>
        <p:cxnSp>
          <p:nvCxnSpPr>
            <p:cNvPr id="34" name="直接连接符 33"/>
            <p:cNvCxnSpPr/>
            <p:nvPr/>
          </p:nvCxnSpPr>
          <p:spPr>
            <a:xfrm rot="16200000" flipV="1">
              <a:off x="3929058" y="4093038"/>
              <a:ext cx="357190" cy="71438"/>
            </a:xfrm>
            <a:prstGeom prst="line">
              <a:avLst/>
            </a:prstGeom>
            <a:ln w="41275">
              <a:solidFill>
                <a:schemeClr val="bg1">
                  <a:lumMod val="50000"/>
                  <a:alpha val="71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643306" y="4235914"/>
              <a:ext cx="1357322" cy="348018"/>
            </a:xfrm>
            <a:prstGeom prst="rect">
              <a:avLst/>
            </a:prstGeom>
            <a:noFill/>
          </p:spPr>
          <p:txBody>
            <a:bodyPr wrap="square" rtlCol="0">
              <a:spAutoFit/>
            </a:bodyPr>
            <a:lstStyle/>
            <a:p>
              <a:pPr algn="ctr"/>
              <a:r>
                <a:rPr lang="zh-CN" altLang="en-US" sz="1050" b="1" dirty="0">
                  <a:latin typeface="微软雅黑" pitchFamily="34" charset="-122"/>
                  <a:ea typeface="微软雅黑" pitchFamily="34" charset="-122"/>
                </a:rPr>
                <a:t>加强考核</a:t>
              </a:r>
            </a:p>
          </p:txBody>
        </p:sp>
        <p:cxnSp>
          <p:nvCxnSpPr>
            <p:cNvPr id="36" name="直接连接符 35"/>
            <p:cNvCxnSpPr/>
            <p:nvPr/>
          </p:nvCxnSpPr>
          <p:spPr>
            <a:xfrm rot="10800000">
              <a:off x="3643306" y="2449964"/>
              <a:ext cx="785818" cy="214314"/>
            </a:xfrm>
            <a:prstGeom prst="line">
              <a:avLst/>
            </a:prstGeom>
            <a:ln w="41275">
              <a:solidFill>
                <a:schemeClr val="bg1">
                  <a:lumMod val="50000"/>
                  <a:alpha val="71000"/>
                </a:schemeClr>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071802" y="2092774"/>
              <a:ext cx="1071570" cy="348018"/>
            </a:xfrm>
            <a:prstGeom prst="rect">
              <a:avLst/>
            </a:prstGeom>
            <a:noFill/>
          </p:spPr>
          <p:txBody>
            <a:bodyPr wrap="square" rtlCol="0">
              <a:spAutoFit/>
            </a:bodyPr>
            <a:lstStyle/>
            <a:p>
              <a:pPr algn="ctr"/>
              <a:r>
                <a:rPr lang="zh-CN" altLang="en-US" sz="1050" b="1" dirty="0">
                  <a:latin typeface="微软雅黑" pitchFamily="34" charset="-122"/>
                  <a:ea typeface="微软雅黑" pitchFamily="34" charset="-122"/>
                </a:rPr>
                <a:t>内部沟通</a:t>
              </a:r>
              <a:endParaRPr lang="en-US" altLang="zh-CN" sz="1050" b="1" dirty="0">
                <a:latin typeface="微软雅黑" pitchFamily="34" charset="-122"/>
                <a:ea typeface="微软雅黑" pitchFamily="34" charset="-122"/>
              </a:endParaRPr>
            </a:p>
          </p:txBody>
        </p:sp>
        <p:sp>
          <p:nvSpPr>
            <p:cNvPr id="38" name="TextBox 37"/>
            <p:cNvSpPr txBox="1"/>
            <p:nvPr/>
          </p:nvSpPr>
          <p:spPr>
            <a:xfrm>
              <a:off x="4286248" y="2164212"/>
              <a:ext cx="1071570" cy="348018"/>
            </a:xfrm>
            <a:prstGeom prst="rect">
              <a:avLst/>
            </a:prstGeom>
            <a:noFill/>
          </p:spPr>
          <p:txBody>
            <a:bodyPr wrap="square" rtlCol="0">
              <a:spAutoFit/>
            </a:bodyPr>
            <a:lstStyle/>
            <a:p>
              <a:pPr algn="ctr"/>
              <a:r>
                <a:rPr lang="zh-CN" altLang="en-US" sz="1050" b="1" dirty="0">
                  <a:latin typeface="微软雅黑" pitchFamily="34" charset="-122"/>
                  <a:ea typeface="微软雅黑" pitchFamily="34" charset="-122"/>
                </a:rPr>
                <a:t>外部沟通</a:t>
              </a:r>
              <a:endParaRPr lang="en-US" altLang="zh-CN" sz="1050" b="1" dirty="0">
                <a:latin typeface="微软雅黑" pitchFamily="34" charset="-122"/>
                <a:ea typeface="微软雅黑" pitchFamily="34" charset="-122"/>
              </a:endParaRPr>
            </a:p>
          </p:txBody>
        </p:sp>
        <p:cxnSp>
          <p:nvCxnSpPr>
            <p:cNvPr id="39" name="直接连接符 38"/>
            <p:cNvCxnSpPr>
              <a:endCxn id="38" idx="2"/>
            </p:cNvCxnSpPr>
            <p:nvPr/>
          </p:nvCxnSpPr>
          <p:spPr>
            <a:xfrm flipV="1">
              <a:off x="4572000" y="2512230"/>
              <a:ext cx="250033" cy="294925"/>
            </a:xfrm>
            <a:prstGeom prst="line">
              <a:avLst/>
            </a:prstGeom>
            <a:ln w="41275">
              <a:solidFill>
                <a:schemeClr val="bg1">
                  <a:lumMod val="50000"/>
                  <a:alpha val="71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428728" y="1949898"/>
              <a:ext cx="1643074" cy="407691"/>
            </a:xfrm>
            <a:prstGeom prst="roundRect">
              <a:avLst/>
            </a:prstGeom>
            <a:solidFill>
              <a:srgbClr val="0070C0"/>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zh-CN" altLang="en-US" sz="1200" b="1" dirty="0">
                  <a:latin typeface="微软雅黑" pitchFamily="34" charset="-122"/>
                  <a:ea typeface="微软雅黑" pitchFamily="34" charset="-122"/>
                </a:rPr>
                <a:t>提高工作</a:t>
              </a:r>
              <a:r>
                <a:rPr lang="zh-CN" altLang="en-US" sz="1200" b="1" dirty="0">
                  <a:solidFill>
                    <a:srgbClr val="C00000"/>
                  </a:solidFill>
                  <a:latin typeface="微软雅黑" pitchFamily="34" charset="-122"/>
                  <a:ea typeface="微软雅黑" pitchFamily="34" charset="-122"/>
                </a:rPr>
                <a:t>效率</a:t>
              </a:r>
            </a:p>
          </p:txBody>
        </p:sp>
        <p:cxnSp>
          <p:nvCxnSpPr>
            <p:cNvPr id="41" name="直接连接符 40"/>
            <p:cNvCxnSpPr>
              <a:endCxn id="40" idx="2"/>
            </p:cNvCxnSpPr>
            <p:nvPr/>
          </p:nvCxnSpPr>
          <p:spPr>
            <a:xfrm flipH="1" flipV="1">
              <a:off x="2250266" y="2357589"/>
              <a:ext cx="892975" cy="806757"/>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rot="10800000">
              <a:off x="2285984" y="2735716"/>
              <a:ext cx="500066" cy="142876"/>
            </a:xfrm>
            <a:prstGeom prst="line">
              <a:avLst/>
            </a:prstGeom>
            <a:ln w="41275">
              <a:solidFill>
                <a:schemeClr val="bg1">
                  <a:lumMod val="50000"/>
                  <a:alpha val="71000"/>
                </a:schemeClr>
              </a:solidFill>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785918" y="2521403"/>
              <a:ext cx="714380" cy="573207"/>
            </a:xfrm>
            <a:prstGeom prst="rect">
              <a:avLst/>
            </a:prstGeom>
            <a:noFill/>
          </p:spPr>
          <p:txBody>
            <a:bodyPr wrap="square" rtlCol="0">
              <a:spAutoFit/>
            </a:bodyPr>
            <a:lstStyle/>
            <a:p>
              <a:pPr algn="ctr"/>
              <a:r>
                <a:rPr lang="zh-CN" altLang="en-US" sz="1050" b="1" dirty="0">
                  <a:latin typeface="微软雅黑" pitchFamily="34" charset="-122"/>
                  <a:ea typeface="微软雅黑" pitchFamily="34" charset="-122"/>
                </a:rPr>
                <a:t>优化流程</a:t>
              </a:r>
              <a:endParaRPr lang="en-US" altLang="zh-CN" sz="1050" b="1" dirty="0">
                <a:latin typeface="微软雅黑" pitchFamily="34" charset="-122"/>
                <a:ea typeface="微软雅黑" pitchFamily="34" charset="-122"/>
              </a:endParaRPr>
            </a:p>
          </p:txBody>
        </p:sp>
        <p:cxnSp>
          <p:nvCxnSpPr>
            <p:cNvPr id="44" name="直接连接符 43"/>
            <p:cNvCxnSpPr/>
            <p:nvPr/>
          </p:nvCxnSpPr>
          <p:spPr>
            <a:xfrm rot="5400000" flipH="1" flipV="1">
              <a:off x="2886360" y="2706844"/>
              <a:ext cx="335165" cy="250033"/>
            </a:xfrm>
            <a:prstGeom prst="line">
              <a:avLst/>
            </a:prstGeom>
            <a:ln w="41275">
              <a:solidFill>
                <a:schemeClr val="bg1">
                  <a:lumMod val="50000"/>
                  <a:alpha val="71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3143240" y="2521403"/>
              <a:ext cx="785818" cy="573207"/>
            </a:xfrm>
            <a:prstGeom prst="rect">
              <a:avLst/>
            </a:prstGeom>
            <a:noFill/>
          </p:spPr>
          <p:txBody>
            <a:bodyPr wrap="square" rtlCol="0">
              <a:spAutoFit/>
            </a:bodyPr>
            <a:lstStyle/>
            <a:p>
              <a:pPr algn="ctr"/>
              <a:r>
                <a:rPr lang="zh-CN" altLang="en-US" sz="1050" b="1" dirty="0">
                  <a:latin typeface="微软雅黑" pitchFamily="34" charset="-122"/>
                  <a:ea typeface="微软雅黑" pitchFamily="34" charset="-122"/>
                </a:rPr>
                <a:t>推广零见面</a:t>
              </a:r>
              <a:endParaRPr lang="en-US" altLang="zh-CN" sz="1050" b="1" dirty="0">
                <a:latin typeface="微软雅黑" pitchFamily="34" charset="-122"/>
                <a:ea typeface="微软雅黑" pitchFamily="34" charset="-122"/>
              </a:endParaRPr>
            </a:p>
          </p:txBody>
        </p:sp>
        <p:sp>
          <p:nvSpPr>
            <p:cNvPr id="46" name="TextBox 45"/>
            <p:cNvSpPr txBox="1"/>
            <p:nvPr/>
          </p:nvSpPr>
          <p:spPr>
            <a:xfrm>
              <a:off x="500034" y="4164477"/>
              <a:ext cx="2357454" cy="407691"/>
            </a:xfrm>
            <a:prstGeom prst="roundRect">
              <a:avLst/>
            </a:prstGeom>
            <a:solidFill>
              <a:srgbClr val="0070C0"/>
            </a:solidFill>
            <a:ln w="19050"/>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zh-CN" altLang="en-US" sz="1200" b="1" dirty="0">
                  <a:latin typeface="微软雅黑" pitchFamily="34" charset="-122"/>
                  <a:ea typeface="微软雅黑" pitchFamily="34" charset="-122"/>
                </a:rPr>
                <a:t>提高</a:t>
              </a:r>
              <a:r>
                <a:rPr lang="zh-CN" altLang="en-US" sz="1200" b="1" dirty="0">
                  <a:solidFill>
                    <a:srgbClr val="C00000"/>
                  </a:solidFill>
                  <a:latin typeface="微软雅黑" pitchFamily="34" charset="-122"/>
                  <a:ea typeface="微软雅黑" pitchFamily="34" charset="-122"/>
                </a:rPr>
                <a:t>基层干部满意度</a:t>
              </a:r>
            </a:p>
          </p:txBody>
        </p:sp>
        <p:cxnSp>
          <p:nvCxnSpPr>
            <p:cNvPr id="47" name="直接连接符 46"/>
            <p:cNvCxnSpPr>
              <a:stCxn id="46" idx="0"/>
            </p:cNvCxnSpPr>
            <p:nvPr/>
          </p:nvCxnSpPr>
          <p:spPr>
            <a:xfrm flipV="1">
              <a:off x="1678761" y="3164350"/>
              <a:ext cx="1178729" cy="1000126"/>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rot="10800000" flipV="1">
              <a:off x="1928794" y="3521534"/>
              <a:ext cx="500066" cy="142876"/>
            </a:xfrm>
            <a:prstGeom prst="line">
              <a:avLst/>
            </a:prstGeom>
            <a:ln w="41275">
              <a:solidFill>
                <a:schemeClr val="bg1">
                  <a:lumMod val="50000"/>
                  <a:alpha val="71000"/>
                </a:schemeClr>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1500166" y="3378658"/>
              <a:ext cx="500066" cy="573207"/>
            </a:xfrm>
            <a:prstGeom prst="rect">
              <a:avLst/>
            </a:prstGeom>
            <a:noFill/>
          </p:spPr>
          <p:txBody>
            <a:bodyPr wrap="square" rtlCol="0">
              <a:spAutoFit/>
            </a:bodyPr>
            <a:lstStyle/>
            <a:p>
              <a:pPr algn="ctr"/>
              <a:r>
                <a:rPr lang="zh-CN" altLang="en-US" sz="1050" b="1" dirty="0">
                  <a:latin typeface="微软雅黑" pitchFamily="34" charset="-122"/>
                  <a:ea typeface="微软雅黑" pitchFamily="34" charset="-122"/>
                </a:rPr>
                <a:t>减压</a:t>
              </a:r>
              <a:endParaRPr lang="en-US" altLang="zh-CN" sz="1050" b="1" dirty="0">
                <a:latin typeface="微软雅黑" pitchFamily="34" charset="-122"/>
                <a:ea typeface="微软雅黑" pitchFamily="34" charset="-122"/>
              </a:endParaRPr>
            </a:p>
          </p:txBody>
        </p:sp>
        <p:cxnSp>
          <p:nvCxnSpPr>
            <p:cNvPr id="50" name="直接连接符 49"/>
            <p:cNvCxnSpPr/>
            <p:nvPr/>
          </p:nvCxnSpPr>
          <p:spPr>
            <a:xfrm rot="16200000" flipV="1">
              <a:off x="2678893" y="3414377"/>
              <a:ext cx="428628" cy="71438"/>
            </a:xfrm>
            <a:prstGeom prst="line">
              <a:avLst/>
            </a:prstGeom>
            <a:ln w="412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2357422" y="3592972"/>
              <a:ext cx="500066" cy="573207"/>
            </a:xfrm>
            <a:prstGeom prst="rect">
              <a:avLst/>
            </a:prstGeom>
            <a:noFill/>
          </p:spPr>
          <p:txBody>
            <a:bodyPr wrap="square" rtlCol="0">
              <a:spAutoFit/>
            </a:bodyPr>
            <a:lstStyle/>
            <a:p>
              <a:pPr algn="ctr"/>
              <a:r>
                <a:rPr lang="zh-CN" altLang="en-US" sz="1050" b="1" dirty="0">
                  <a:latin typeface="微软雅黑" pitchFamily="34" charset="-122"/>
                  <a:ea typeface="微软雅黑" pitchFamily="34" charset="-122"/>
                </a:rPr>
                <a:t>疏导</a:t>
              </a:r>
              <a:endParaRPr lang="en-US" altLang="zh-CN" sz="1050" b="1" dirty="0">
                <a:latin typeface="微软雅黑" pitchFamily="34" charset="-122"/>
                <a:ea typeface="微软雅黑" pitchFamily="34" charset="-122"/>
              </a:endParaRPr>
            </a:p>
          </p:txBody>
        </p:sp>
        <p:cxnSp>
          <p:nvCxnSpPr>
            <p:cNvPr id="52" name="直接连接符 51"/>
            <p:cNvCxnSpPr/>
            <p:nvPr/>
          </p:nvCxnSpPr>
          <p:spPr>
            <a:xfrm>
              <a:off x="428596" y="2664278"/>
              <a:ext cx="500066" cy="35719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428596" y="2808742"/>
              <a:ext cx="500066" cy="35719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428596" y="3167520"/>
              <a:ext cx="500066" cy="35560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flipV="1">
              <a:off x="428596" y="3380246"/>
              <a:ext cx="500066" cy="35560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V="1">
              <a:off x="428596" y="3594560"/>
              <a:ext cx="500066" cy="35560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428596" y="2449964"/>
              <a:ext cx="500066" cy="35719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500034" y="3164344"/>
              <a:ext cx="428628"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rot="16200000" flipV="1">
              <a:off x="2393141" y="3628691"/>
              <a:ext cx="428628" cy="71438"/>
            </a:xfrm>
            <a:prstGeom prst="line">
              <a:avLst/>
            </a:prstGeom>
            <a:ln w="41275">
              <a:solidFill>
                <a:schemeClr val="bg1">
                  <a:lumMod val="50000"/>
                  <a:alpha val="71000"/>
                </a:schemeClr>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786050" y="3592972"/>
              <a:ext cx="714380" cy="348018"/>
            </a:xfrm>
            <a:prstGeom prst="rect">
              <a:avLst/>
            </a:prstGeom>
            <a:noFill/>
          </p:spPr>
          <p:txBody>
            <a:bodyPr wrap="square" rtlCol="0">
              <a:spAutoFit/>
            </a:bodyPr>
            <a:lstStyle/>
            <a:p>
              <a:pPr algn="ctr"/>
              <a:r>
                <a:rPr lang="zh-CN" altLang="en-US" sz="1050" b="1">
                  <a:latin typeface="微软雅黑" pitchFamily="34" charset="-122"/>
                  <a:ea typeface="微软雅黑" pitchFamily="34" charset="-122"/>
                </a:rPr>
                <a:t>减压</a:t>
              </a:r>
              <a:endParaRPr lang="en-US" altLang="zh-CN" sz="1050" b="1" dirty="0">
                <a:latin typeface="微软雅黑" pitchFamily="34" charset="-122"/>
                <a:ea typeface="微软雅黑" pitchFamily="34" charset="-122"/>
              </a:endParaRPr>
            </a:p>
          </p:txBody>
        </p:sp>
      </p:grpSp>
      <p:sp>
        <p:nvSpPr>
          <p:cNvPr id="62" name="TextBox 61"/>
          <p:cNvSpPr txBox="1"/>
          <p:nvPr/>
        </p:nvSpPr>
        <p:spPr>
          <a:xfrm>
            <a:off x="539552" y="1995686"/>
            <a:ext cx="2267744" cy="430887"/>
          </a:xfrm>
          <a:prstGeom prst="rect">
            <a:avLst/>
          </a:prstGeom>
          <a:noFill/>
        </p:spPr>
        <p:txBody>
          <a:bodyPr wrap="square" rtlCol="0">
            <a:spAutoFit/>
          </a:bodyPr>
          <a:lstStyle/>
          <a:p>
            <a:r>
              <a:rPr lang="zh-CN" altLang="en-US" sz="1100" b="1" dirty="0">
                <a:solidFill>
                  <a:srgbClr val="0070C0"/>
                </a:solidFill>
                <a:latin typeface="微软雅黑" pitchFamily="34" charset="-122"/>
                <a:ea typeface="微软雅黑" pitchFamily="34" charset="-122"/>
              </a:rPr>
              <a:t>北京工商服务效能改进鱼骨图</a:t>
            </a:r>
            <a:endParaRPr lang="en-US" altLang="zh-CN" sz="1100" b="1" dirty="0">
              <a:solidFill>
                <a:srgbClr val="0070C0"/>
              </a:solidFill>
              <a:latin typeface="微软雅黑" pitchFamily="34" charset="-122"/>
              <a:ea typeface="微软雅黑" pitchFamily="34" charset="-122"/>
            </a:endParaRPr>
          </a:p>
          <a:p>
            <a:r>
              <a:rPr lang="en-US" altLang="zh-CN" sz="1100" b="1" dirty="0">
                <a:solidFill>
                  <a:srgbClr val="0070C0"/>
                </a:solidFill>
                <a:latin typeface="微软雅黑" pitchFamily="34" charset="-122"/>
                <a:ea typeface="微软雅黑" pitchFamily="34" charset="-122"/>
              </a:rPr>
              <a:t>——</a:t>
            </a:r>
            <a:r>
              <a:rPr lang="zh-CN" altLang="en-US" sz="1100" b="1" dirty="0">
                <a:solidFill>
                  <a:srgbClr val="0070C0"/>
                </a:solidFill>
                <a:latin typeface="微软雅黑" pitchFamily="34" charset="-122"/>
                <a:ea typeface="微软雅黑" pitchFamily="34" charset="-122"/>
              </a:rPr>
              <a:t>策略型鱼骨图</a:t>
            </a:r>
          </a:p>
        </p:txBody>
      </p:sp>
      <p:sp>
        <p:nvSpPr>
          <p:cNvPr id="63" name="椭圆 62">
            <a:hlinkClick r:id="rId2"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1.2.3 </a:t>
            </a:r>
            <a:r>
              <a:rPr lang="zh-CN" altLang="en-US" dirty="0"/>
              <a:t>讲述结构</a:t>
            </a:r>
          </a:p>
        </p:txBody>
      </p:sp>
      <p:pic>
        <p:nvPicPr>
          <p:cNvPr id="4" name="图片 3"/>
          <p:cNvPicPr/>
          <p:nvPr/>
        </p:nvPicPr>
        <p:blipFill>
          <a:blip r:embed="rId2" cstate="print">
            <a:clrChange>
              <a:clrFrom>
                <a:srgbClr val="FFFFFF"/>
              </a:clrFrom>
              <a:clrTo>
                <a:srgbClr val="FFFFFF">
                  <a:alpha val="0"/>
                </a:srgbClr>
              </a:clrTo>
            </a:clrChange>
          </a:blip>
          <a:srcRect/>
          <a:stretch>
            <a:fillRect/>
          </a:stretch>
        </p:blipFill>
        <p:spPr bwMode="auto">
          <a:xfrm>
            <a:off x="261925" y="2319324"/>
            <a:ext cx="3960440" cy="2570237"/>
          </a:xfrm>
          <a:prstGeom prst="rect">
            <a:avLst/>
          </a:prstGeom>
          <a:noFill/>
          <a:ln w="9525">
            <a:noFill/>
            <a:miter lim="800000"/>
            <a:headEnd/>
            <a:tailEnd/>
          </a:ln>
        </p:spPr>
      </p:pic>
      <p:pic>
        <p:nvPicPr>
          <p:cNvPr id="5" name="图片 4"/>
          <p:cNvPicPr/>
          <p:nvPr/>
        </p:nvPicPr>
        <p:blipFill>
          <a:blip r:embed="rId3" cstate="print">
            <a:lum contrast="10000"/>
          </a:blip>
          <a:srcRect/>
          <a:stretch>
            <a:fillRect/>
          </a:stretch>
        </p:blipFill>
        <p:spPr bwMode="auto">
          <a:xfrm>
            <a:off x="251520" y="843558"/>
            <a:ext cx="5274310" cy="1024506"/>
          </a:xfrm>
          <a:prstGeom prst="rect">
            <a:avLst/>
          </a:prstGeom>
          <a:noFill/>
          <a:ln w="9525">
            <a:noFill/>
            <a:miter lim="800000"/>
            <a:headEnd/>
            <a:tailEnd/>
          </a:ln>
        </p:spPr>
      </p:pic>
      <p:sp>
        <p:nvSpPr>
          <p:cNvPr id="6" name="TextBox 5"/>
          <p:cNvSpPr txBox="1"/>
          <p:nvPr/>
        </p:nvSpPr>
        <p:spPr>
          <a:xfrm>
            <a:off x="251520" y="555526"/>
            <a:ext cx="2304256" cy="369332"/>
          </a:xfrm>
          <a:prstGeom prst="rect">
            <a:avLst/>
          </a:prstGeom>
          <a:noFill/>
        </p:spPr>
        <p:txBody>
          <a:bodyPr wrap="square" rtlCol="0">
            <a:spAutoFit/>
          </a:bodyPr>
          <a:lstStyle/>
          <a:p>
            <a:r>
              <a:rPr lang="en-US" altLang="zh-CN" b="1" dirty="0">
                <a:solidFill>
                  <a:srgbClr val="0070C0"/>
                </a:solidFill>
                <a:latin typeface="微软雅黑" pitchFamily="34" charset="-122"/>
                <a:ea typeface="微软雅黑" pitchFamily="34" charset="-122"/>
              </a:rPr>
              <a:t>AIDA</a:t>
            </a:r>
            <a:r>
              <a:rPr lang="zh-CN" altLang="en-US" b="1" dirty="0">
                <a:solidFill>
                  <a:srgbClr val="0070C0"/>
                </a:solidFill>
                <a:latin typeface="微软雅黑" pitchFamily="34" charset="-122"/>
                <a:ea typeface="微软雅黑" pitchFamily="34" charset="-122"/>
              </a:rPr>
              <a:t>讲述结构</a:t>
            </a:r>
          </a:p>
        </p:txBody>
      </p:sp>
      <p:sp>
        <p:nvSpPr>
          <p:cNvPr id="7" name="TextBox 6"/>
          <p:cNvSpPr txBox="1"/>
          <p:nvPr/>
        </p:nvSpPr>
        <p:spPr>
          <a:xfrm>
            <a:off x="251520" y="1923678"/>
            <a:ext cx="2304256" cy="369332"/>
          </a:xfrm>
          <a:prstGeom prst="rect">
            <a:avLst/>
          </a:prstGeom>
          <a:noFill/>
        </p:spPr>
        <p:txBody>
          <a:bodyPr wrap="square" rtlCol="0">
            <a:spAutoFit/>
          </a:bodyPr>
          <a:lstStyle/>
          <a:p>
            <a:r>
              <a:rPr lang="en-US" altLang="zh-CN" b="1" dirty="0">
                <a:solidFill>
                  <a:srgbClr val="0070C0"/>
                </a:solidFill>
                <a:latin typeface="微软雅黑" pitchFamily="34" charset="-122"/>
                <a:ea typeface="微软雅黑" pitchFamily="34" charset="-122"/>
              </a:rPr>
              <a:t>SCQA</a:t>
            </a:r>
            <a:r>
              <a:rPr lang="zh-CN" altLang="en-US" b="1" dirty="0">
                <a:solidFill>
                  <a:srgbClr val="0070C0"/>
                </a:solidFill>
                <a:latin typeface="微软雅黑" pitchFamily="34" charset="-122"/>
                <a:ea typeface="微软雅黑" pitchFamily="34" charset="-122"/>
              </a:rPr>
              <a:t>讲述结构</a:t>
            </a:r>
          </a:p>
        </p:txBody>
      </p:sp>
      <p:pic>
        <p:nvPicPr>
          <p:cNvPr id="8" name="图片 7"/>
          <p:cNvPicPr/>
          <p:nvPr/>
        </p:nvPicPr>
        <p:blipFill>
          <a:blip r:embed="rId4" cstate="print"/>
          <a:srcRect/>
          <a:stretch>
            <a:fillRect/>
          </a:stretch>
        </p:blipFill>
        <p:spPr bwMode="auto">
          <a:xfrm>
            <a:off x="3851920" y="3111412"/>
            <a:ext cx="5210175" cy="1057275"/>
          </a:xfrm>
          <a:prstGeom prst="rect">
            <a:avLst/>
          </a:prstGeom>
          <a:noFill/>
          <a:ln w="9525">
            <a:noFill/>
            <a:miter lim="800000"/>
            <a:headEnd/>
            <a:tailEnd/>
          </a:ln>
        </p:spPr>
      </p:pic>
      <p:sp>
        <p:nvSpPr>
          <p:cNvPr id="9" name="TextBox 8"/>
          <p:cNvSpPr txBox="1"/>
          <p:nvPr/>
        </p:nvSpPr>
        <p:spPr>
          <a:xfrm>
            <a:off x="4427984" y="2715766"/>
            <a:ext cx="2304256" cy="369332"/>
          </a:xfrm>
          <a:prstGeom prst="rect">
            <a:avLst/>
          </a:prstGeom>
          <a:noFill/>
        </p:spPr>
        <p:txBody>
          <a:bodyPr wrap="square" rtlCol="0">
            <a:spAutoFit/>
          </a:bodyPr>
          <a:lstStyle/>
          <a:p>
            <a:r>
              <a:rPr lang="en-US" altLang="zh-CN" b="1" dirty="0">
                <a:solidFill>
                  <a:srgbClr val="0070C0"/>
                </a:solidFill>
                <a:latin typeface="微软雅黑" pitchFamily="34" charset="-122"/>
                <a:ea typeface="微软雅黑" pitchFamily="34" charset="-122"/>
              </a:rPr>
              <a:t>PREP</a:t>
            </a:r>
            <a:r>
              <a:rPr lang="zh-CN" altLang="en-US" b="1" dirty="0">
                <a:solidFill>
                  <a:srgbClr val="0070C0"/>
                </a:solidFill>
                <a:latin typeface="微软雅黑" pitchFamily="34" charset="-122"/>
                <a:ea typeface="微软雅黑" pitchFamily="34" charset="-122"/>
              </a:rPr>
              <a:t>讲述结构</a:t>
            </a:r>
          </a:p>
        </p:txBody>
      </p:sp>
      <p:sp>
        <p:nvSpPr>
          <p:cNvPr id="10" name="椭圆 9">
            <a:hlinkClick r:id="rId5"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1.2.4 Thinking map</a:t>
            </a:r>
            <a:endParaRPr lang="zh-CN" altLang="en-US" dirty="0"/>
          </a:p>
        </p:txBody>
      </p:sp>
      <p:sp>
        <p:nvSpPr>
          <p:cNvPr id="4" name="矩形 3"/>
          <p:cNvSpPr/>
          <p:nvPr/>
        </p:nvSpPr>
        <p:spPr>
          <a:xfrm>
            <a:off x="7052655" y="732234"/>
            <a:ext cx="4572000" cy="523220"/>
          </a:xfrm>
          <a:prstGeom prst="rect">
            <a:avLst/>
          </a:prstGeom>
        </p:spPr>
        <p:txBody>
          <a:bodyPr>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　　</a:t>
            </a:r>
          </a:p>
          <a:p>
            <a:r>
              <a:rPr lang="en-US" altLang="zh-CN" sz="1400" dirty="0">
                <a:solidFill>
                  <a:srgbClr val="0070C0"/>
                </a:solidFill>
                <a:latin typeface="微软雅黑" panose="020B0503020204020204" pitchFamily="34" charset="-122"/>
                <a:ea typeface="微软雅黑" panose="020B0503020204020204" pitchFamily="34" charset="-122"/>
              </a:rPr>
              <a:t>Bridge Map</a:t>
            </a:r>
            <a:r>
              <a:rPr lang="zh-CN" altLang="en-US" sz="1400" dirty="0">
                <a:solidFill>
                  <a:srgbClr val="0070C0"/>
                </a:solidFill>
                <a:latin typeface="微软雅黑" panose="020B0503020204020204" pitchFamily="34" charset="-122"/>
                <a:ea typeface="微软雅黑" panose="020B0503020204020204" pitchFamily="34" charset="-122"/>
              </a:rPr>
              <a:t>（桥型图）</a:t>
            </a:r>
          </a:p>
        </p:txBody>
      </p:sp>
      <p:grpSp>
        <p:nvGrpSpPr>
          <p:cNvPr id="9" name="组合 8"/>
          <p:cNvGrpSpPr/>
          <p:nvPr/>
        </p:nvGrpSpPr>
        <p:grpSpPr>
          <a:xfrm>
            <a:off x="643730" y="1341247"/>
            <a:ext cx="1386154" cy="1446527"/>
            <a:chOff x="6062297" y="640640"/>
            <a:chExt cx="2268252" cy="2268000"/>
          </a:xfrm>
        </p:grpSpPr>
        <p:grpSp>
          <p:nvGrpSpPr>
            <p:cNvPr id="6" name="组合 5"/>
            <p:cNvGrpSpPr/>
            <p:nvPr/>
          </p:nvGrpSpPr>
          <p:grpSpPr>
            <a:xfrm>
              <a:off x="6300192" y="883434"/>
              <a:ext cx="1800200" cy="1800000"/>
              <a:chOff x="6300192" y="883434"/>
              <a:chExt cx="1800200" cy="1800000"/>
            </a:xfrm>
          </p:grpSpPr>
          <p:sp>
            <p:nvSpPr>
              <p:cNvPr id="5" name="椭圆 4"/>
              <p:cNvSpPr>
                <a:spLocks noChangeAspect="1"/>
              </p:cNvSpPr>
              <p:nvPr/>
            </p:nvSpPr>
            <p:spPr>
              <a:xfrm>
                <a:off x="6696236" y="1257678"/>
                <a:ext cx="1008112" cy="1008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6300192" y="883434"/>
                <a:ext cx="1800200" cy="1800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a:spLocks noChangeAspect="1"/>
            </p:cNvSpPr>
            <p:nvPr/>
          </p:nvSpPr>
          <p:spPr>
            <a:xfrm>
              <a:off x="6062297" y="640640"/>
              <a:ext cx="2268252" cy="2268000"/>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467544" y="925113"/>
            <a:ext cx="1999906" cy="307777"/>
          </a:xfrm>
          <a:prstGeom prst="rect">
            <a:avLst/>
          </a:prstGeom>
        </p:spPr>
        <p:txBody>
          <a:bodyPr wrap="none">
            <a:spAutoFit/>
          </a:bodyPr>
          <a:lstStyle/>
          <a:p>
            <a:r>
              <a:rPr lang="en-US" altLang="zh-CN" sz="1400" dirty="0">
                <a:solidFill>
                  <a:srgbClr val="0070C0"/>
                </a:solidFill>
                <a:latin typeface="微软雅黑" panose="020B0503020204020204" pitchFamily="34" charset="-122"/>
                <a:ea typeface="微软雅黑" panose="020B0503020204020204" pitchFamily="34" charset="-122"/>
              </a:rPr>
              <a:t>Circle Map</a:t>
            </a:r>
            <a:r>
              <a:rPr lang="zh-CN" altLang="en-US" sz="1400" dirty="0">
                <a:solidFill>
                  <a:srgbClr val="0070C0"/>
                </a:solidFill>
                <a:latin typeface="微软雅黑" panose="020B0503020204020204" pitchFamily="34" charset="-122"/>
                <a:ea typeface="微软雅黑" panose="020B0503020204020204" pitchFamily="34" charset="-122"/>
              </a:rPr>
              <a:t>（圆圈图）</a:t>
            </a:r>
          </a:p>
        </p:txBody>
      </p:sp>
      <p:grpSp>
        <p:nvGrpSpPr>
          <p:cNvPr id="29" name="组合 28"/>
          <p:cNvGrpSpPr/>
          <p:nvPr/>
        </p:nvGrpSpPr>
        <p:grpSpPr>
          <a:xfrm>
            <a:off x="2702008" y="1531178"/>
            <a:ext cx="2086016" cy="945055"/>
            <a:chOff x="3418872" y="1802812"/>
            <a:chExt cx="2086016" cy="945055"/>
          </a:xfrm>
        </p:grpSpPr>
        <p:grpSp>
          <p:nvGrpSpPr>
            <p:cNvPr id="12" name="组合 11"/>
            <p:cNvGrpSpPr/>
            <p:nvPr/>
          </p:nvGrpSpPr>
          <p:grpSpPr>
            <a:xfrm rot="5400000" flipH="1">
              <a:off x="4011644" y="1220932"/>
              <a:ext cx="501481" cy="1687025"/>
              <a:chOff x="3491574" y="1661454"/>
              <a:chExt cx="585315" cy="1410805"/>
            </a:xfrm>
          </p:grpSpPr>
          <p:cxnSp>
            <p:nvCxnSpPr>
              <p:cNvPr id="13" name="直接箭头连接符 12"/>
              <p:cNvCxnSpPr/>
              <p:nvPr/>
            </p:nvCxnSpPr>
            <p:spPr>
              <a:xfrm flipV="1">
                <a:off x="3491574" y="1663355"/>
                <a:ext cx="293828" cy="1"/>
              </a:xfrm>
              <a:prstGeom prst="straightConnector1">
                <a:avLst/>
              </a:prstGeom>
              <a:ln w="22225">
                <a:solidFill>
                  <a:srgbClr val="0070C0"/>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785433" y="1661454"/>
                <a:ext cx="0" cy="141080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3785433" y="2366856"/>
                <a:ext cx="291456" cy="0"/>
              </a:xfrm>
              <a:prstGeom prst="straightConnector1">
                <a:avLst/>
              </a:prstGeom>
              <a:ln w="22225">
                <a:tailEnd type="none" w="med" len="lg"/>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V="1">
                <a:off x="3491574" y="2033192"/>
                <a:ext cx="293828" cy="1"/>
              </a:xfrm>
              <a:prstGeom prst="straightConnector1">
                <a:avLst/>
              </a:prstGeom>
              <a:ln w="22225">
                <a:solidFill>
                  <a:srgbClr val="0070C0"/>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V="1">
                <a:off x="3491574" y="2664453"/>
                <a:ext cx="293828" cy="1"/>
              </a:xfrm>
              <a:prstGeom prst="straightConnector1">
                <a:avLst/>
              </a:prstGeom>
              <a:ln w="22225">
                <a:solidFill>
                  <a:srgbClr val="0070C0"/>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V="1">
                <a:off x="3491574" y="3066349"/>
                <a:ext cx="293828" cy="1"/>
              </a:xfrm>
              <a:prstGeom prst="straightConnector1">
                <a:avLst/>
              </a:prstGeom>
              <a:ln w="22225">
                <a:solidFill>
                  <a:srgbClr val="0070C0"/>
                </a:solidFill>
                <a:tailEnd type="none" w="med" len="lg"/>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V="1">
                <a:off x="3491574" y="2368156"/>
                <a:ext cx="293828" cy="1"/>
              </a:xfrm>
              <a:prstGeom prst="straightConnector1">
                <a:avLst/>
              </a:prstGeom>
              <a:ln w="22225">
                <a:solidFill>
                  <a:srgbClr val="0070C0"/>
                </a:solidFill>
                <a:tailEnd type="none" w="med" len="lg"/>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rot="5400000" flipH="1">
              <a:off x="4410635" y="1653614"/>
              <a:ext cx="501481" cy="1687025"/>
              <a:chOff x="3491574" y="1661454"/>
              <a:chExt cx="585315" cy="1410805"/>
            </a:xfrm>
          </p:grpSpPr>
          <p:cxnSp>
            <p:nvCxnSpPr>
              <p:cNvPr id="21" name="直接箭头连接符 20"/>
              <p:cNvCxnSpPr/>
              <p:nvPr/>
            </p:nvCxnSpPr>
            <p:spPr>
              <a:xfrm flipV="1">
                <a:off x="3491574" y="1663355"/>
                <a:ext cx="293828" cy="1"/>
              </a:xfrm>
              <a:prstGeom prst="straightConnector1">
                <a:avLst/>
              </a:prstGeom>
              <a:ln w="22225">
                <a:solidFill>
                  <a:srgbClr val="0070C0"/>
                </a:solidFill>
                <a:tailEnd type="none" w="med" len="lg"/>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785433" y="1661454"/>
                <a:ext cx="0" cy="1410805"/>
              </a:xfrm>
              <a:prstGeom prst="line">
                <a:avLst/>
              </a:prstGeom>
              <a:ln w="1905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3785433" y="2366856"/>
                <a:ext cx="291456" cy="0"/>
              </a:xfrm>
              <a:prstGeom prst="straightConnector1">
                <a:avLst/>
              </a:prstGeom>
              <a:ln w="22225">
                <a:tailEnd type="none" w="med" len="lg"/>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V="1">
                <a:off x="3491574" y="2033192"/>
                <a:ext cx="293828" cy="1"/>
              </a:xfrm>
              <a:prstGeom prst="straightConnector1">
                <a:avLst/>
              </a:prstGeom>
              <a:ln w="22225">
                <a:solidFill>
                  <a:srgbClr val="0070C0"/>
                </a:solidFill>
                <a:tailEnd type="none" w="med" len="lg"/>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V="1">
                <a:off x="3491574" y="2664453"/>
                <a:ext cx="293828" cy="1"/>
              </a:xfrm>
              <a:prstGeom prst="straightConnector1">
                <a:avLst/>
              </a:prstGeom>
              <a:ln w="22225">
                <a:solidFill>
                  <a:srgbClr val="0070C0"/>
                </a:solidFill>
                <a:tailEnd type="none" w="med" len="lg"/>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V="1">
                <a:off x="3491574" y="3066349"/>
                <a:ext cx="293828" cy="1"/>
              </a:xfrm>
              <a:prstGeom prst="straightConnector1">
                <a:avLst/>
              </a:prstGeom>
              <a:ln w="22225">
                <a:solidFill>
                  <a:srgbClr val="0070C0"/>
                </a:solidFill>
                <a:tailEnd type="none" w="med" len="lg"/>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V="1">
                <a:off x="3491574" y="2368156"/>
                <a:ext cx="293828" cy="1"/>
              </a:xfrm>
              <a:prstGeom prst="straightConnector1">
                <a:avLst/>
              </a:prstGeom>
              <a:ln w="22225">
                <a:solidFill>
                  <a:srgbClr val="0070C0"/>
                </a:solidFill>
                <a:tailEnd type="none" w="med" len="lg"/>
              </a:ln>
            </p:spPr>
            <p:style>
              <a:lnRef idx="1">
                <a:schemeClr val="accent1"/>
              </a:lnRef>
              <a:fillRef idx="0">
                <a:schemeClr val="accent1"/>
              </a:fillRef>
              <a:effectRef idx="0">
                <a:schemeClr val="accent1"/>
              </a:effectRef>
              <a:fontRef idx="minor">
                <a:schemeClr val="tx1"/>
              </a:fontRef>
            </p:style>
          </p:cxnSp>
        </p:grpSp>
        <p:cxnSp>
          <p:nvCxnSpPr>
            <p:cNvPr id="28" name="直接连接符 27"/>
            <p:cNvCxnSpPr/>
            <p:nvPr/>
          </p:nvCxnSpPr>
          <p:spPr>
            <a:xfrm>
              <a:off x="3626879" y="1802812"/>
              <a:ext cx="1224136"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30" name="矩形 29"/>
          <p:cNvSpPr/>
          <p:nvPr/>
        </p:nvSpPr>
        <p:spPr>
          <a:xfrm>
            <a:off x="2635212" y="927141"/>
            <a:ext cx="1882054" cy="307777"/>
          </a:xfrm>
          <a:prstGeom prst="rect">
            <a:avLst/>
          </a:prstGeom>
        </p:spPr>
        <p:txBody>
          <a:bodyPr wrap="none">
            <a:spAutoFit/>
          </a:bodyPr>
          <a:lstStyle/>
          <a:p>
            <a:r>
              <a:rPr lang="en-US" altLang="zh-CN" sz="1400" dirty="0">
                <a:solidFill>
                  <a:srgbClr val="0070C0"/>
                </a:solidFill>
                <a:latin typeface="微软雅黑" panose="020B0503020204020204" pitchFamily="34" charset="-122"/>
                <a:ea typeface="微软雅黑" panose="020B0503020204020204" pitchFamily="34" charset="-122"/>
              </a:rPr>
              <a:t>Tree Map</a:t>
            </a:r>
            <a:r>
              <a:rPr lang="zh-CN" altLang="en-US" sz="1400" dirty="0">
                <a:solidFill>
                  <a:srgbClr val="0070C0"/>
                </a:solidFill>
                <a:latin typeface="微软雅黑" panose="020B0503020204020204" pitchFamily="34" charset="-122"/>
                <a:ea typeface="微软雅黑" panose="020B0503020204020204" pitchFamily="34" charset="-122"/>
              </a:rPr>
              <a:t>（树型图）</a:t>
            </a:r>
            <a:endParaRPr lang="zh-CN" altLang="en-US" sz="1400" dirty="0"/>
          </a:p>
        </p:txBody>
      </p:sp>
      <p:grpSp>
        <p:nvGrpSpPr>
          <p:cNvPr id="5125" name="组合 5124"/>
          <p:cNvGrpSpPr>
            <a:grpSpLocks noChangeAspect="1"/>
          </p:cNvGrpSpPr>
          <p:nvPr/>
        </p:nvGrpSpPr>
        <p:grpSpPr>
          <a:xfrm>
            <a:off x="6490111" y="3100369"/>
            <a:ext cx="1917788" cy="540000"/>
            <a:chOff x="1279762" y="4011910"/>
            <a:chExt cx="3580270" cy="1008112"/>
          </a:xfrm>
        </p:grpSpPr>
        <p:sp>
          <p:nvSpPr>
            <p:cNvPr id="34" name="矩形 33"/>
            <p:cNvSpPr/>
            <p:nvPr/>
          </p:nvSpPr>
          <p:spPr>
            <a:xfrm>
              <a:off x="3189413" y="4011910"/>
              <a:ext cx="648072" cy="57606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020982" y="4011910"/>
              <a:ext cx="648072" cy="57606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1475656" y="4011910"/>
              <a:ext cx="1493912" cy="576064"/>
              <a:chOff x="1475656" y="4011910"/>
              <a:chExt cx="1493912" cy="576064"/>
            </a:xfrm>
          </p:grpSpPr>
          <p:sp>
            <p:nvSpPr>
              <p:cNvPr id="31" name="矩形 30"/>
              <p:cNvSpPr/>
              <p:nvPr/>
            </p:nvSpPr>
            <p:spPr>
              <a:xfrm>
                <a:off x="1475656" y="4011910"/>
                <a:ext cx="648072" cy="57606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2321496" y="4011910"/>
                <a:ext cx="648072" cy="57606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6" name="直接连接符 35"/>
              <p:cNvCxnSpPr>
                <a:stCxn id="31" idx="3"/>
                <a:endCxn id="33" idx="1"/>
              </p:cNvCxnSpPr>
              <p:nvPr/>
            </p:nvCxnSpPr>
            <p:spPr>
              <a:xfrm>
                <a:off x="2123728" y="4299942"/>
                <a:ext cx="197768"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39" name="直接连接符 38"/>
            <p:cNvCxnSpPr>
              <a:endCxn id="35" idx="1"/>
            </p:cNvCxnSpPr>
            <p:nvPr/>
          </p:nvCxnSpPr>
          <p:spPr>
            <a:xfrm>
              <a:off x="3837485" y="4299942"/>
              <a:ext cx="183497"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43" name="组合 42"/>
            <p:cNvGrpSpPr/>
            <p:nvPr/>
          </p:nvGrpSpPr>
          <p:grpSpPr>
            <a:xfrm>
              <a:off x="1376772" y="4731990"/>
              <a:ext cx="746956" cy="288032"/>
              <a:chOff x="1475656" y="4011910"/>
              <a:chExt cx="1493912" cy="576064"/>
            </a:xfrm>
          </p:grpSpPr>
          <p:sp>
            <p:nvSpPr>
              <p:cNvPr id="44" name="矩形 43"/>
              <p:cNvSpPr/>
              <p:nvPr/>
            </p:nvSpPr>
            <p:spPr>
              <a:xfrm>
                <a:off x="1475656" y="4011910"/>
                <a:ext cx="648072" cy="57606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矩形 44"/>
              <p:cNvSpPr/>
              <p:nvPr/>
            </p:nvSpPr>
            <p:spPr>
              <a:xfrm>
                <a:off x="2321496" y="4011910"/>
                <a:ext cx="648072" cy="57606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6" name="直接连接符 45"/>
              <p:cNvCxnSpPr>
                <a:stCxn id="44" idx="3"/>
                <a:endCxn id="45" idx="1"/>
              </p:cNvCxnSpPr>
              <p:nvPr/>
            </p:nvCxnSpPr>
            <p:spPr>
              <a:xfrm>
                <a:off x="2123728" y="4299942"/>
                <a:ext cx="197768"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a:off x="2267744" y="4731990"/>
              <a:ext cx="746956" cy="288032"/>
              <a:chOff x="1475656" y="4011910"/>
              <a:chExt cx="1493912" cy="576064"/>
            </a:xfrm>
          </p:grpSpPr>
          <p:sp>
            <p:nvSpPr>
              <p:cNvPr id="48" name="矩形 47"/>
              <p:cNvSpPr/>
              <p:nvPr/>
            </p:nvSpPr>
            <p:spPr>
              <a:xfrm>
                <a:off x="1475656" y="4011910"/>
                <a:ext cx="648072" cy="57606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2321496" y="4011910"/>
                <a:ext cx="648072" cy="57606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0" name="直接连接符 49"/>
              <p:cNvCxnSpPr>
                <a:stCxn id="48" idx="3"/>
                <a:endCxn id="49" idx="1"/>
              </p:cNvCxnSpPr>
              <p:nvPr/>
            </p:nvCxnSpPr>
            <p:spPr>
              <a:xfrm>
                <a:off x="2123728" y="4299942"/>
                <a:ext cx="197768"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3140412" y="4731990"/>
              <a:ext cx="746956" cy="288032"/>
              <a:chOff x="1475656" y="4011910"/>
              <a:chExt cx="1493912" cy="576064"/>
            </a:xfrm>
          </p:grpSpPr>
          <p:sp>
            <p:nvSpPr>
              <p:cNvPr id="52" name="矩形 51"/>
              <p:cNvSpPr/>
              <p:nvPr/>
            </p:nvSpPr>
            <p:spPr>
              <a:xfrm>
                <a:off x="1475656" y="4011910"/>
                <a:ext cx="648072" cy="57606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2321496" y="4011910"/>
                <a:ext cx="648072" cy="57606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4" name="直接连接符 53"/>
              <p:cNvCxnSpPr>
                <a:stCxn id="52" idx="3"/>
                <a:endCxn id="53" idx="1"/>
              </p:cNvCxnSpPr>
              <p:nvPr/>
            </p:nvCxnSpPr>
            <p:spPr>
              <a:xfrm>
                <a:off x="2123728" y="4299942"/>
                <a:ext cx="197768"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55" name="组合 54"/>
            <p:cNvGrpSpPr/>
            <p:nvPr/>
          </p:nvGrpSpPr>
          <p:grpSpPr>
            <a:xfrm>
              <a:off x="4023494" y="4731990"/>
              <a:ext cx="746956" cy="288032"/>
              <a:chOff x="1475656" y="4011910"/>
              <a:chExt cx="1493912" cy="576064"/>
            </a:xfrm>
          </p:grpSpPr>
          <p:sp>
            <p:nvSpPr>
              <p:cNvPr id="56" name="矩形 55"/>
              <p:cNvSpPr/>
              <p:nvPr/>
            </p:nvSpPr>
            <p:spPr>
              <a:xfrm>
                <a:off x="1475656" y="4011910"/>
                <a:ext cx="648072" cy="57606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2321496" y="4011910"/>
                <a:ext cx="648072" cy="576064"/>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8" name="直接连接符 57"/>
              <p:cNvCxnSpPr>
                <a:stCxn id="56" idx="3"/>
                <a:endCxn id="57" idx="1"/>
              </p:cNvCxnSpPr>
              <p:nvPr/>
            </p:nvCxnSpPr>
            <p:spPr>
              <a:xfrm>
                <a:off x="2123728" y="4299942"/>
                <a:ext cx="197768"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cxnSp>
          <p:nvCxnSpPr>
            <p:cNvPr id="59" name="直接连接符 58"/>
            <p:cNvCxnSpPr>
              <a:stCxn id="33" idx="3"/>
              <a:endCxn id="34" idx="1"/>
            </p:cNvCxnSpPr>
            <p:nvPr/>
          </p:nvCxnSpPr>
          <p:spPr>
            <a:xfrm>
              <a:off x="2969568" y="4299942"/>
              <a:ext cx="21984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4666013" y="4299942"/>
              <a:ext cx="19401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1279762" y="4299942"/>
              <a:ext cx="194019"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126" name="矩形 5125"/>
          <p:cNvSpPr/>
          <p:nvPr/>
        </p:nvSpPr>
        <p:spPr>
          <a:xfrm>
            <a:off x="6469738" y="2683591"/>
            <a:ext cx="1968809" cy="307777"/>
          </a:xfrm>
          <a:prstGeom prst="rect">
            <a:avLst/>
          </a:prstGeom>
        </p:spPr>
        <p:txBody>
          <a:bodyPr wrap="none">
            <a:spAutoFit/>
          </a:bodyPr>
          <a:lstStyle/>
          <a:p>
            <a:r>
              <a:rPr lang="en-US" altLang="zh-CN" sz="1400" dirty="0">
                <a:solidFill>
                  <a:srgbClr val="0070C0"/>
                </a:solidFill>
                <a:latin typeface="微软雅黑" panose="020B0503020204020204" pitchFamily="34" charset="-122"/>
                <a:ea typeface="微软雅黑" panose="020B0503020204020204" pitchFamily="34" charset="-122"/>
              </a:rPr>
              <a:t>Flow Map</a:t>
            </a:r>
            <a:r>
              <a:rPr lang="zh-CN" altLang="en-US" sz="1400" dirty="0">
                <a:solidFill>
                  <a:srgbClr val="0070C0"/>
                </a:solidFill>
                <a:latin typeface="微软雅黑" panose="020B0503020204020204" pitchFamily="34" charset="-122"/>
                <a:ea typeface="微软雅黑" panose="020B0503020204020204" pitchFamily="34" charset="-122"/>
              </a:rPr>
              <a:t>（流动图）</a:t>
            </a:r>
            <a:endParaRPr lang="zh-CN" altLang="en-US" sz="1400" dirty="0"/>
          </a:p>
        </p:txBody>
      </p:sp>
      <p:grpSp>
        <p:nvGrpSpPr>
          <p:cNvPr id="5149" name="组合 5148"/>
          <p:cNvGrpSpPr>
            <a:grpSpLocks noChangeAspect="1"/>
          </p:cNvGrpSpPr>
          <p:nvPr/>
        </p:nvGrpSpPr>
        <p:grpSpPr>
          <a:xfrm>
            <a:off x="948561" y="3369371"/>
            <a:ext cx="1427816" cy="1444917"/>
            <a:chOff x="869017" y="2367373"/>
            <a:chExt cx="2478847" cy="2508537"/>
          </a:xfrm>
        </p:grpSpPr>
        <p:sp>
          <p:nvSpPr>
            <p:cNvPr id="5127" name="椭圆 5126"/>
            <p:cNvSpPr>
              <a:spLocks noChangeAspect="1"/>
            </p:cNvSpPr>
            <p:nvPr/>
          </p:nvSpPr>
          <p:spPr>
            <a:xfrm>
              <a:off x="1619672" y="3290780"/>
              <a:ext cx="936104" cy="93713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椭圆 72"/>
            <p:cNvSpPr>
              <a:spLocks noChangeAspect="1"/>
            </p:cNvSpPr>
            <p:nvPr/>
          </p:nvSpPr>
          <p:spPr>
            <a:xfrm>
              <a:off x="1764079" y="2367373"/>
              <a:ext cx="647289" cy="648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73"/>
            <p:cNvSpPr>
              <a:spLocks noChangeAspect="1"/>
            </p:cNvSpPr>
            <p:nvPr/>
          </p:nvSpPr>
          <p:spPr>
            <a:xfrm>
              <a:off x="2700575" y="2715838"/>
              <a:ext cx="647289" cy="648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a:spLocks noChangeAspect="1"/>
            </p:cNvSpPr>
            <p:nvPr/>
          </p:nvSpPr>
          <p:spPr>
            <a:xfrm>
              <a:off x="869017" y="2787846"/>
              <a:ext cx="647289" cy="648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椭圆 75"/>
            <p:cNvSpPr>
              <a:spLocks noChangeAspect="1"/>
            </p:cNvSpPr>
            <p:nvPr/>
          </p:nvSpPr>
          <p:spPr>
            <a:xfrm>
              <a:off x="2555776" y="4227910"/>
              <a:ext cx="647289" cy="648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椭圆 76"/>
            <p:cNvSpPr>
              <a:spLocks noChangeAspect="1"/>
            </p:cNvSpPr>
            <p:nvPr/>
          </p:nvSpPr>
          <p:spPr>
            <a:xfrm>
              <a:off x="1043608" y="4167501"/>
              <a:ext cx="647289" cy="648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8" name="直接连接符 77"/>
            <p:cNvCxnSpPr>
              <a:stCxn id="73" idx="4"/>
              <a:endCxn id="5127" idx="0"/>
            </p:cNvCxnSpPr>
            <p:nvPr/>
          </p:nvCxnSpPr>
          <p:spPr>
            <a:xfrm>
              <a:off x="2087724" y="3015373"/>
              <a:ext cx="0" cy="27540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a:stCxn id="74" idx="3"/>
              <a:endCxn id="5127" idx="7"/>
            </p:cNvCxnSpPr>
            <p:nvPr/>
          </p:nvCxnSpPr>
          <p:spPr>
            <a:xfrm flipH="1">
              <a:off x="2418687" y="3268941"/>
              <a:ext cx="376681" cy="15907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a:stCxn id="5127" idx="1"/>
              <a:endCxn id="75" idx="5"/>
            </p:cNvCxnSpPr>
            <p:nvPr/>
          </p:nvCxnSpPr>
          <p:spPr>
            <a:xfrm flipH="1" flipV="1">
              <a:off x="1421513" y="3340949"/>
              <a:ext cx="335248" cy="8707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a:stCxn id="76" idx="1"/>
              <a:endCxn id="5127" idx="5"/>
            </p:cNvCxnSpPr>
            <p:nvPr/>
          </p:nvCxnSpPr>
          <p:spPr>
            <a:xfrm flipH="1" flipV="1">
              <a:off x="2418687" y="4090670"/>
              <a:ext cx="231882" cy="23213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a:stCxn id="77" idx="7"/>
              <a:endCxn id="5127" idx="3"/>
            </p:cNvCxnSpPr>
            <p:nvPr/>
          </p:nvCxnSpPr>
          <p:spPr>
            <a:xfrm flipV="1">
              <a:off x="1596104" y="4090670"/>
              <a:ext cx="160657" cy="17172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150" name="矩形 5149"/>
          <p:cNvSpPr/>
          <p:nvPr/>
        </p:nvSpPr>
        <p:spPr>
          <a:xfrm>
            <a:off x="780906" y="2942842"/>
            <a:ext cx="2129109" cy="307777"/>
          </a:xfrm>
          <a:prstGeom prst="rect">
            <a:avLst/>
          </a:prstGeom>
        </p:spPr>
        <p:txBody>
          <a:bodyPr wrap="none">
            <a:spAutoFit/>
          </a:bodyPr>
          <a:lstStyle/>
          <a:p>
            <a:r>
              <a:rPr lang="en-US" altLang="zh-CN" sz="1400" dirty="0">
                <a:solidFill>
                  <a:srgbClr val="0070C0"/>
                </a:solidFill>
                <a:latin typeface="微软雅黑" panose="020B0503020204020204" pitchFamily="34" charset="-122"/>
                <a:ea typeface="微软雅黑" panose="020B0503020204020204" pitchFamily="34" charset="-122"/>
              </a:rPr>
              <a:t>Bubble Map</a:t>
            </a:r>
            <a:r>
              <a:rPr lang="zh-CN" altLang="en-US" sz="1400" dirty="0">
                <a:solidFill>
                  <a:srgbClr val="0070C0"/>
                </a:solidFill>
                <a:latin typeface="微软雅黑" panose="020B0503020204020204" pitchFamily="34" charset="-122"/>
                <a:ea typeface="微软雅黑" panose="020B0503020204020204" pitchFamily="34" charset="-122"/>
              </a:rPr>
              <a:t>（气泡图）</a:t>
            </a:r>
            <a:endParaRPr lang="zh-CN" altLang="en-US" sz="1400" dirty="0"/>
          </a:p>
        </p:txBody>
      </p:sp>
      <p:grpSp>
        <p:nvGrpSpPr>
          <p:cNvPr id="5157" name="组合 5156"/>
          <p:cNvGrpSpPr>
            <a:grpSpLocks noChangeAspect="1"/>
          </p:cNvGrpSpPr>
          <p:nvPr/>
        </p:nvGrpSpPr>
        <p:grpSpPr>
          <a:xfrm>
            <a:off x="3278819" y="3502411"/>
            <a:ext cx="2076006" cy="1260000"/>
            <a:chOff x="4097020" y="142794"/>
            <a:chExt cx="2491204" cy="1492852"/>
          </a:xfrm>
        </p:grpSpPr>
        <p:grpSp>
          <p:nvGrpSpPr>
            <p:cNvPr id="106" name="组合 105"/>
            <p:cNvGrpSpPr>
              <a:grpSpLocks noChangeAspect="1"/>
            </p:cNvGrpSpPr>
            <p:nvPr/>
          </p:nvGrpSpPr>
          <p:grpSpPr>
            <a:xfrm>
              <a:off x="4097020" y="142794"/>
              <a:ext cx="1427816" cy="1444917"/>
              <a:chOff x="869017" y="2367373"/>
              <a:chExt cx="2478847" cy="2508537"/>
            </a:xfrm>
          </p:grpSpPr>
          <p:sp>
            <p:nvSpPr>
              <p:cNvPr id="107" name="椭圆 106"/>
              <p:cNvSpPr>
                <a:spLocks noChangeAspect="1"/>
              </p:cNvSpPr>
              <p:nvPr/>
            </p:nvSpPr>
            <p:spPr>
              <a:xfrm>
                <a:off x="1619672" y="3290780"/>
                <a:ext cx="936104" cy="93713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a:spLocks noChangeAspect="1"/>
              </p:cNvSpPr>
              <p:nvPr/>
            </p:nvSpPr>
            <p:spPr>
              <a:xfrm>
                <a:off x="1764079" y="2367373"/>
                <a:ext cx="647289" cy="648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椭圆 108"/>
              <p:cNvSpPr>
                <a:spLocks noChangeAspect="1"/>
              </p:cNvSpPr>
              <p:nvPr/>
            </p:nvSpPr>
            <p:spPr>
              <a:xfrm>
                <a:off x="2700575" y="2715838"/>
                <a:ext cx="647289" cy="648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0" name="椭圆 109"/>
              <p:cNvSpPr>
                <a:spLocks noChangeAspect="1"/>
              </p:cNvSpPr>
              <p:nvPr/>
            </p:nvSpPr>
            <p:spPr>
              <a:xfrm>
                <a:off x="869017" y="2787846"/>
                <a:ext cx="647289" cy="648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a:spLocks noChangeAspect="1"/>
              </p:cNvSpPr>
              <p:nvPr/>
            </p:nvSpPr>
            <p:spPr>
              <a:xfrm>
                <a:off x="2555776" y="4227910"/>
                <a:ext cx="647289" cy="648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a:spLocks noChangeAspect="1"/>
              </p:cNvSpPr>
              <p:nvPr/>
            </p:nvSpPr>
            <p:spPr>
              <a:xfrm>
                <a:off x="1043608" y="4167501"/>
                <a:ext cx="647289" cy="648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3" name="直接连接符 112"/>
              <p:cNvCxnSpPr>
                <a:stCxn id="108" idx="4"/>
                <a:endCxn id="107" idx="0"/>
              </p:cNvCxnSpPr>
              <p:nvPr/>
            </p:nvCxnSpPr>
            <p:spPr>
              <a:xfrm>
                <a:off x="2087724" y="3015373"/>
                <a:ext cx="0" cy="27540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4" name="直接连接符 113"/>
              <p:cNvCxnSpPr>
                <a:stCxn id="109" idx="3"/>
                <a:endCxn id="107" idx="7"/>
              </p:cNvCxnSpPr>
              <p:nvPr/>
            </p:nvCxnSpPr>
            <p:spPr>
              <a:xfrm flipH="1">
                <a:off x="2418687" y="3268941"/>
                <a:ext cx="376681" cy="15907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a:stCxn id="107" idx="1"/>
                <a:endCxn id="110" idx="5"/>
              </p:cNvCxnSpPr>
              <p:nvPr/>
            </p:nvCxnSpPr>
            <p:spPr>
              <a:xfrm flipH="1" flipV="1">
                <a:off x="1421513" y="3340949"/>
                <a:ext cx="335248" cy="8707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a:stCxn id="111" idx="1"/>
                <a:endCxn id="107" idx="5"/>
              </p:cNvCxnSpPr>
              <p:nvPr/>
            </p:nvCxnSpPr>
            <p:spPr>
              <a:xfrm flipH="1" flipV="1">
                <a:off x="2418687" y="4090670"/>
                <a:ext cx="231882" cy="23213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112" idx="7"/>
                <a:endCxn id="107" idx="3"/>
              </p:cNvCxnSpPr>
              <p:nvPr/>
            </p:nvCxnSpPr>
            <p:spPr>
              <a:xfrm flipV="1">
                <a:off x="1596104" y="4090670"/>
                <a:ext cx="160657" cy="171728"/>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nvGrpSpPr>
            <p:cNvPr id="118" name="组合 117"/>
            <p:cNvGrpSpPr>
              <a:grpSpLocks noChangeAspect="1"/>
            </p:cNvGrpSpPr>
            <p:nvPr/>
          </p:nvGrpSpPr>
          <p:grpSpPr>
            <a:xfrm>
              <a:off x="5357371" y="190729"/>
              <a:ext cx="1230853" cy="1444917"/>
              <a:chOff x="1210968" y="2367373"/>
              <a:chExt cx="2136896" cy="2508537"/>
            </a:xfrm>
          </p:grpSpPr>
          <p:sp>
            <p:nvSpPr>
              <p:cNvPr id="119" name="椭圆 118"/>
              <p:cNvSpPr>
                <a:spLocks noChangeAspect="1"/>
              </p:cNvSpPr>
              <p:nvPr/>
            </p:nvSpPr>
            <p:spPr>
              <a:xfrm>
                <a:off x="1619672" y="3290780"/>
                <a:ext cx="936104" cy="93713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a:spLocks noChangeAspect="1"/>
              </p:cNvSpPr>
              <p:nvPr/>
            </p:nvSpPr>
            <p:spPr>
              <a:xfrm>
                <a:off x="1764079" y="2367373"/>
                <a:ext cx="647289" cy="648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1" name="椭圆 120"/>
              <p:cNvSpPr>
                <a:spLocks noChangeAspect="1"/>
              </p:cNvSpPr>
              <p:nvPr/>
            </p:nvSpPr>
            <p:spPr>
              <a:xfrm>
                <a:off x="2700575" y="2715838"/>
                <a:ext cx="647289" cy="648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3" name="椭圆 122"/>
              <p:cNvSpPr>
                <a:spLocks noChangeAspect="1"/>
              </p:cNvSpPr>
              <p:nvPr/>
            </p:nvSpPr>
            <p:spPr>
              <a:xfrm>
                <a:off x="2555776" y="4227910"/>
                <a:ext cx="647289" cy="648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5" name="直接连接符 124"/>
              <p:cNvCxnSpPr>
                <a:stCxn id="120" idx="4"/>
                <a:endCxn id="119" idx="0"/>
              </p:cNvCxnSpPr>
              <p:nvPr/>
            </p:nvCxnSpPr>
            <p:spPr>
              <a:xfrm>
                <a:off x="2087724" y="3015373"/>
                <a:ext cx="0" cy="27540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121" idx="3"/>
                <a:endCxn id="119" idx="7"/>
              </p:cNvCxnSpPr>
              <p:nvPr/>
            </p:nvCxnSpPr>
            <p:spPr>
              <a:xfrm flipH="1">
                <a:off x="2418687" y="3268941"/>
                <a:ext cx="376681" cy="15907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7" name="直接连接符 126"/>
              <p:cNvCxnSpPr>
                <a:stCxn id="119" idx="1"/>
                <a:endCxn id="109" idx="5"/>
              </p:cNvCxnSpPr>
              <p:nvPr/>
            </p:nvCxnSpPr>
            <p:spPr>
              <a:xfrm flipH="1" flipV="1">
                <a:off x="1355768" y="3185720"/>
                <a:ext cx="400993" cy="242299"/>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a:stCxn id="123" idx="1"/>
                <a:endCxn id="119" idx="5"/>
              </p:cNvCxnSpPr>
              <p:nvPr/>
            </p:nvCxnSpPr>
            <p:spPr>
              <a:xfrm flipH="1" flipV="1">
                <a:off x="2418687" y="4090670"/>
                <a:ext cx="231882" cy="23213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a:stCxn id="111" idx="7"/>
                <a:endCxn id="119" idx="3"/>
              </p:cNvCxnSpPr>
              <p:nvPr/>
            </p:nvCxnSpPr>
            <p:spPr>
              <a:xfrm flipV="1">
                <a:off x="1210968" y="4090670"/>
                <a:ext cx="545793" cy="148917"/>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5158" name="矩形 5157"/>
          <p:cNvSpPr/>
          <p:nvPr/>
        </p:nvSpPr>
        <p:spPr>
          <a:xfrm>
            <a:off x="2965742" y="3061594"/>
            <a:ext cx="3167855" cy="307777"/>
          </a:xfrm>
          <a:prstGeom prst="rect">
            <a:avLst/>
          </a:prstGeom>
        </p:spPr>
        <p:txBody>
          <a:bodyPr wrap="none">
            <a:spAutoFit/>
          </a:bodyPr>
          <a:lstStyle/>
          <a:p>
            <a:r>
              <a:rPr lang="en-US" altLang="zh-CN" sz="1400" dirty="0">
                <a:solidFill>
                  <a:srgbClr val="0070C0"/>
                </a:solidFill>
                <a:latin typeface="微软雅黑" panose="020B0503020204020204" pitchFamily="34" charset="-122"/>
                <a:ea typeface="微软雅黑" panose="020B0503020204020204" pitchFamily="34" charset="-122"/>
              </a:rPr>
              <a:t>Double Bubble Map</a:t>
            </a:r>
            <a:r>
              <a:rPr lang="zh-CN" altLang="en-US" sz="1400" dirty="0">
                <a:solidFill>
                  <a:srgbClr val="0070C0"/>
                </a:solidFill>
                <a:latin typeface="微软雅黑" panose="020B0503020204020204" pitchFamily="34" charset="-122"/>
                <a:ea typeface="微软雅黑" panose="020B0503020204020204" pitchFamily="34" charset="-122"/>
              </a:rPr>
              <a:t>（双重气泡图）</a:t>
            </a:r>
            <a:endParaRPr lang="zh-CN" altLang="en-US" sz="1400" dirty="0"/>
          </a:p>
        </p:txBody>
      </p:sp>
      <p:grpSp>
        <p:nvGrpSpPr>
          <p:cNvPr id="5180" name="组合 5179"/>
          <p:cNvGrpSpPr>
            <a:grpSpLocks noChangeAspect="1"/>
          </p:cNvGrpSpPr>
          <p:nvPr/>
        </p:nvGrpSpPr>
        <p:grpSpPr>
          <a:xfrm>
            <a:off x="6325623" y="4148451"/>
            <a:ext cx="2112924" cy="684000"/>
            <a:chOff x="1259632" y="662259"/>
            <a:chExt cx="2891367" cy="1527821"/>
          </a:xfrm>
        </p:grpSpPr>
        <p:sp>
          <p:nvSpPr>
            <p:cNvPr id="5159" name="矩形 5158"/>
            <p:cNvSpPr/>
            <p:nvPr/>
          </p:nvSpPr>
          <p:spPr>
            <a:xfrm>
              <a:off x="1616431" y="662259"/>
              <a:ext cx="575291" cy="460737"/>
            </a:xfrm>
            <a:prstGeom prst="rect">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矩形 138"/>
            <p:cNvSpPr/>
            <p:nvPr/>
          </p:nvSpPr>
          <p:spPr>
            <a:xfrm>
              <a:off x="1616431" y="1183017"/>
              <a:ext cx="575291" cy="460737"/>
            </a:xfrm>
            <a:prstGeom prst="rect">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矩形 139"/>
            <p:cNvSpPr/>
            <p:nvPr/>
          </p:nvSpPr>
          <p:spPr>
            <a:xfrm>
              <a:off x="1616431" y="1725312"/>
              <a:ext cx="575291" cy="460737"/>
            </a:xfrm>
            <a:prstGeom prst="rect">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 name="矩形 140"/>
            <p:cNvSpPr/>
            <p:nvPr/>
          </p:nvSpPr>
          <p:spPr>
            <a:xfrm>
              <a:off x="2451404" y="1001847"/>
              <a:ext cx="575291" cy="828000"/>
            </a:xfrm>
            <a:prstGeom prst="rect">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2" name="矩形 141"/>
            <p:cNvSpPr/>
            <p:nvPr/>
          </p:nvSpPr>
          <p:spPr>
            <a:xfrm>
              <a:off x="3271069" y="666290"/>
              <a:ext cx="575291" cy="460737"/>
            </a:xfrm>
            <a:prstGeom prst="rect">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矩形 142"/>
            <p:cNvSpPr/>
            <p:nvPr/>
          </p:nvSpPr>
          <p:spPr>
            <a:xfrm>
              <a:off x="3271069" y="1187048"/>
              <a:ext cx="575291" cy="460737"/>
            </a:xfrm>
            <a:prstGeom prst="rect">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4" name="矩形 143"/>
            <p:cNvSpPr/>
            <p:nvPr/>
          </p:nvSpPr>
          <p:spPr>
            <a:xfrm>
              <a:off x="3271069" y="1729343"/>
              <a:ext cx="575291" cy="460737"/>
            </a:xfrm>
            <a:prstGeom prst="rect">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161" name="直接连接符 5160"/>
            <p:cNvCxnSpPr>
              <a:stCxn id="5159" idx="3"/>
              <a:endCxn id="141" idx="1"/>
            </p:cNvCxnSpPr>
            <p:nvPr/>
          </p:nvCxnSpPr>
          <p:spPr>
            <a:xfrm>
              <a:off x="2191722" y="892628"/>
              <a:ext cx="259682" cy="523219"/>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9" name="直接连接符 148"/>
            <p:cNvCxnSpPr>
              <a:stCxn id="139" idx="3"/>
              <a:endCxn id="141" idx="1"/>
            </p:cNvCxnSpPr>
            <p:nvPr/>
          </p:nvCxnSpPr>
          <p:spPr>
            <a:xfrm>
              <a:off x="2191722" y="1413386"/>
              <a:ext cx="259682" cy="246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a:stCxn id="140" idx="3"/>
              <a:endCxn id="141" idx="1"/>
            </p:cNvCxnSpPr>
            <p:nvPr/>
          </p:nvCxnSpPr>
          <p:spPr>
            <a:xfrm flipV="1">
              <a:off x="2191722" y="1415847"/>
              <a:ext cx="259682" cy="539834"/>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a:stCxn id="141" idx="3"/>
              <a:endCxn id="142" idx="1"/>
            </p:cNvCxnSpPr>
            <p:nvPr/>
          </p:nvCxnSpPr>
          <p:spPr>
            <a:xfrm flipV="1">
              <a:off x="3026695" y="896659"/>
              <a:ext cx="244374" cy="51918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58" name="直接连接符 157"/>
            <p:cNvCxnSpPr>
              <a:stCxn id="141" idx="3"/>
              <a:endCxn id="143" idx="1"/>
            </p:cNvCxnSpPr>
            <p:nvPr/>
          </p:nvCxnSpPr>
          <p:spPr>
            <a:xfrm>
              <a:off x="3026695" y="1415847"/>
              <a:ext cx="244374" cy="157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a:stCxn id="141" idx="3"/>
              <a:endCxn id="144" idx="1"/>
            </p:cNvCxnSpPr>
            <p:nvPr/>
          </p:nvCxnSpPr>
          <p:spPr>
            <a:xfrm>
              <a:off x="3026695" y="1415847"/>
              <a:ext cx="244374" cy="54386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4" name="直接连接符 163"/>
            <p:cNvCxnSpPr>
              <a:stCxn id="5159" idx="1"/>
            </p:cNvCxnSpPr>
            <p:nvPr/>
          </p:nvCxnSpPr>
          <p:spPr>
            <a:xfrm flipH="1">
              <a:off x="1259632" y="892628"/>
              <a:ext cx="356799" cy="403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9" name="直接连接符 168"/>
            <p:cNvCxnSpPr>
              <a:endCxn id="144" idx="3"/>
            </p:cNvCxnSpPr>
            <p:nvPr/>
          </p:nvCxnSpPr>
          <p:spPr>
            <a:xfrm flipH="1">
              <a:off x="3846360" y="1948939"/>
              <a:ext cx="304639" cy="1077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5181" name="矩形 5180"/>
          <p:cNvSpPr/>
          <p:nvPr/>
        </p:nvSpPr>
        <p:spPr>
          <a:xfrm>
            <a:off x="6266511" y="3777260"/>
            <a:ext cx="3058017" cy="307777"/>
          </a:xfrm>
          <a:prstGeom prst="rect">
            <a:avLst/>
          </a:prstGeom>
        </p:spPr>
        <p:txBody>
          <a:bodyPr wrap="none">
            <a:spAutoFit/>
          </a:bodyPr>
          <a:lstStyle/>
          <a:p>
            <a:r>
              <a:rPr lang="en-US" altLang="zh-CN" sz="1400" dirty="0" err="1">
                <a:solidFill>
                  <a:srgbClr val="0070C0"/>
                </a:solidFill>
                <a:latin typeface="微软雅黑" panose="020B0503020204020204" pitchFamily="34" charset="-122"/>
                <a:ea typeface="微软雅黑" panose="020B0503020204020204" pitchFamily="34" charset="-122"/>
              </a:rPr>
              <a:t>Mulit</a:t>
            </a:r>
            <a:r>
              <a:rPr lang="en-US" altLang="zh-CN" sz="1400" dirty="0">
                <a:solidFill>
                  <a:srgbClr val="0070C0"/>
                </a:solidFill>
                <a:latin typeface="微软雅黑" panose="020B0503020204020204" pitchFamily="34" charset="-122"/>
                <a:ea typeface="微软雅黑" panose="020B0503020204020204" pitchFamily="34" charset="-122"/>
              </a:rPr>
              <a:t>-Flow Map</a:t>
            </a:r>
            <a:r>
              <a:rPr lang="zh-CN" altLang="en-US" sz="1400" dirty="0">
                <a:solidFill>
                  <a:srgbClr val="0070C0"/>
                </a:solidFill>
                <a:latin typeface="微软雅黑" panose="020B0503020204020204" pitchFamily="34" charset="-122"/>
                <a:ea typeface="微软雅黑" panose="020B0503020204020204" pitchFamily="34" charset="-122"/>
              </a:rPr>
              <a:t>（多倍流动图）　</a:t>
            </a:r>
          </a:p>
        </p:txBody>
      </p:sp>
      <p:grpSp>
        <p:nvGrpSpPr>
          <p:cNvPr id="64" name="组合 63"/>
          <p:cNvGrpSpPr/>
          <p:nvPr/>
        </p:nvGrpSpPr>
        <p:grpSpPr>
          <a:xfrm>
            <a:off x="4953627" y="1132438"/>
            <a:ext cx="2206296" cy="1553988"/>
            <a:chOff x="3947144" y="654834"/>
            <a:chExt cx="2206296" cy="1553988"/>
          </a:xfrm>
        </p:grpSpPr>
        <p:sp>
          <p:nvSpPr>
            <p:cNvPr id="5183" name="TextBox 5182"/>
            <p:cNvSpPr txBox="1"/>
            <p:nvPr/>
          </p:nvSpPr>
          <p:spPr>
            <a:xfrm>
              <a:off x="4303943" y="654834"/>
              <a:ext cx="837000" cy="1323439"/>
            </a:xfrm>
            <a:prstGeom prst="rect">
              <a:avLst/>
            </a:prstGeom>
            <a:noFill/>
          </p:spPr>
          <p:txBody>
            <a:bodyPr wrap="square" rtlCol="0">
              <a:spAutoFit/>
            </a:bodyPr>
            <a:lstStyle/>
            <a:p>
              <a:r>
                <a:rPr lang="en-US" altLang="zh-CN" sz="8000" dirty="0">
                  <a:solidFill>
                    <a:srgbClr val="0070C0"/>
                  </a:solidFill>
                  <a:latin typeface="Univers"/>
                </a:rPr>
                <a:t>{</a:t>
              </a:r>
              <a:endParaRPr lang="zh-CN" altLang="en-US" sz="8000" dirty="0">
                <a:solidFill>
                  <a:srgbClr val="0070C0"/>
                </a:solidFill>
              </a:endParaRPr>
            </a:p>
          </p:txBody>
        </p:sp>
        <p:cxnSp>
          <p:nvCxnSpPr>
            <p:cNvPr id="177" name="直接连接符 176"/>
            <p:cNvCxnSpPr/>
            <p:nvPr/>
          </p:nvCxnSpPr>
          <p:spPr>
            <a:xfrm flipH="1">
              <a:off x="3947144" y="1397813"/>
              <a:ext cx="356799" cy="247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8" name="直接连接符 177"/>
            <p:cNvCxnSpPr/>
            <p:nvPr/>
          </p:nvCxnSpPr>
          <p:spPr>
            <a:xfrm flipH="1">
              <a:off x="4828261" y="1039578"/>
              <a:ext cx="356799" cy="247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flipH="1">
              <a:off x="4828261" y="1395343"/>
              <a:ext cx="356799" cy="247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flipH="1">
              <a:off x="4828261" y="1731594"/>
              <a:ext cx="356799" cy="247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5316440" y="1285492"/>
              <a:ext cx="837000" cy="923330"/>
            </a:xfrm>
            <a:prstGeom prst="rect">
              <a:avLst/>
            </a:prstGeom>
            <a:noFill/>
          </p:spPr>
          <p:txBody>
            <a:bodyPr wrap="square" rtlCol="0">
              <a:spAutoFit/>
            </a:bodyPr>
            <a:lstStyle/>
            <a:p>
              <a:r>
                <a:rPr lang="en-US" altLang="zh-CN" sz="5400" dirty="0">
                  <a:solidFill>
                    <a:srgbClr val="0070C0"/>
                  </a:solidFill>
                  <a:latin typeface="Univers"/>
                </a:rPr>
                <a:t>{</a:t>
              </a:r>
              <a:endParaRPr lang="zh-CN" altLang="en-US" sz="5400" dirty="0">
                <a:solidFill>
                  <a:srgbClr val="0070C0"/>
                </a:solidFill>
              </a:endParaRPr>
            </a:p>
          </p:txBody>
        </p:sp>
        <p:cxnSp>
          <p:nvCxnSpPr>
            <p:cNvPr id="182" name="直接连接符 181"/>
            <p:cNvCxnSpPr/>
            <p:nvPr/>
          </p:nvCxnSpPr>
          <p:spPr>
            <a:xfrm flipH="1">
              <a:off x="5680910" y="1636140"/>
              <a:ext cx="356799" cy="247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flipH="1">
              <a:off x="5680910" y="1946469"/>
              <a:ext cx="356799" cy="247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65" name="矩形 64"/>
          <p:cNvSpPr/>
          <p:nvPr/>
        </p:nvSpPr>
        <p:spPr>
          <a:xfrm>
            <a:off x="4860032" y="886122"/>
            <a:ext cx="1997663" cy="307777"/>
          </a:xfrm>
          <a:prstGeom prst="rect">
            <a:avLst/>
          </a:prstGeom>
        </p:spPr>
        <p:txBody>
          <a:bodyPr wrap="none">
            <a:spAutoFit/>
          </a:bodyPr>
          <a:lstStyle/>
          <a:p>
            <a:r>
              <a:rPr lang="en-US" altLang="zh-CN" sz="1400" dirty="0">
                <a:solidFill>
                  <a:srgbClr val="0070C0"/>
                </a:solidFill>
                <a:latin typeface="微软雅黑" panose="020B0503020204020204" pitchFamily="34" charset="-122"/>
                <a:ea typeface="微软雅黑" panose="020B0503020204020204" pitchFamily="34" charset="-122"/>
              </a:rPr>
              <a:t>Brace Map</a:t>
            </a:r>
            <a:r>
              <a:rPr lang="zh-CN" altLang="en-US" sz="1400" dirty="0">
                <a:solidFill>
                  <a:srgbClr val="0070C0"/>
                </a:solidFill>
                <a:latin typeface="微软雅黑" panose="020B0503020204020204" pitchFamily="34" charset="-122"/>
                <a:ea typeface="微软雅黑" panose="020B0503020204020204" pitchFamily="34" charset="-122"/>
              </a:rPr>
              <a:t>（支架图）</a:t>
            </a:r>
            <a:endParaRPr lang="zh-CN" altLang="en-US" sz="1400" dirty="0"/>
          </a:p>
        </p:txBody>
      </p:sp>
      <p:grpSp>
        <p:nvGrpSpPr>
          <p:cNvPr id="71" name="组合 70"/>
          <p:cNvGrpSpPr/>
          <p:nvPr/>
        </p:nvGrpSpPr>
        <p:grpSpPr>
          <a:xfrm>
            <a:off x="7380312" y="1503604"/>
            <a:ext cx="1458410" cy="774242"/>
            <a:chOff x="4017200" y="613442"/>
            <a:chExt cx="1458410" cy="774242"/>
          </a:xfrm>
        </p:grpSpPr>
        <p:sp>
          <p:nvSpPr>
            <p:cNvPr id="68" name="任意多边形 67"/>
            <p:cNvSpPr/>
            <p:nvPr/>
          </p:nvSpPr>
          <p:spPr>
            <a:xfrm>
              <a:off x="4017200" y="613442"/>
              <a:ext cx="1458410" cy="717631"/>
            </a:xfrm>
            <a:custGeom>
              <a:avLst/>
              <a:gdLst>
                <a:gd name="connsiteX0" fmla="*/ 0 w 1458410"/>
                <a:gd name="connsiteY0" fmla="*/ 694481 h 717631"/>
                <a:gd name="connsiteX1" fmla="*/ 405114 w 1458410"/>
                <a:gd name="connsiteY1" fmla="*/ 706056 h 717631"/>
                <a:gd name="connsiteX2" fmla="*/ 752355 w 1458410"/>
                <a:gd name="connsiteY2" fmla="*/ 0 h 717631"/>
                <a:gd name="connsiteX3" fmla="*/ 1099595 w 1458410"/>
                <a:gd name="connsiteY3" fmla="*/ 717631 h 717631"/>
                <a:gd name="connsiteX4" fmla="*/ 1458410 w 1458410"/>
                <a:gd name="connsiteY4" fmla="*/ 706056 h 717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410" h="717631">
                  <a:moveTo>
                    <a:pt x="0" y="694481"/>
                  </a:moveTo>
                  <a:lnTo>
                    <a:pt x="405114" y="706056"/>
                  </a:lnTo>
                  <a:lnTo>
                    <a:pt x="752355" y="0"/>
                  </a:lnTo>
                  <a:lnTo>
                    <a:pt x="1099595" y="717631"/>
                  </a:lnTo>
                  <a:lnTo>
                    <a:pt x="1458410" y="706056"/>
                  </a:lnTo>
                </a:path>
              </a:pathLst>
            </a:cu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TextBox 69"/>
            <p:cNvSpPr txBox="1"/>
            <p:nvPr/>
          </p:nvSpPr>
          <p:spPr>
            <a:xfrm>
              <a:off x="4562119" y="987574"/>
              <a:ext cx="585945" cy="400110"/>
            </a:xfrm>
            <a:prstGeom prst="rect">
              <a:avLst/>
            </a:prstGeom>
            <a:noFill/>
          </p:spPr>
          <p:txBody>
            <a:bodyPr wrap="square" rtlCol="0">
              <a:spAutoFit/>
            </a:bodyPr>
            <a:lstStyle/>
            <a:p>
              <a:r>
                <a:rPr lang="en-US" altLang="zh-CN" sz="2000" b="1" dirty="0">
                  <a:solidFill>
                    <a:srgbClr val="0070C0"/>
                  </a:solidFill>
                </a:rPr>
                <a:t>As</a:t>
              </a:r>
              <a:endParaRPr lang="zh-CN" altLang="en-US" sz="2000" b="1" dirty="0">
                <a:solidFill>
                  <a:srgbClr val="0070C0"/>
                </a:solidFill>
              </a:endParaRPr>
            </a:p>
          </p:txBody>
        </p:sp>
      </p:grpSp>
      <p:sp>
        <p:nvSpPr>
          <p:cNvPr id="72" name="圆角矩形 71"/>
          <p:cNvSpPr/>
          <p:nvPr/>
        </p:nvSpPr>
        <p:spPr>
          <a:xfrm rot="20134208">
            <a:off x="78085" y="1395294"/>
            <a:ext cx="1422049" cy="392732"/>
          </a:xfrm>
          <a:prstGeom prst="round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070C0"/>
                </a:solidFill>
                <a:latin typeface="微软雅黑" panose="020B0503020204020204" pitchFamily="34" charset="-122"/>
                <a:ea typeface="微软雅黑" panose="020B0503020204020204" pitchFamily="34" charset="-122"/>
              </a:rPr>
              <a:t>层次、范围</a:t>
            </a:r>
          </a:p>
        </p:txBody>
      </p:sp>
      <p:sp>
        <p:nvSpPr>
          <p:cNvPr id="192" name="圆角矩形 191"/>
          <p:cNvSpPr/>
          <p:nvPr/>
        </p:nvSpPr>
        <p:spPr>
          <a:xfrm rot="20134208">
            <a:off x="2225703" y="2043500"/>
            <a:ext cx="1368624" cy="392732"/>
          </a:xfrm>
          <a:prstGeom prst="round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070C0"/>
                </a:solidFill>
                <a:latin typeface="微软雅黑" panose="020B0503020204020204" pitchFamily="34" charset="-122"/>
                <a:ea typeface="微软雅黑" panose="020B0503020204020204" pitchFamily="34" charset="-122"/>
              </a:rPr>
              <a:t>层级、细分</a:t>
            </a:r>
          </a:p>
        </p:txBody>
      </p:sp>
      <p:sp>
        <p:nvSpPr>
          <p:cNvPr id="193" name="圆角矩形 192"/>
          <p:cNvSpPr/>
          <p:nvPr/>
        </p:nvSpPr>
        <p:spPr>
          <a:xfrm rot="20134208">
            <a:off x="5402585" y="2228942"/>
            <a:ext cx="985432" cy="392732"/>
          </a:xfrm>
          <a:prstGeom prst="round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070C0"/>
                </a:solidFill>
                <a:latin typeface="微软雅黑" panose="020B0503020204020204" pitchFamily="34" charset="-122"/>
                <a:ea typeface="微软雅黑" panose="020B0503020204020204" pitchFamily="34" charset="-122"/>
              </a:rPr>
              <a:t>细分</a:t>
            </a:r>
          </a:p>
        </p:txBody>
      </p:sp>
      <p:sp>
        <p:nvSpPr>
          <p:cNvPr id="198" name="圆角矩形 197"/>
          <p:cNvSpPr/>
          <p:nvPr/>
        </p:nvSpPr>
        <p:spPr>
          <a:xfrm rot="20134208">
            <a:off x="6719215" y="1538428"/>
            <a:ext cx="1589376" cy="392732"/>
          </a:xfrm>
          <a:prstGeom prst="round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070C0"/>
                </a:solidFill>
                <a:latin typeface="微软雅黑" panose="020B0503020204020204" pitchFamily="34" charset="-122"/>
                <a:ea typeface="微软雅黑" panose="020B0503020204020204" pitchFamily="34" charset="-122"/>
              </a:rPr>
              <a:t>类比、对比</a:t>
            </a:r>
          </a:p>
        </p:txBody>
      </p:sp>
      <p:sp>
        <p:nvSpPr>
          <p:cNvPr id="199" name="圆角矩形 198"/>
          <p:cNvSpPr/>
          <p:nvPr/>
        </p:nvSpPr>
        <p:spPr>
          <a:xfrm rot="20134208">
            <a:off x="1732498" y="3997853"/>
            <a:ext cx="1382640" cy="392732"/>
          </a:xfrm>
          <a:prstGeom prst="round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070C0"/>
                </a:solidFill>
                <a:latin typeface="微软雅黑" panose="020B0503020204020204" pitchFamily="34" charset="-122"/>
                <a:ea typeface="微软雅黑" panose="020B0503020204020204" pitchFamily="34" charset="-122"/>
              </a:rPr>
              <a:t>并列、发散</a:t>
            </a:r>
          </a:p>
        </p:txBody>
      </p:sp>
      <p:sp>
        <p:nvSpPr>
          <p:cNvPr id="200" name="圆角矩形 199"/>
          <p:cNvSpPr/>
          <p:nvPr/>
        </p:nvSpPr>
        <p:spPr>
          <a:xfrm rot="20134208">
            <a:off x="5083352" y="3882262"/>
            <a:ext cx="1028921" cy="392732"/>
          </a:xfrm>
          <a:prstGeom prst="round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070C0"/>
                </a:solidFill>
                <a:latin typeface="微软雅黑" panose="020B0503020204020204" pitchFamily="34" charset="-122"/>
                <a:ea typeface="微软雅黑" panose="020B0503020204020204" pitchFamily="34" charset="-122"/>
              </a:rPr>
              <a:t>并列</a:t>
            </a:r>
          </a:p>
        </p:txBody>
      </p:sp>
      <p:sp>
        <p:nvSpPr>
          <p:cNvPr id="202" name="圆角矩形 201"/>
          <p:cNvSpPr/>
          <p:nvPr/>
        </p:nvSpPr>
        <p:spPr>
          <a:xfrm rot="20134208">
            <a:off x="8087624" y="4495672"/>
            <a:ext cx="1028921" cy="392732"/>
          </a:xfrm>
          <a:prstGeom prst="round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070C0"/>
                </a:solidFill>
                <a:latin typeface="微软雅黑" panose="020B0503020204020204" pitchFamily="34" charset="-122"/>
                <a:ea typeface="微软雅黑" panose="020B0503020204020204" pitchFamily="34" charset="-122"/>
              </a:rPr>
              <a:t>顺承</a:t>
            </a:r>
          </a:p>
        </p:txBody>
      </p:sp>
      <p:sp>
        <p:nvSpPr>
          <p:cNvPr id="203" name="圆角矩形 202"/>
          <p:cNvSpPr/>
          <p:nvPr/>
        </p:nvSpPr>
        <p:spPr>
          <a:xfrm rot="20134208">
            <a:off x="7812774" y="2559025"/>
            <a:ext cx="1028921" cy="392732"/>
          </a:xfrm>
          <a:prstGeom prst="roundRect">
            <a:avLst/>
          </a:prstGeom>
          <a:solidFill>
            <a:srgbClr val="00B0F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070C0"/>
                </a:solidFill>
                <a:latin typeface="微软雅黑" panose="020B0503020204020204" pitchFamily="34" charset="-122"/>
                <a:ea typeface="微软雅黑" panose="020B0503020204020204" pitchFamily="34" charset="-122"/>
              </a:rPr>
              <a:t>顺承</a:t>
            </a:r>
          </a:p>
        </p:txBody>
      </p:sp>
    </p:spTree>
    <p:extLst>
      <p:ext uri="{BB962C8B-B14F-4D97-AF65-F5344CB8AC3E}">
        <p14:creationId xmlns:p14="http://schemas.microsoft.com/office/powerpoint/2010/main" val="1176760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2</a:t>
            </a:r>
            <a:r>
              <a:rPr lang="en-US" altLang="zh-CN" dirty="0"/>
              <a:t>.</a:t>
            </a:r>
            <a:r>
              <a:rPr lang="zh-CN" altLang="en-US" dirty="0"/>
              <a:t>战略分析工具</a:t>
            </a:r>
          </a:p>
        </p:txBody>
      </p:sp>
      <p:pic>
        <p:nvPicPr>
          <p:cNvPr id="15" name="Picture 2" descr="c:\users\zengjin\appdata\roaming\360se6\User Data\temp\8884-1103310PA314.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46" y="-20538"/>
            <a:ext cx="9143999" cy="51434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4453" y="813282"/>
            <a:ext cx="3348882" cy="769441"/>
          </a:xfrm>
          <a:prstGeom prst="rect">
            <a:avLst/>
          </a:prstGeom>
          <a:noFill/>
        </p:spPr>
        <p:txBody>
          <a:bodyPr wrap="square" rtlCol="0">
            <a:spAutoFit/>
          </a:bodyPr>
          <a:lstStyle/>
          <a:p>
            <a:r>
              <a:rPr lang="en-US" altLang="zh-CN" sz="4400" dirty="0">
                <a:solidFill>
                  <a:schemeClr val="bg1"/>
                </a:solidFill>
                <a:latin typeface="Bodoni MT Black" panose="02070A03080606020203" pitchFamily="18" charset="0"/>
                <a:ea typeface="幼圆" panose="02010509060101010101" pitchFamily="49" charset="-122"/>
              </a:rPr>
              <a:t>2</a:t>
            </a:r>
            <a:r>
              <a:rPr lang="en-US" altLang="zh-CN" sz="2800" dirty="0">
                <a:solidFill>
                  <a:schemeClr val="bg1"/>
                </a:solidFill>
                <a:latin typeface="幼圆" panose="02010509060101010101" pitchFamily="49" charset="-122"/>
                <a:ea typeface="幼圆" panose="02010509060101010101" pitchFamily="49" charset="-122"/>
              </a:rPr>
              <a:t>.</a:t>
            </a:r>
            <a:r>
              <a:rPr lang="zh-CN" altLang="en-US" sz="2800" dirty="0">
                <a:solidFill>
                  <a:schemeClr val="bg1"/>
                </a:solidFill>
                <a:latin typeface="幼圆" panose="02010509060101010101" pitchFamily="49" charset="-122"/>
                <a:ea typeface="幼圆" panose="02010509060101010101" pitchFamily="49" charset="-122"/>
              </a:rPr>
              <a:t>战略</a:t>
            </a:r>
            <a:r>
              <a:rPr lang="zh-CN" altLang="en-US" sz="3600" b="1" dirty="0">
                <a:solidFill>
                  <a:schemeClr val="bg1"/>
                </a:solidFill>
                <a:latin typeface="微软雅黑" panose="020B0503020204020204" pitchFamily="34" charset="-122"/>
                <a:ea typeface="微软雅黑" panose="020B0503020204020204" pitchFamily="34" charset="-122"/>
              </a:rPr>
              <a:t>分析</a:t>
            </a:r>
            <a:r>
              <a:rPr lang="zh-CN" altLang="en-US" sz="2800" dirty="0">
                <a:solidFill>
                  <a:schemeClr val="bg1"/>
                </a:solidFill>
                <a:latin typeface="幼圆" panose="02010509060101010101" pitchFamily="49" charset="-122"/>
                <a:ea typeface="幼圆" panose="02010509060101010101" pitchFamily="49" charset="-122"/>
              </a:rPr>
              <a:t>工具</a:t>
            </a:r>
          </a:p>
        </p:txBody>
      </p:sp>
      <p:grpSp>
        <p:nvGrpSpPr>
          <p:cNvPr id="6" name="组合 5"/>
          <p:cNvGrpSpPr/>
          <p:nvPr/>
        </p:nvGrpSpPr>
        <p:grpSpPr>
          <a:xfrm>
            <a:off x="838469" y="1183685"/>
            <a:ext cx="2826569" cy="523220"/>
            <a:chOff x="1763688" y="4588326"/>
            <a:chExt cx="2826569" cy="523220"/>
          </a:xfrm>
        </p:grpSpPr>
        <p:cxnSp>
          <p:nvCxnSpPr>
            <p:cNvPr id="7" name="直接连接符 6"/>
            <p:cNvCxnSpPr/>
            <p:nvPr/>
          </p:nvCxnSpPr>
          <p:spPr>
            <a:xfrm>
              <a:off x="1763688" y="4947674"/>
              <a:ext cx="12961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294113" y="4947674"/>
              <a:ext cx="12961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42085" y="4588326"/>
              <a:ext cx="504056" cy="523220"/>
            </a:xfrm>
            <a:prstGeom prst="rect">
              <a:avLst/>
            </a:prstGeom>
            <a:noFill/>
          </p:spPr>
          <p:txBody>
            <a:bodyPr wrap="square" rtlCol="0">
              <a:spAutoFit/>
            </a:bodyPr>
            <a:lstStyle/>
            <a:p>
              <a:r>
                <a:rPr lang="en-US" altLang="zh-CN" sz="2800" dirty="0">
                  <a:solidFill>
                    <a:schemeClr val="bg1"/>
                  </a:solidFill>
                </a:rPr>
                <a:t>.</a:t>
              </a:r>
              <a:endParaRPr lang="zh-CN" altLang="en-US" sz="2800" dirty="0">
                <a:solidFill>
                  <a:schemeClr val="bg1"/>
                </a:solidFill>
              </a:endParaRPr>
            </a:p>
          </p:txBody>
        </p:sp>
      </p:grpSp>
      <p:grpSp>
        <p:nvGrpSpPr>
          <p:cNvPr id="10" name="组合 9"/>
          <p:cNvGrpSpPr/>
          <p:nvPr/>
        </p:nvGrpSpPr>
        <p:grpSpPr>
          <a:xfrm>
            <a:off x="838469" y="555526"/>
            <a:ext cx="2826569" cy="523220"/>
            <a:chOff x="1763688" y="4588326"/>
            <a:chExt cx="2826569" cy="523220"/>
          </a:xfrm>
        </p:grpSpPr>
        <p:cxnSp>
          <p:nvCxnSpPr>
            <p:cNvPr id="11" name="直接连接符 10"/>
            <p:cNvCxnSpPr/>
            <p:nvPr/>
          </p:nvCxnSpPr>
          <p:spPr>
            <a:xfrm>
              <a:off x="1763688" y="4947674"/>
              <a:ext cx="12961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294113" y="4947674"/>
              <a:ext cx="12961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42085" y="4588326"/>
              <a:ext cx="504056" cy="523220"/>
            </a:xfrm>
            <a:prstGeom prst="rect">
              <a:avLst/>
            </a:prstGeom>
            <a:noFill/>
          </p:spPr>
          <p:txBody>
            <a:bodyPr wrap="square" rtlCol="0">
              <a:spAutoFit/>
            </a:bodyPr>
            <a:lstStyle/>
            <a:p>
              <a:r>
                <a:rPr lang="en-US" altLang="zh-CN" sz="2800" dirty="0">
                  <a:solidFill>
                    <a:schemeClr val="bg1"/>
                  </a:solidFill>
                </a:rPr>
                <a:t>.</a:t>
              </a:r>
              <a:endParaRPr lang="zh-CN" altLang="en-US" sz="2800" dirty="0">
                <a:solidFill>
                  <a:schemeClr val="bg1"/>
                </a:solidFill>
              </a:endParaRPr>
            </a:p>
          </p:txBody>
        </p:sp>
      </p:grpSp>
      <p:sp>
        <p:nvSpPr>
          <p:cNvPr id="14" name="TextBox 13"/>
          <p:cNvSpPr txBox="1"/>
          <p:nvPr/>
        </p:nvSpPr>
        <p:spPr>
          <a:xfrm>
            <a:off x="899591" y="1554259"/>
            <a:ext cx="3384377" cy="276999"/>
          </a:xfrm>
          <a:prstGeom prst="rect">
            <a:avLst/>
          </a:prstGeom>
          <a:noFill/>
        </p:spPr>
        <p:txBody>
          <a:bodyPr wrap="square" rtlCol="0">
            <a:spAutoFit/>
          </a:bodyPr>
          <a:lstStyle/>
          <a:p>
            <a:r>
              <a:rPr lang="zh-CN" altLang="en-US" sz="1200" dirty="0">
                <a:solidFill>
                  <a:schemeClr val="bg1"/>
                </a:solidFill>
                <a:latin typeface="幼圆" panose="02010509060101010101" pitchFamily="49" charset="-122"/>
                <a:ea typeface="幼圆" panose="02010509060101010101" pitchFamily="49" charset="-122"/>
              </a:rPr>
              <a:t>怎样进行分析战略（</a:t>
            </a:r>
            <a:r>
              <a:rPr lang="en-US" altLang="zh-CN" sz="1200" dirty="0">
                <a:solidFill>
                  <a:schemeClr val="bg1"/>
                </a:solidFill>
                <a:latin typeface="幼圆" panose="02010509060101010101" pitchFamily="49" charset="-122"/>
                <a:ea typeface="幼圆" panose="02010509060101010101" pitchFamily="49" charset="-122"/>
              </a:rPr>
              <a:t>How to analysis</a:t>
            </a:r>
            <a:r>
              <a:rPr lang="zh-CN" altLang="en-US" sz="1200" dirty="0">
                <a:solidFill>
                  <a:schemeClr val="bg1"/>
                </a:solidFill>
                <a:latin typeface="幼圆" panose="02010509060101010101" pitchFamily="49" charset="-122"/>
                <a:ea typeface="幼圆" panose="02010509060101010101" pitchFamily="49" charset="-122"/>
              </a:rPr>
              <a:t>）</a:t>
            </a:r>
          </a:p>
        </p:txBody>
      </p:sp>
      <p:sp>
        <p:nvSpPr>
          <p:cNvPr id="16" name="椭圆 15">
            <a:hlinkClick r:id="rId4"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3643804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过渡页</a:t>
            </a:r>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0"/>
          </p:nvPr>
        </p:nvSpPr>
        <p:spPr>
          <a:xfrm>
            <a:off x="457200" y="4767263"/>
            <a:ext cx="2133600" cy="273844"/>
          </a:xfrm>
        </p:spPr>
        <p:txBody>
          <a:bodyPr/>
          <a:lstStyle/>
          <a:p>
            <a:fld id="{C23BE8A3-4098-4EC4-8DEB-0A0778DE3B3B}" type="slidenum">
              <a:rPr lang="en-US" altLang="zh-CN"/>
              <a:pPr/>
              <a:t>15</a:t>
            </a:fld>
            <a:endParaRPr lang="en-US" altLang="zh-CN"/>
          </a:p>
        </p:txBody>
      </p:sp>
      <p:sp>
        <p:nvSpPr>
          <p:cNvPr id="5" name="Rectangle 13"/>
          <p:cNvSpPr>
            <a:spLocks noChangeArrowheads="1"/>
          </p:cNvSpPr>
          <p:nvPr/>
        </p:nvSpPr>
        <p:spPr bwMode="auto">
          <a:xfrm>
            <a:off x="3343276" y="0"/>
            <a:ext cx="5800725" cy="5143500"/>
          </a:xfrm>
          <a:prstGeom prst="rect">
            <a:avLst/>
          </a:prstGeom>
          <a:solidFill>
            <a:schemeClr val="bg1"/>
          </a:solidFill>
          <a:ln w="9525">
            <a:noFill/>
            <a:miter lim="800000"/>
            <a:headEnd/>
            <a:tailEnd/>
          </a:ln>
          <a:effectLst/>
        </p:spPr>
        <p:txBody>
          <a:bodyPr wrap="none" anchor="ctr"/>
          <a:lstStyle/>
          <a:p>
            <a:endParaRPr lang="zh-CN" altLang="en-US"/>
          </a:p>
        </p:txBody>
      </p:sp>
      <p:sp>
        <p:nvSpPr>
          <p:cNvPr id="6" name="Rectangle 6"/>
          <p:cNvSpPr>
            <a:spLocks noChangeArrowheads="1"/>
          </p:cNvSpPr>
          <p:nvPr/>
        </p:nvSpPr>
        <p:spPr bwMode="auto">
          <a:xfrm>
            <a:off x="0" y="0"/>
            <a:ext cx="3352800" cy="5141912"/>
          </a:xfrm>
          <a:prstGeom prst="rect">
            <a:avLst/>
          </a:prstGeom>
          <a:solidFill>
            <a:srgbClr val="0070C0"/>
          </a:solidFill>
          <a:ln w="25400" algn="ctr">
            <a:noFill/>
            <a:miter lim="800000"/>
            <a:headEnd/>
            <a:tailEnd/>
          </a:ln>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 name="TextBox 15"/>
          <p:cNvSpPr txBox="1"/>
          <p:nvPr/>
        </p:nvSpPr>
        <p:spPr>
          <a:xfrm>
            <a:off x="1033463" y="2585240"/>
            <a:ext cx="2376487" cy="579258"/>
          </a:xfrm>
          <a:prstGeom prst="rect">
            <a:avLst/>
          </a:prstGeom>
          <a:noFill/>
        </p:spPr>
        <p:txBody>
          <a:bodyPr>
            <a:spAutoFit/>
          </a:bodyPr>
          <a:lstStyle/>
          <a:p>
            <a:pPr algn="ctr"/>
            <a:r>
              <a:rPr lang="en-US" altLang="zh-CN" sz="3200" dirty="0">
                <a:solidFill>
                  <a:schemeClr val="bg1"/>
                </a:solidFill>
                <a:latin typeface="Agency FB" pitchFamily="34" charset="0"/>
                <a:ea typeface="Adobe 宋体 Std L" pitchFamily="18" charset="-122"/>
              </a:rPr>
              <a:t>Contents Page</a:t>
            </a:r>
          </a:p>
        </p:txBody>
      </p:sp>
      <p:sp>
        <p:nvSpPr>
          <p:cNvPr id="8" name="文本框 52"/>
          <p:cNvSpPr txBox="1"/>
          <p:nvPr/>
        </p:nvSpPr>
        <p:spPr>
          <a:xfrm>
            <a:off x="1033463" y="1699689"/>
            <a:ext cx="2376487" cy="853811"/>
          </a:xfrm>
          <a:prstGeom prst="rect">
            <a:avLst/>
          </a:prstGeom>
          <a:noFill/>
        </p:spPr>
        <p:txBody>
          <a:bodyPr>
            <a:spAutoFit/>
          </a:bodyPr>
          <a:lstStyle/>
          <a:p>
            <a:pPr algn="ctr" fontAlgn="auto">
              <a:spcBef>
                <a:spcPts val="0"/>
              </a:spcBef>
              <a:spcAft>
                <a:spcPts val="0"/>
              </a:spcAft>
              <a:defRPr/>
            </a:pPr>
            <a:r>
              <a:rPr lang="zh-CN" altLang="en-US" sz="5000" b="1" dirty="0">
                <a:solidFill>
                  <a:schemeClr val="bg1"/>
                </a:solidFill>
                <a:latin typeface="+mn-lt"/>
                <a:ea typeface="微软雅黑"/>
              </a:rPr>
              <a:t>目录页</a:t>
            </a:r>
          </a:p>
        </p:txBody>
      </p:sp>
      <p:sp>
        <p:nvSpPr>
          <p:cNvPr id="9" name="对角圆角矩形 28"/>
          <p:cNvSpPr>
            <a:spLocks noChangeArrowheads="1"/>
          </p:cNvSpPr>
          <p:nvPr/>
        </p:nvSpPr>
        <p:spPr bwMode="auto">
          <a:xfrm>
            <a:off x="4127500" y="1191697"/>
            <a:ext cx="4175125" cy="649087"/>
          </a:xfrm>
          <a:custGeom>
            <a:avLst/>
            <a:gdLst>
              <a:gd name="T0" fmla="*/ 4176464 w 4176464"/>
              <a:gd name="T1" fmla="*/ 324036 h 648072"/>
              <a:gd name="T2" fmla="*/ 2088232 w 4176464"/>
              <a:gd name="T3" fmla="*/ 648072 h 648072"/>
              <a:gd name="T4" fmla="*/ 0 w 4176464"/>
              <a:gd name="T5" fmla="*/ 324036 h 648072"/>
              <a:gd name="T6" fmla="*/ 2088232 w 4176464"/>
              <a:gd name="T7" fmla="*/ 0 h 648072"/>
              <a:gd name="T8" fmla="*/ 0 60000 65536"/>
              <a:gd name="T9" fmla="*/ 5898240 60000 65536"/>
              <a:gd name="T10" fmla="*/ 11796480 60000 65536"/>
              <a:gd name="T11" fmla="*/ 17694720 60000 65536"/>
              <a:gd name="T12" fmla="*/ 39753 w 4176464"/>
              <a:gd name="T13" fmla="*/ 39753 h 648072"/>
              <a:gd name="T14" fmla="*/ 4136711 w 4176464"/>
              <a:gd name="T15" fmla="*/ 608319 h 648072"/>
            </a:gdLst>
            <a:ahLst/>
            <a:cxnLst>
              <a:cxn ang="T8">
                <a:pos x="T0" y="T1"/>
              </a:cxn>
              <a:cxn ang="T9">
                <a:pos x="T2" y="T3"/>
              </a:cxn>
              <a:cxn ang="T10">
                <a:pos x="T4" y="T5"/>
              </a:cxn>
              <a:cxn ang="T11">
                <a:pos x="T6" y="T7"/>
              </a:cxn>
            </a:cxnLst>
            <a:rect l="T12" t="T13" r="T14" b="T15"/>
            <a:pathLst>
              <a:path w="4176464" h="648072">
                <a:moveTo>
                  <a:pt x="135726" y="0"/>
                </a:moveTo>
                <a:lnTo>
                  <a:pt x="4176464" y="0"/>
                </a:lnTo>
                <a:lnTo>
                  <a:pt x="4176464" y="512346"/>
                </a:lnTo>
                <a:cubicBezTo>
                  <a:pt x="4176464" y="587305"/>
                  <a:pt x="4115697" y="648071"/>
                  <a:pt x="4040738" y="648072"/>
                </a:cubicBezTo>
                <a:lnTo>
                  <a:pt x="0" y="648072"/>
                </a:lnTo>
                <a:lnTo>
                  <a:pt x="0" y="135726"/>
                </a:lnTo>
                <a:cubicBezTo>
                  <a:pt x="0" y="60766"/>
                  <a:pt x="60766" y="0"/>
                  <a:pt x="135725" y="0"/>
                </a:cubicBezTo>
                <a:close/>
              </a:path>
            </a:pathLst>
          </a:custGeom>
          <a:solidFill>
            <a:srgbClr val="0070C0"/>
          </a:solidFill>
          <a:ln w="25400" algn="ctr">
            <a:noFill/>
            <a:miter lim="800000"/>
            <a:headEnd/>
            <a:tailEnd/>
          </a:ln>
        </p:spPr>
        <p:txBody>
          <a:bodyPr anchor="ctr"/>
          <a:lstStyle/>
          <a:p>
            <a:pPr algn="ctr" fontAlgn="auto">
              <a:spcBef>
                <a:spcPts val="0"/>
              </a:spcBef>
              <a:spcAft>
                <a:spcPts val="0"/>
              </a:spcAft>
              <a:defRPr/>
            </a:pPr>
            <a:endParaRPr lang="zh-CN" altLang="en-US">
              <a:solidFill>
                <a:schemeClr val="lt1"/>
              </a:solidFill>
              <a:latin typeface="+mn-lt"/>
              <a:ea typeface="+mn-ea"/>
            </a:endParaRPr>
          </a:p>
        </p:txBody>
      </p:sp>
      <p:sp>
        <p:nvSpPr>
          <p:cNvPr id="11" name="TextBox 6"/>
          <p:cNvSpPr txBox="1"/>
          <p:nvPr/>
        </p:nvSpPr>
        <p:spPr>
          <a:xfrm>
            <a:off x="4527551" y="1334588"/>
            <a:ext cx="3833813" cy="369218"/>
          </a:xfrm>
          <a:prstGeom prst="rect">
            <a:avLst/>
          </a:prstGeom>
          <a:noFill/>
        </p:spPr>
        <p:txBody>
          <a:bodyPr lIns="0" tIns="0" rIns="0" bIns="0" anchor="ctr">
            <a:spAutoFit/>
          </a:bodyPr>
          <a:lstStyle/>
          <a:p>
            <a:r>
              <a:rPr lang="en-US" altLang="zh-CN" sz="2400" dirty="0">
                <a:solidFill>
                  <a:schemeClr val="bg1"/>
                </a:solidFill>
                <a:latin typeface="Impact" pitchFamily="34" charset="0"/>
                <a:ea typeface="微软雅黑" pitchFamily="34" charset="-122"/>
              </a:rPr>
              <a:t>2.1    </a:t>
            </a:r>
            <a:r>
              <a:rPr lang="zh-CN" altLang="en-US" sz="2400" b="1" dirty="0">
                <a:solidFill>
                  <a:schemeClr val="bg1"/>
                </a:solidFill>
                <a:latin typeface="Impact" pitchFamily="34" charset="0"/>
                <a:ea typeface="微软雅黑" pitchFamily="34" charset="-122"/>
              </a:rPr>
              <a:t>行业分析</a:t>
            </a:r>
          </a:p>
        </p:txBody>
      </p:sp>
      <p:sp>
        <p:nvSpPr>
          <p:cNvPr id="12" name="TextBox 10"/>
          <p:cNvSpPr txBox="1"/>
          <p:nvPr/>
        </p:nvSpPr>
        <p:spPr>
          <a:xfrm>
            <a:off x="4518026" y="2319146"/>
            <a:ext cx="3833813" cy="368186"/>
          </a:xfrm>
          <a:prstGeom prst="rect">
            <a:avLst/>
          </a:prstGeom>
          <a:noFill/>
        </p:spPr>
        <p:txBody>
          <a:bodyPr lIns="0" tIns="0" rIns="0" bIns="0" anchor="ctr">
            <a:spAutoFit/>
          </a:bodyPr>
          <a:lstStyle/>
          <a:p>
            <a:r>
              <a:rPr lang="en-US" altLang="zh-CN" sz="2400" b="1" dirty="0">
                <a:solidFill>
                  <a:schemeClr val="bg1">
                    <a:lumMod val="50000"/>
                  </a:schemeClr>
                </a:solidFill>
                <a:latin typeface="Impact" pitchFamily="34" charset="0"/>
                <a:ea typeface="微软雅黑" pitchFamily="34" charset="-122"/>
              </a:rPr>
              <a:t>2.2    </a:t>
            </a:r>
            <a:r>
              <a:rPr lang="zh-CN" altLang="en-US" sz="2400" dirty="0">
                <a:solidFill>
                  <a:schemeClr val="bg1">
                    <a:lumMod val="50000"/>
                  </a:schemeClr>
                </a:solidFill>
                <a:latin typeface="Impact" pitchFamily="34" charset="0"/>
                <a:ea typeface="微软雅黑" pitchFamily="34" charset="-122"/>
              </a:rPr>
              <a:t>竞品分析</a:t>
            </a:r>
          </a:p>
        </p:txBody>
      </p:sp>
      <p:sp>
        <p:nvSpPr>
          <p:cNvPr id="13" name="TextBox 11"/>
          <p:cNvSpPr txBox="1"/>
          <p:nvPr/>
        </p:nvSpPr>
        <p:spPr>
          <a:xfrm>
            <a:off x="4518026" y="3354660"/>
            <a:ext cx="3833813" cy="369218"/>
          </a:xfrm>
          <a:prstGeom prst="rect">
            <a:avLst/>
          </a:prstGeom>
          <a:noFill/>
        </p:spPr>
        <p:txBody>
          <a:bodyPr lIns="0" tIns="0" rIns="0" bIns="0" anchor="ctr">
            <a:spAutoFit/>
          </a:bodyPr>
          <a:lstStyle/>
          <a:p>
            <a:r>
              <a:rPr lang="en-US" altLang="zh-CN" sz="2400" dirty="0">
                <a:solidFill>
                  <a:srgbClr val="808080"/>
                </a:solidFill>
                <a:latin typeface="Impact" pitchFamily="34" charset="0"/>
                <a:ea typeface="微软雅黑" pitchFamily="34" charset="-122"/>
              </a:rPr>
              <a:t>2.3    </a:t>
            </a:r>
            <a:r>
              <a:rPr lang="zh-CN" altLang="en-US" sz="2400" dirty="0">
                <a:solidFill>
                  <a:srgbClr val="808080"/>
                </a:solidFill>
                <a:latin typeface="Impact" pitchFamily="34" charset="0"/>
                <a:ea typeface="微软雅黑" pitchFamily="34" charset="-122"/>
              </a:rPr>
              <a:t>自身分析</a:t>
            </a:r>
            <a:endParaRPr lang="zh-CN" altLang="en-US" sz="2400" dirty="0">
              <a:solidFill>
                <a:srgbClr val="808080"/>
              </a:solidFill>
              <a:latin typeface="微软雅黑" pitchFamily="34" charset="-122"/>
              <a:ea typeface="微软雅黑" pitchFamily="34" charset="-122"/>
            </a:endParaRPr>
          </a:p>
        </p:txBody>
      </p:sp>
      <p:sp>
        <p:nvSpPr>
          <p:cNvPr id="14" name="椭圆 13">
            <a:hlinkClick r:id="rId2"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1447839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2.1.1 PEST</a:t>
            </a:r>
            <a:r>
              <a:rPr lang="zh-CN" altLang="en-US" dirty="0"/>
              <a:t>分析</a:t>
            </a:r>
          </a:p>
        </p:txBody>
      </p:sp>
      <p:graphicFrame>
        <p:nvGraphicFramePr>
          <p:cNvPr id="5" name="图示 4"/>
          <p:cNvGraphicFramePr/>
          <p:nvPr>
            <p:extLst>
              <p:ext uri="{D42A27DB-BD31-4B8C-83A1-F6EECF244321}">
                <p14:modId xmlns:p14="http://schemas.microsoft.com/office/powerpoint/2010/main" val="2636691524"/>
              </p:ext>
            </p:extLst>
          </p:nvPr>
        </p:nvGraphicFramePr>
        <p:xfrm>
          <a:off x="2017912" y="743439"/>
          <a:ext cx="5328592" cy="35599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矩形 5"/>
          <p:cNvSpPr/>
          <p:nvPr/>
        </p:nvSpPr>
        <p:spPr>
          <a:xfrm>
            <a:off x="715616" y="915566"/>
            <a:ext cx="1296144" cy="1323439"/>
          </a:xfrm>
          <a:prstGeom prst="rect">
            <a:avLst/>
          </a:prstGeom>
        </p:spPr>
        <p:txBody>
          <a:bodyPr wrap="square">
            <a:spAutoFit/>
          </a:bodyPr>
          <a:lstStyle/>
          <a:p>
            <a:pPr>
              <a:buFont typeface="Wingdings" pitchFamily="2" charset="2"/>
              <a:buChar char="l"/>
            </a:pPr>
            <a:r>
              <a:rPr lang="zh-CN" altLang="en-US" sz="1000" b="1" dirty="0">
                <a:solidFill>
                  <a:srgbClr val="0070C0"/>
                </a:solidFill>
                <a:latin typeface="微软雅黑" pitchFamily="34" charset="-122"/>
                <a:ea typeface="微软雅黑" pitchFamily="34" charset="-122"/>
              </a:rPr>
              <a:t>稳定与否</a:t>
            </a:r>
          </a:p>
          <a:p>
            <a:pPr>
              <a:buFont typeface="Wingdings" pitchFamily="2" charset="2"/>
              <a:buChar char="l"/>
            </a:pPr>
            <a:r>
              <a:rPr lang="zh-CN" altLang="en-US" sz="1000" b="1" dirty="0">
                <a:solidFill>
                  <a:srgbClr val="0070C0"/>
                </a:solidFill>
                <a:latin typeface="微软雅黑" pitchFamily="34" charset="-122"/>
                <a:ea typeface="微软雅黑" pitchFamily="34" charset="-122"/>
              </a:rPr>
              <a:t>国家政策</a:t>
            </a:r>
          </a:p>
          <a:p>
            <a:pPr>
              <a:buFont typeface="Wingdings" pitchFamily="2" charset="2"/>
              <a:buChar char="l"/>
            </a:pPr>
            <a:r>
              <a:rPr lang="zh-CN" altLang="en-US" sz="1000" b="1" dirty="0">
                <a:solidFill>
                  <a:srgbClr val="0070C0"/>
                </a:solidFill>
                <a:latin typeface="微软雅黑" pitchFamily="34" charset="-122"/>
                <a:ea typeface="微软雅黑" pitchFamily="34" charset="-122"/>
              </a:rPr>
              <a:t>政府所持的市场道德标准</a:t>
            </a:r>
          </a:p>
          <a:p>
            <a:pPr>
              <a:buFont typeface="Wingdings" pitchFamily="2" charset="2"/>
              <a:buChar char="l"/>
            </a:pPr>
            <a:r>
              <a:rPr lang="zh-CN" altLang="en-US" sz="1000" b="1" dirty="0">
                <a:solidFill>
                  <a:srgbClr val="0070C0"/>
                </a:solidFill>
                <a:latin typeface="微软雅黑" pitchFamily="34" charset="-122"/>
                <a:ea typeface="微软雅黑" pitchFamily="34" charset="-122"/>
              </a:rPr>
              <a:t>经济政策</a:t>
            </a:r>
          </a:p>
          <a:p>
            <a:pPr>
              <a:buFont typeface="Wingdings" pitchFamily="2" charset="2"/>
              <a:buChar char="l"/>
            </a:pPr>
            <a:r>
              <a:rPr lang="zh-CN" altLang="en-US" sz="1000" b="1" dirty="0">
                <a:solidFill>
                  <a:srgbClr val="0070C0"/>
                </a:solidFill>
                <a:latin typeface="微软雅黑" pitchFamily="34" charset="-122"/>
                <a:ea typeface="微软雅黑" pitchFamily="34" charset="-122"/>
              </a:rPr>
              <a:t>政府是否关注文化与宗教</a:t>
            </a:r>
          </a:p>
          <a:p>
            <a:pPr>
              <a:buFont typeface="Wingdings" pitchFamily="2" charset="2"/>
              <a:buChar char="l"/>
            </a:pPr>
            <a:r>
              <a:rPr lang="zh-CN" altLang="en-US" sz="1000" b="1" dirty="0">
                <a:solidFill>
                  <a:srgbClr val="0070C0"/>
                </a:solidFill>
                <a:latin typeface="微软雅黑" pitchFamily="34" charset="-122"/>
                <a:ea typeface="微软雅黑" pitchFamily="34" charset="-122"/>
              </a:rPr>
              <a:t>贸易协定</a:t>
            </a:r>
          </a:p>
        </p:txBody>
      </p:sp>
      <p:sp>
        <p:nvSpPr>
          <p:cNvPr id="7" name="矩形 6"/>
          <p:cNvSpPr/>
          <p:nvPr/>
        </p:nvSpPr>
        <p:spPr>
          <a:xfrm>
            <a:off x="7452320" y="771550"/>
            <a:ext cx="1691680" cy="923330"/>
          </a:xfrm>
          <a:prstGeom prst="rect">
            <a:avLst/>
          </a:prstGeom>
        </p:spPr>
        <p:txBody>
          <a:bodyPr wrap="square">
            <a:spAutoFit/>
          </a:bodyPr>
          <a:lstStyle/>
          <a:p>
            <a:pPr>
              <a:buFont typeface="Wingdings" pitchFamily="2" charset="2"/>
              <a:buChar char="l"/>
            </a:pPr>
            <a:r>
              <a:rPr lang="zh-CN" altLang="en-US" sz="900" b="1" dirty="0">
                <a:solidFill>
                  <a:srgbClr val="0070C0"/>
                </a:solidFill>
                <a:latin typeface="微软雅黑" pitchFamily="34" charset="-122"/>
                <a:ea typeface="微软雅黑" pitchFamily="34" charset="-122"/>
              </a:rPr>
              <a:t>社会经济结构</a:t>
            </a:r>
          </a:p>
          <a:p>
            <a:pPr>
              <a:buFont typeface="Wingdings" pitchFamily="2" charset="2"/>
              <a:buChar char="l"/>
            </a:pPr>
            <a:r>
              <a:rPr lang="zh-CN" altLang="en-US" sz="900" b="1" dirty="0">
                <a:solidFill>
                  <a:srgbClr val="0070C0"/>
                </a:solidFill>
                <a:latin typeface="微软雅黑" pitchFamily="34" charset="-122"/>
                <a:ea typeface="微软雅黑" pitchFamily="34" charset="-122"/>
              </a:rPr>
              <a:t>经济发展水平</a:t>
            </a:r>
          </a:p>
          <a:p>
            <a:pPr>
              <a:buFont typeface="Wingdings" pitchFamily="2" charset="2"/>
              <a:buChar char="l"/>
            </a:pPr>
            <a:r>
              <a:rPr lang="zh-CN" altLang="en-US" sz="900" b="1" dirty="0">
                <a:solidFill>
                  <a:srgbClr val="0070C0"/>
                </a:solidFill>
                <a:latin typeface="微软雅黑" pitchFamily="34" charset="-122"/>
                <a:ea typeface="微软雅黑" pitchFamily="34" charset="-122"/>
              </a:rPr>
              <a:t>经济体制</a:t>
            </a:r>
          </a:p>
          <a:p>
            <a:pPr>
              <a:buFont typeface="Wingdings" pitchFamily="2" charset="2"/>
              <a:buChar char="l"/>
            </a:pPr>
            <a:r>
              <a:rPr lang="zh-CN" altLang="en-US" sz="900" b="1" dirty="0">
                <a:solidFill>
                  <a:srgbClr val="0070C0"/>
                </a:solidFill>
                <a:latin typeface="微软雅黑" pitchFamily="34" charset="-122"/>
                <a:ea typeface="微软雅黑" pitchFamily="34" charset="-122"/>
              </a:rPr>
              <a:t>宏观经济政策</a:t>
            </a:r>
          </a:p>
          <a:p>
            <a:pPr>
              <a:buFont typeface="Wingdings" pitchFamily="2" charset="2"/>
              <a:buChar char="l"/>
            </a:pPr>
            <a:r>
              <a:rPr lang="zh-CN" altLang="en-US" sz="900" b="1" dirty="0">
                <a:solidFill>
                  <a:srgbClr val="0070C0"/>
                </a:solidFill>
                <a:latin typeface="微软雅黑" pitchFamily="34" charset="-122"/>
                <a:ea typeface="微软雅黑" pitchFamily="34" charset="-122"/>
              </a:rPr>
              <a:t>当前经济状况</a:t>
            </a:r>
          </a:p>
          <a:p>
            <a:pPr>
              <a:buFont typeface="Wingdings" pitchFamily="2" charset="2"/>
              <a:buChar char="l"/>
            </a:pPr>
            <a:r>
              <a:rPr lang="zh-CN" altLang="en-US" sz="900" b="1" dirty="0">
                <a:solidFill>
                  <a:srgbClr val="0070C0"/>
                </a:solidFill>
                <a:latin typeface="微软雅黑" pitchFamily="34" charset="-122"/>
                <a:ea typeface="微软雅黑" pitchFamily="34" charset="-122"/>
              </a:rPr>
              <a:t>其他一般经济条件</a:t>
            </a:r>
          </a:p>
        </p:txBody>
      </p:sp>
      <p:sp>
        <p:nvSpPr>
          <p:cNvPr id="8" name="矩形 7"/>
          <p:cNvSpPr/>
          <p:nvPr/>
        </p:nvSpPr>
        <p:spPr>
          <a:xfrm>
            <a:off x="683568" y="2662048"/>
            <a:ext cx="2141984" cy="923330"/>
          </a:xfrm>
          <a:prstGeom prst="rect">
            <a:avLst/>
          </a:prstGeom>
        </p:spPr>
        <p:txBody>
          <a:bodyPr wrap="square">
            <a:spAutoFit/>
          </a:bodyPr>
          <a:lstStyle/>
          <a:p>
            <a:pPr>
              <a:buFont typeface="Wingdings" pitchFamily="2" charset="2"/>
              <a:buChar char="l"/>
            </a:pPr>
            <a:r>
              <a:rPr lang="zh-CN" altLang="en-US" sz="900" b="1" dirty="0">
                <a:solidFill>
                  <a:srgbClr val="0070C0"/>
                </a:solidFill>
                <a:latin typeface="微软雅黑" pitchFamily="34" charset="-122"/>
                <a:ea typeface="微软雅黑" pitchFamily="34" charset="-122"/>
              </a:rPr>
              <a:t>人口因素</a:t>
            </a:r>
          </a:p>
          <a:p>
            <a:pPr>
              <a:buFont typeface="Wingdings" pitchFamily="2" charset="2"/>
              <a:buChar char="l"/>
            </a:pPr>
            <a:r>
              <a:rPr lang="zh-CN" altLang="en-US" sz="900" b="1" dirty="0">
                <a:solidFill>
                  <a:srgbClr val="0070C0"/>
                </a:solidFill>
                <a:latin typeface="微软雅黑" pitchFamily="34" charset="-122"/>
                <a:ea typeface="微软雅黑" pitchFamily="34" charset="-122"/>
              </a:rPr>
              <a:t>社会流动性</a:t>
            </a:r>
          </a:p>
          <a:p>
            <a:pPr>
              <a:buFont typeface="Wingdings" pitchFamily="2" charset="2"/>
              <a:buChar char="l"/>
            </a:pPr>
            <a:r>
              <a:rPr lang="zh-CN" altLang="en-US" sz="900" b="1" dirty="0">
                <a:solidFill>
                  <a:srgbClr val="0070C0"/>
                </a:solidFill>
                <a:latin typeface="微软雅黑" pitchFamily="34" charset="-122"/>
                <a:ea typeface="微软雅黑" pitchFamily="34" charset="-122"/>
              </a:rPr>
              <a:t>消费心理</a:t>
            </a:r>
          </a:p>
          <a:p>
            <a:pPr>
              <a:buFont typeface="Wingdings" pitchFamily="2" charset="2"/>
              <a:buChar char="l"/>
            </a:pPr>
            <a:r>
              <a:rPr lang="zh-CN" altLang="en-US" sz="900" b="1" dirty="0">
                <a:solidFill>
                  <a:srgbClr val="0070C0"/>
                </a:solidFill>
                <a:latin typeface="微软雅黑" pitchFamily="34" charset="-122"/>
                <a:ea typeface="微软雅黑" pitchFamily="34" charset="-122"/>
              </a:rPr>
              <a:t>生活方式变化</a:t>
            </a:r>
          </a:p>
          <a:p>
            <a:pPr>
              <a:buFont typeface="Wingdings" pitchFamily="2" charset="2"/>
              <a:buChar char="l"/>
            </a:pPr>
            <a:r>
              <a:rPr lang="zh-CN" altLang="en-US" sz="900" b="1" dirty="0">
                <a:solidFill>
                  <a:srgbClr val="0070C0"/>
                </a:solidFill>
                <a:latin typeface="微软雅黑" pitchFamily="34" charset="-122"/>
                <a:ea typeface="微软雅黑" pitchFamily="34" charset="-122"/>
              </a:rPr>
              <a:t>文化传统</a:t>
            </a:r>
          </a:p>
          <a:p>
            <a:pPr>
              <a:buFont typeface="Wingdings" pitchFamily="2" charset="2"/>
              <a:buChar char="l"/>
            </a:pPr>
            <a:r>
              <a:rPr lang="zh-CN" altLang="en-US" sz="900" b="1" dirty="0">
                <a:solidFill>
                  <a:srgbClr val="0070C0"/>
                </a:solidFill>
                <a:latin typeface="微软雅黑" pitchFamily="34" charset="-122"/>
                <a:ea typeface="微软雅黑" pitchFamily="34" charset="-122"/>
              </a:rPr>
              <a:t>价值观</a:t>
            </a:r>
          </a:p>
        </p:txBody>
      </p:sp>
      <p:sp>
        <p:nvSpPr>
          <p:cNvPr id="9" name="矩形 8"/>
          <p:cNvSpPr/>
          <p:nvPr/>
        </p:nvSpPr>
        <p:spPr>
          <a:xfrm>
            <a:off x="7596336" y="3077547"/>
            <a:ext cx="1297816" cy="507831"/>
          </a:xfrm>
          <a:prstGeom prst="rect">
            <a:avLst/>
          </a:prstGeom>
        </p:spPr>
        <p:txBody>
          <a:bodyPr wrap="square">
            <a:spAutoFit/>
          </a:bodyPr>
          <a:lstStyle/>
          <a:p>
            <a:pPr>
              <a:buFont typeface="Wingdings" pitchFamily="2" charset="2"/>
              <a:buChar char="l"/>
            </a:pPr>
            <a:r>
              <a:rPr lang="zh-CN" altLang="en-US" sz="900" b="1" dirty="0">
                <a:solidFill>
                  <a:srgbClr val="0070C0"/>
                </a:solidFill>
                <a:latin typeface="微软雅黑" pitchFamily="34" charset="-122"/>
                <a:ea typeface="微软雅黑" pitchFamily="34" charset="-122"/>
              </a:rPr>
              <a:t>社会技术总水平及变化趋势</a:t>
            </a:r>
            <a:endParaRPr lang="en-US" altLang="zh-CN" sz="900" b="1" dirty="0">
              <a:solidFill>
                <a:srgbClr val="0070C0"/>
              </a:solidFill>
              <a:latin typeface="微软雅黑" pitchFamily="34" charset="-122"/>
              <a:ea typeface="微软雅黑" pitchFamily="34" charset="-122"/>
            </a:endParaRPr>
          </a:p>
          <a:p>
            <a:pPr>
              <a:buFont typeface="Wingdings" pitchFamily="2" charset="2"/>
              <a:buChar char="l"/>
            </a:pPr>
            <a:r>
              <a:rPr lang="zh-CN" altLang="en-US" sz="900" b="1" dirty="0">
                <a:solidFill>
                  <a:srgbClr val="0070C0"/>
                </a:solidFill>
                <a:latin typeface="微软雅黑" pitchFamily="34" charset="-122"/>
                <a:ea typeface="微软雅黑" pitchFamily="34" charset="-122"/>
              </a:rPr>
              <a:t>技术变迁</a:t>
            </a:r>
          </a:p>
        </p:txBody>
      </p:sp>
      <p:sp>
        <p:nvSpPr>
          <p:cNvPr id="10" name="矩形 9"/>
          <p:cNvSpPr/>
          <p:nvPr/>
        </p:nvSpPr>
        <p:spPr>
          <a:xfrm>
            <a:off x="395536" y="4371950"/>
            <a:ext cx="8568952" cy="577081"/>
          </a:xfrm>
          <a:prstGeom prst="rect">
            <a:avLst/>
          </a:prstGeom>
        </p:spPr>
        <p:txBody>
          <a:bodyPr wrap="square">
            <a:spAutoFit/>
          </a:bodyPr>
          <a:lstStyle/>
          <a:p>
            <a:pPr algn="just"/>
            <a:r>
              <a:rPr lang="en-US" altLang="zh-CN" sz="1050" dirty="0">
                <a:solidFill>
                  <a:srgbClr val="0070C0"/>
                </a:solidFill>
                <a:latin typeface="微软雅黑" pitchFamily="34" charset="-122"/>
                <a:ea typeface="微软雅黑" pitchFamily="34" charset="-122"/>
              </a:rPr>
              <a:t>PEST </a:t>
            </a:r>
            <a:r>
              <a:rPr lang="zh-CN" altLang="en-US" sz="1050" dirty="0">
                <a:solidFill>
                  <a:srgbClr val="0070C0"/>
                </a:solidFill>
                <a:latin typeface="微软雅黑" pitchFamily="34" charset="-122"/>
                <a:ea typeface="微软雅黑" pitchFamily="34" charset="-122"/>
              </a:rPr>
              <a:t>有时也被称为 </a:t>
            </a:r>
            <a:r>
              <a:rPr lang="en-US" altLang="zh-CN" sz="1050" dirty="0">
                <a:solidFill>
                  <a:srgbClr val="0070C0"/>
                </a:solidFill>
                <a:latin typeface="微软雅黑" pitchFamily="34" charset="-122"/>
                <a:ea typeface="微软雅黑" pitchFamily="34" charset="-122"/>
              </a:rPr>
              <a:t>STEP</a:t>
            </a:r>
            <a:r>
              <a:rPr lang="zh-CN" altLang="en-US" sz="1050" dirty="0">
                <a:solidFill>
                  <a:srgbClr val="0070C0"/>
                </a:solidFill>
                <a:latin typeface="微软雅黑" pitchFamily="34" charset="-122"/>
                <a:ea typeface="微软雅黑" pitchFamily="34" charset="-122"/>
              </a:rPr>
              <a:t>、</a:t>
            </a:r>
            <a:r>
              <a:rPr lang="en-US" altLang="zh-CN" sz="1050" dirty="0">
                <a:solidFill>
                  <a:srgbClr val="0070C0"/>
                </a:solidFill>
                <a:latin typeface="微软雅黑" pitchFamily="34" charset="-122"/>
                <a:ea typeface="微软雅黑" pitchFamily="34" charset="-122"/>
              </a:rPr>
              <a:t>DESTEP</a:t>
            </a:r>
            <a:r>
              <a:rPr lang="zh-CN" altLang="en-US" sz="1050" dirty="0">
                <a:solidFill>
                  <a:srgbClr val="0070C0"/>
                </a:solidFill>
                <a:latin typeface="微软雅黑" pitchFamily="34" charset="-122"/>
                <a:ea typeface="微软雅黑" pitchFamily="34" charset="-122"/>
              </a:rPr>
              <a:t>、</a:t>
            </a:r>
            <a:r>
              <a:rPr lang="en-US" altLang="zh-CN" sz="1050" dirty="0">
                <a:solidFill>
                  <a:srgbClr val="0070C0"/>
                </a:solidFill>
                <a:latin typeface="微软雅黑" pitchFamily="34" charset="-122"/>
                <a:ea typeface="微软雅黑" pitchFamily="34" charset="-122"/>
              </a:rPr>
              <a:t>STEEP</a:t>
            </a:r>
            <a:r>
              <a:rPr lang="zh-CN" altLang="en-US" sz="1050" dirty="0">
                <a:solidFill>
                  <a:srgbClr val="0070C0"/>
                </a:solidFill>
                <a:latin typeface="微软雅黑" pitchFamily="34" charset="-122"/>
                <a:ea typeface="微软雅黑" pitchFamily="34" charset="-122"/>
              </a:rPr>
              <a:t>、</a:t>
            </a:r>
            <a:r>
              <a:rPr lang="en-US" altLang="zh-CN" sz="1050" dirty="0">
                <a:solidFill>
                  <a:srgbClr val="0070C0"/>
                </a:solidFill>
                <a:latin typeface="微软雅黑" pitchFamily="34" charset="-122"/>
                <a:ea typeface="微软雅黑" pitchFamily="34" charset="-122"/>
              </a:rPr>
              <a:t>PESTE</a:t>
            </a:r>
            <a:r>
              <a:rPr lang="zh-CN" altLang="en-US" sz="1050" dirty="0">
                <a:solidFill>
                  <a:srgbClr val="0070C0"/>
                </a:solidFill>
                <a:latin typeface="微软雅黑" pitchFamily="34" charset="-122"/>
                <a:ea typeface="微软雅黑" pitchFamily="34" charset="-122"/>
              </a:rPr>
              <a:t>、</a:t>
            </a:r>
            <a:r>
              <a:rPr lang="en-US" altLang="zh-CN" sz="1050" dirty="0">
                <a:solidFill>
                  <a:srgbClr val="0070C0"/>
                </a:solidFill>
                <a:latin typeface="微软雅黑" pitchFamily="34" charset="-122"/>
                <a:ea typeface="微软雅黑" pitchFamily="34" charset="-122"/>
              </a:rPr>
              <a:t>PESTEL</a:t>
            </a:r>
            <a:r>
              <a:rPr lang="zh-CN" altLang="en-US" sz="1050" dirty="0">
                <a:solidFill>
                  <a:srgbClr val="0070C0"/>
                </a:solidFill>
                <a:latin typeface="微软雅黑" pitchFamily="34" charset="-122"/>
                <a:ea typeface="微软雅黑" pitchFamily="34" charset="-122"/>
              </a:rPr>
              <a:t>、</a:t>
            </a:r>
            <a:r>
              <a:rPr lang="en-US" altLang="zh-CN" sz="1050" dirty="0">
                <a:solidFill>
                  <a:srgbClr val="0070C0"/>
                </a:solidFill>
                <a:latin typeface="微软雅黑" pitchFamily="34" charset="-122"/>
                <a:ea typeface="微软雅黑" pitchFamily="34" charset="-122"/>
              </a:rPr>
              <a:t>PESTLE </a:t>
            </a:r>
            <a:r>
              <a:rPr lang="zh-CN" altLang="en-US" sz="1050" dirty="0">
                <a:solidFill>
                  <a:srgbClr val="0070C0"/>
                </a:solidFill>
                <a:latin typeface="微软雅黑" pitchFamily="34" charset="-122"/>
                <a:ea typeface="微软雅黑" pitchFamily="34" charset="-122"/>
              </a:rPr>
              <a:t>或 </a:t>
            </a:r>
            <a:r>
              <a:rPr lang="en-US" altLang="zh-CN" sz="1050" dirty="0">
                <a:solidFill>
                  <a:srgbClr val="0070C0"/>
                </a:solidFill>
                <a:latin typeface="微软雅黑" pitchFamily="34" charset="-122"/>
                <a:ea typeface="微软雅黑" pitchFamily="34" charset="-122"/>
              </a:rPr>
              <a:t>LEPEST</a:t>
            </a:r>
            <a:r>
              <a:rPr lang="zh-CN" altLang="en-US" sz="1050" dirty="0">
                <a:solidFill>
                  <a:srgbClr val="0070C0"/>
                </a:solidFill>
                <a:latin typeface="微软雅黑" pitchFamily="34" charset="-122"/>
                <a:ea typeface="微软雅黑" pitchFamily="34" charset="-122"/>
              </a:rPr>
              <a:t>（政治</a:t>
            </a:r>
            <a:r>
              <a:rPr lang="en-US" altLang="zh-CN" sz="1050" dirty="0">
                <a:solidFill>
                  <a:srgbClr val="0070C0"/>
                </a:solidFill>
                <a:latin typeface="微软雅黑" pitchFamily="34" charset="-122"/>
                <a:ea typeface="微软雅黑" pitchFamily="34" charset="-122"/>
              </a:rPr>
              <a:t>Political</a:t>
            </a:r>
            <a:r>
              <a:rPr lang="zh-CN" altLang="en-US" sz="1050" dirty="0">
                <a:solidFill>
                  <a:srgbClr val="0070C0"/>
                </a:solidFill>
                <a:latin typeface="微软雅黑" pitchFamily="34" charset="-122"/>
                <a:ea typeface="微软雅黑" pitchFamily="34" charset="-122"/>
              </a:rPr>
              <a:t>、经济</a:t>
            </a:r>
            <a:r>
              <a:rPr lang="en-US" altLang="zh-CN" sz="1050" dirty="0">
                <a:solidFill>
                  <a:srgbClr val="0070C0"/>
                </a:solidFill>
                <a:latin typeface="微软雅黑" pitchFamily="34" charset="-122"/>
                <a:ea typeface="微软雅黑" pitchFamily="34" charset="-122"/>
              </a:rPr>
              <a:t>Economic</a:t>
            </a:r>
            <a:r>
              <a:rPr lang="zh-CN" altLang="en-US" sz="1050" dirty="0">
                <a:solidFill>
                  <a:srgbClr val="0070C0"/>
                </a:solidFill>
                <a:latin typeface="微软雅黑" pitchFamily="34" charset="-122"/>
                <a:ea typeface="微软雅黑" pitchFamily="34" charset="-122"/>
              </a:rPr>
              <a:t>、社会文化 </a:t>
            </a:r>
            <a:r>
              <a:rPr lang="en-US" altLang="zh-CN" sz="1050" dirty="0">
                <a:solidFill>
                  <a:srgbClr val="0070C0"/>
                </a:solidFill>
                <a:latin typeface="微软雅黑" pitchFamily="34" charset="-122"/>
                <a:ea typeface="微软雅黑" pitchFamily="34" charset="-122"/>
              </a:rPr>
              <a:t>Socio-cultural</a:t>
            </a:r>
            <a:r>
              <a:rPr lang="zh-CN" altLang="en-US" sz="1050" dirty="0">
                <a:solidFill>
                  <a:srgbClr val="0070C0"/>
                </a:solidFill>
                <a:latin typeface="微软雅黑" pitchFamily="34" charset="-122"/>
                <a:ea typeface="微软雅黑" pitchFamily="34" charset="-122"/>
              </a:rPr>
              <a:t>、科技</a:t>
            </a:r>
            <a:r>
              <a:rPr lang="en-US" altLang="zh-CN" sz="1050" dirty="0">
                <a:solidFill>
                  <a:srgbClr val="0070C0"/>
                </a:solidFill>
                <a:latin typeface="微软雅黑" pitchFamily="34" charset="-122"/>
                <a:ea typeface="微软雅黑" pitchFamily="34" charset="-122"/>
              </a:rPr>
              <a:t>Technological</a:t>
            </a:r>
            <a:r>
              <a:rPr lang="zh-CN" altLang="en-US" sz="1050" dirty="0">
                <a:solidFill>
                  <a:srgbClr val="0070C0"/>
                </a:solidFill>
                <a:latin typeface="微软雅黑" pitchFamily="34" charset="-122"/>
                <a:ea typeface="微软雅黑" pitchFamily="34" charset="-122"/>
              </a:rPr>
              <a:t>、法律 </a:t>
            </a:r>
            <a:r>
              <a:rPr lang="en-US" altLang="zh-CN" sz="1050" dirty="0">
                <a:solidFill>
                  <a:srgbClr val="0070C0"/>
                </a:solidFill>
                <a:latin typeface="微软雅黑" pitchFamily="34" charset="-122"/>
                <a:ea typeface="微软雅黑" pitchFamily="34" charset="-122"/>
              </a:rPr>
              <a:t>Legal</a:t>
            </a:r>
            <a:r>
              <a:rPr lang="zh-CN" altLang="en-US" sz="1050" dirty="0">
                <a:solidFill>
                  <a:srgbClr val="0070C0"/>
                </a:solidFill>
                <a:latin typeface="微软雅黑" pitchFamily="34" charset="-122"/>
                <a:ea typeface="微软雅黑" pitchFamily="34" charset="-122"/>
              </a:rPr>
              <a:t>、环境</a:t>
            </a:r>
            <a:r>
              <a:rPr lang="en-US" altLang="zh-CN" sz="1050" dirty="0">
                <a:solidFill>
                  <a:srgbClr val="0070C0"/>
                </a:solidFill>
                <a:latin typeface="微软雅黑" pitchFamily="34" charset="-122"/>
                <a:ea typeface="微软雅黑" pitchFamily="34" charset="-122"/>
              </a:rPr>
              <a:t>Environmental</a:t>
            </a:r>
            <a:r>
              <a:rPr lang="zh-CN" altLang="en-US" sz="1050" dirty="0">
                <a:solidFill>
                  <a:srgbClr val="0070C0"/>
                </a:solidFill>
                <a:latin typeface="微软雅黑" pitchFamily="34" charset="-122"/>
                <a:ea typeface="微软雅黑" pitchFamily="34" charset="-122"/>
              </a:rPr>
              <a:t>）。最近更被扩展为 </a:t>
            </a:r>
            <a:r>
              <a:rPr lang="en-US" altLang="zh-CN" sz="1050" dirty="0">
                <a:solidFill>
                  <a:srgbClr val="0070C0"/>
                </a:solidFill>
                <a:latin typeface="微软雅黑" pitchFamily="34" charset="-122"/>
                <a:ea typeface="微软雅黑" pitchFamily="34" charset="-122"/>
              </a:rPr>
              <a:t>STEEPLE </a:t>
            </a:r>
            <a:r>
              <a:rPr lang="zh-CN" altLang="en-US" sz="1050" dirty="0">
                <a:solidFill>
                  <a:srgbClr val="0070C0"/>
                </a:solidFill>
                <a:latin typeface="微软雅黑" pitchFamily="34" charset="-122"/>
                <a:ea typeface="微软雅黑" pitchFamily="34" charset="-122"/>
              </a:rPr>
              <a:t>与 </a:t>
            </a:r>
            <a:r>
              <a:rPr lang="en-US" altLang="zh-CN" sz="1050" dirty="0">
                <a:solidFill>
                  <a:srgbClr val="0070C0"/>
                </a:solidFill>
                <a:latin typeface="微软雅黑" pitchFamily="34" charset="-122"/>
                <a:ea typeface="微软雅黑" pitchFamily="34" charset="-122"/>
              </a:rPr>
              <a:t>STEEPLED</a:t>
            </a:r>
            <a:r>
              <a:rPr lang="zh-CN" altLang="en-US" sz="1050" dirty="0">
                <a:solidFill>
                  <a:srgbClr val="0070C0"/>
                </a:solidFill>
                <a:latin typeface="微软雅黑" pitchFamily="34" charset="-122"/>
                <a:ea typeface="微软雅黑" pitchFamily="34" charset="-122"/>
              </a:rPr>
              <a:t>，增加了教育（</a:t>
            </a:r>
            <a:r>
              <a:rPr lang="en-US" altLang="zh-CN" sz="1050" dirty="0">
                <a:solidFill>
                  <a:srgbClr val="0070C0"/>
                </a:solidFill>
                <a:latin typeface="微软雅黑" pitchFamily="34" charset="-122"/>
                <a:ea typeface="微软雅黑" pitchFamily="34" charset="-122"/>
              </a:rPr>
              <a:t>Education</a:t>
            </a:r>
            <a:r>
              <a:rPr lang="zh-CN" altLang="en-US" sz="1050" dirty="0">
                <a:solidFill>
                  <a:srgbClr val="0070C0"/>
                </a:solidFill>
                <a:latin typeface="微软雅黑" pitchFamily="34" charset="-122"/>
                <a:ea typeface="微软雅黑" pitchFamily="34" charset="-122"/>
              </a:rPr>
              <a:t>）与人口统计（</a:t>
            </a:r>
            <a:r>
              <a:rPr lang="en-US" altLang="zh-CN" sz="1050" dirty="0">
                <a:solidFill>
                  <a:srgbClr val="0070C0"/>
                </a:solidFill>
                <a:latin typeface="微软雅黑" pitchFamily="34" charset="-122"/>
                <a:ea typeface="微软雅黑" pitchFamily="34" charset="-122"/>
              </a:rPr>
              <a:t>Demographics</a:t>
            </a:r>
            <a:r>
              <a:rPr lang="zh-CN" altLang="en-US" sz="1050" dirty="0">
                <a:solidFill>
                  <a:srgbClr val="0070C0"/>
                </a:solidFill>
                <a:latin typeface="微软雅黑" pitchFamily="34" charset="-122"/>
                <a:ea typeface="微软雅黑" pitchFamily="34" charset="-122"/>
              </a:rPr>
              <a:t>）。</a:t>
            </a:r>
          </a:p>
        </p:txBody>
      </p:sp>
      <p:sp>
        <p:nvSpPr>
          <p:cNvPr id="11" name="椭圆 10">
            <a:hlinkClick r:id="rId7" action="ppaction://hlinksldjump"/>
          </p:cNvPr>
          <p:cNvSpPr>
            <a:spLocks noChangeAspect="1"/>
          </p:cNvSpPr>
          <p:nvPr/>
        </p:nvSpPr>
        <p:spPr>
          <a:xfrm>
            <a:off x="8006467" y="172304"/>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286337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2.1.2 </a:t>
            </a:r>
            <a:r>
              <a:rPr lang="zh-CN" altLang="en-US" dirty="0"/>
              <a:t>行业生命周期</a:t>
            </a:r>
          </a:p>
        </p:txBody>
      </p:sp>
      <p:grpSp>
        <p:nvGrpSpPr>
          <p:cNvPr id="11" name="组合 10"/>
          <p:cNvGrpSpPr/>
          <p:nvPr/>
        </p:nvGrpSpPr>
        <p:grpSpPr>
          <a:xfrm>
            <a:off x="1403648" y="753494"/>
            <a:ext cx="7560840" cy="3042392"/>
            <a:chOff x="971600" y="1131590"/>
            <a:chExt cx="7560840" cy="3042392"/>
          </a:xfrm>
        </p:grpSpPr>
        <p:graphicFrame>
          <p:nvGraphicFramePr>
            <p:cNvPr id="10" name="图表 9"/>
            <p:cNvGraphicFramePr/>
            <p:nvPr/>
          </p:nvGraphicFramePr>
          <p:xfrm>
            <a:off x="1043608" y="1275606"/>
            <a:ext cx="7128792" cy="2898376"/>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组合 3"/>
            <p:cNvGrpSpPr/>
            <p:nvPr/>
          </p:nvGrpSpPr>
          <p:grpSpPr>
            <a:xfrm>
              <a:off x="971600" y="1131590"/>
              <a:ext cx="7560840" cy="1935666"/>
              <a:chOff x="4572000" y="3357568"/>
              <a:chExt cx="3714776" cy="1071570"/>
            </a:xfrm>
          </p:grpSpPr>
          <p:sp>
            <p:nvSpPr>
              <p:cNvPr id="5" name="矩形 4"/>
              <p:cNvSpPr/>
              <p:nvPr/>
            </p:nvSpPr>
            <p:spPr>
              <a:xfrm>
                <a:off x="4572000" y="3357568"/>
                <a:ext cx="928694" cy="1071570"/>
              </a:xfrm>
              <a:prstGeom prst="rect">
                <a:avLst/>
              </a:prstGeom>
              <a:solidFill>
                <a:schemeClr val="tx2">
                  <a:lumMod val="20000"/>
                  <a:lumOff val="80000"/>
                  <a:alpha val="58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002060"/>
                  </a:solidFill>
                  <a:latin typeface="楷体_GB2312" pitchFamily="49" charset="-122"/>
                  <a:ea typeface="楷体_GB2312" pitchFamily="49" charset="-122"/>
                </a:endParaRPr>
              </a:p>
            </p:txBody>
          </p:sp>
          <p:sp>
            <p:nvSpPr>
              <p:cNvPr id="6" name="矩形 5"/>
              <p:cNvSpPr/>
              <p:nvPr/>
            </p:nvSpPr>
            <p:spPr>
              <a:xfrm>
                <a:off x="5500694" y="3357568"/>
                <a:ext cx="928694" cy="1071570"/>
              </a:xfrm>
              <a:prstGeom prst="rect">
                <a:avLst/>
              </a:prstGeom>
              <a:solidFill>
                <a:schemeClr val="tx2">
                  <a:lumMod val="40000"/>
                  <a:lumOff val="60000"/>
                  <a:alpha val="58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002060"/>
                  </a:solidFill>
                  <a:latin typeface="楷体_GB2312" pitchFamily="49" charset="-122"/>
                  <a:ea typeface="楷体_GB2312" pitchFamily="49" charset="-122"/>
                </a:endParaRPr>
              </a:p>
            </p:txBody>
          </p:sp>
          <p:sp>
            <p:nvSpPr>
              <p:cNvPr id="7" name="矩形 6"/>
              <p:cNvSpPr/>
              <p:nvPr/>
            </p:nvSpPr>
            <p:spPr>
              <a:xfrm>
                <a:off x="6429388" y="3357568"/>
                <a:ext cx="928694" cy="1071570"/>
              </a:xfrm>
              <a:prstGeom prst="rect">
                <a:avLst/>
              </a:prstGeom>
              <a:solidFill>
                <a:schemeClr val="tx2">
                  <a:lumMod val="60000"/>
                  <a:lumOff val="40000"/>
                  <a:alpha val="58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rgbClr val="002060"/>
                  </a:solidFill>
                  <a:latin typeface="楷体_GB2312" pitchFamily="49" charset="-122"/>
                  <a:ea typeface="楷体_GB2312" pitchFamily="49" charset="-122"/>
                </a:endParaRPr>
              </a:p>
            </p:txBody>
          </p:sp>
          <p:sp>
            <p:nvSpPr>
              <p:cNvPr id="8" name="矩形 7"/>
              <p:cNvSpPr/>
              <p:nvPr/>
            </p:nvSpPr>
            <p:spPr>
              <a:xfrm>
                <a:off x="7358082" y="3357568"/>
                <a:ext cx="928694" cy="1071570"/>
              </a:xfrm>
              <a:prstGeom prst="rect">
                <a:avLst/>
              </a:prstGeom>
              <a:solidFill>
                <a:schemeClr val="tx2">
                  <a:lumMod val="75000"/>
                  <a:alpha val="58000"/>
                </a:schemeClr>
              </a:solid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latin typeface="楷体_GB2312" pitchFamily="49" charset="-122"/>
                  <a:ea typeface="楷体_GB2312" pitchFamily="49" charset="-122"/>
                </a:endParaRPr>
              </a:p>
            </p:txBody>
          </p:sp>
        </p:grpSp>
      </p:grpSp>
      <p:sp>
        <p:nvSpPr>
          <p:cNvPr id="12" name="圆角矩形 11"/>
          <p:cNvSpPr>
            <a:spLocks noChangeAspect="1"/>
          </p:cNvSpPr>
          <p:nvPr/>
        </p:nvSpPr>
        <p:spPr>
          <a:xfrm>
            <a:off x="179512" y="3003798"/>
            <a:ext cx="1113964" cy="38923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itchFamily="34" charset="-122"/>
                <a:ea typeface="微软雅黑" pitchFamily="34" charset="-122"/>
              </a:rPr>
              <a:t>企业规模</a:t>
            </a:r>
          </a:p>
        </p:txBody>
      </p:sp>
      <p:sp>
        <p:nvSpPr>
          <p:cNvPr id="13" name="圆角矩形 12"/>
          <p:cNvSpPr>
            <a:spLocks noChangeAspect="1"/>
          </p:cNvSpPr>
          <p:nvPr/>
        </p:nvSpPr>
        <p:spPr>
          <a:xfrm>
            <a:off x="179512" y="3465046"/>
            <a:ext cx="1113964" cy="38923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itchFamily="34" charset="-122"/>
                <a:ea typeface="微软雅黑" pitchFamily="34" charset="-122"/>
              </a:rPr>
              <a:t>市场增长率</a:t>
            </a:r>
          </a:p>
        </p:txBody>
      </p:sp>
      <p:sp>
        <p:nvSpPr>
          <p:cNvPr id="14" name="圆角矩形 13"/>
          <p:cNvSpPr>
            <a:spLocks noChangeAspect="1"/>
          </p:cNvSpPr>
          <p:nvPr/>
        </p:nvSpPr>
        <p:spPr>
          <a:xfrm>
            <a:off x="179512" y="3939902"/>
            <a:ext cx="1113964" cy="38923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itchFamily="34" charset="-122"/>
                <a:ea typeface="微软雅黑" pitchFamily="34" charset="-122"/>
              </a:rPr>
              <a:t>利润率和现金流</a:t>
            </a:r>
          </a:p>
        </p:txBody>
      </p:sp>
      <p:sp>
        <p:nvSpPr>
          <p:cNvPr id="15" name="圆角矩形 14"/>
          <p:cNvSpPr>
            <a:spLocks noChangeAspect="1"/>
          </p:cNvSpPr>
          <p:nvPr/>
        </p:nvSpPr>
        <p:spPr>
          <a:xfrm>
            <a:off x="179512" y="4401145"/>
            <a:ext cx="1113964" cy="38923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itchFamily="34" charset="-122"/>
                <a:ea typeface="微软雅黑" pitchFamily="34" charset="-122"/>
              </a:rPr>
              <a:t>企业策略</a:t>
            </a:r>
          </a:p>
        </p:txBody>
      </p:sp>
      <p:sp>
        <p:nvSpPr>
          <p:cNvPr id="16" name="TextBox 15"/>
          <p:cNvSpPr txBox="1"/>
          <p:nvPr/>
        </p:nvSpPr>
        <p:spPr>
          <a:xfrm>
            <a:off x="2123725" y="3032993"/>
            <a:ext cx="288032" cy="307777"/>
          </a:xfrm>
          <a:prstGeom prst="rect">
            <a:avLst/>
          </a:prstGeom>
          <a:noFill/>
        </p:spPr>
        <p:txBody>
          <a:bodyPr wrap="square" rtlCol="0">
            <a:spAutoFit/>
          </a:bodyPr>
          <a:lstStyle/>
          <a:p>
            <a:r>
              <a:rPr lang="zh-CN" altLang="en-US" sz="1400" b="1" dirty="0">
                <a:solidFill>
                  <a:srgbClr val="0070C0"/>
                </a:solidFill>
                <a:latin typeface="微软雅黑" pitchFamily="34" charset="-122"/>
                <a:ea typeface="微软雅黑" pitchFamily="34" charset="-122"/>
              </a:rPr>
              <a:t>小</a:t>
            </a:r>
          </a:p>
        </p:txBody>
      </p:sp>
      <p:sp>
        <p:nvSpPr>
          <p:cNvPr id="17" name="TextBox 16"/>
          <p:cNvSpPr txBox="1"/>
          <p:nvPr/>
        </p:nvSpPr>
        <p:spPr>
          <a:xfrm>
            <a:off x="2123725" y="3465041"/>
            <a:ext cx="288032" cy="307777"/>
          </a:xfrm>
          <a:prstGeom prst="rect">
            <a:avLst/>
          </a:prstGeom>
          <a:noFill/>
        </p:spPr>
        <p:txBody>
          <a:bodyPr wrap="square" rtlCol="0">
            <a:spAutoFit/>
          </a:bodyPr>
          <a:lstStyle/>
          <a:p>
            <a:r>
              <a:rPr lang="zh-CN" altLang="en-US" sz="1400" b="1" dirty="0">
                <a:solidFill>
                  <a:srgbClr val="C00000"/>
                </a:solidFill>
                <a:latin typeface="微软雅黑" pitchFamily="34" charset="-122"/>
                <a:ea typeface="微软雅黑" pitchFamily="34" charset="-122"/>
              </a:rPr>
              <a:t>高</a:t>
            </a:r>
          </a:p>
        </p:txBody>
      </p:sp>
      <p:sp>
        <p:nvSpPr>
          <p:cNvPr id="18" name="TextBox 17"/>
          <p:cNvSpPr txBox="1"/>
          <p:nvPr/>
        </p:nvSpPr>
        <p:spPr>
          <a:xfrm>
            <a:off x="2123725" y="3969097"/>
            <a:ext cx="288032" cy="307777"/>
          </a:xfrm>
          <a:prstGeom prst="rect">
            <a:avLst/>
          </a:prstGeom>
          <a:noFill/>
        </p:spPr>
        <p:txBody>
          <a:bodyPr wrap="square" rtlCol="0">
            <a:spAutoFit/>
          </a:bodyPr>
          <a:lstStyle/>
          <a:p>
            <a:r>
              <a:rPr lang="zh-CN" altLang="en-US" sz="1400" b="1" dirty="0">
                <a:solidFill>
                  <a:srgbClr val="0070C0"/>
                </a:solidFill>
                <a:latin typeface="微软雅黑" pitchFamily="34" charset="-122"/>
                <a:ea typeface="微软雅黑" pitchFamily="34" charset="-122"/>
              </a:rPr>
              <a:t>低</a:t>
            </a:r>
          </a:p>
        </p:txBody>
      </p:sp>
      <p:sp>
        <p:nvSpPr>
          <p:cNvPr id="19" name="矩形 18"/>
          <p:cNvSpPr/>
          <p:nvPr/>
        </p:nvSpPr>
        <p:spPr>
          <a:xfrm>
            <a:off x="1763686" y="4329137"/>
            <a:ext cx="1080119" cy="523220"/>
          </a:xfrm>
          <a:prstGeom prst="rect">
            <a:avLst/>
          </a:prstGeom>
        </p:spPr>
        <p:txBody>
          <a:bodyPr wrap="square">
            <a:spAutoFit/>
          </a:bodyPr>
          <a:lstStyle/>
          <a:p>
            <a:r>
              <a:rPr lang="zh-CN" altLang="en-US" sz="1400" b="1" dirty="0">
                <a:solidFill>
                  <a:srgbClr val="0070C0"/>
                </a:solidFill>
                <a:latin typeface="微软雅黑" pitchFamily="34" charset="-122"/>
                <a:ea typeface="微软雅黑" pitchFamily="34" charset="-122"/>
              </a:rPr>
              <a:t>跟踪对手、参与或观望</a:t>
            </a:r>
            <a:endParaRPr lang="zh-CN" altLang="en-US" dirty="0"/>
          </a:p>
        </p:txBody>
      </p:sp>
      <p:sp>
        <p:nvSpPr>
          <p:cNvPr id="20" name="TextBox 19"/>
          <p:cNvSpPr txBox="1"/>
          <p:nvPr/>
        </p:nvSpPr>
        <p:spPr>
          <a:xfrm>
            <a:off x="4211957" y="3465041"/>
            <a:ext cx="288032" cy="307777"/>
          </a:xfrm>
          <a:prstGeom prst="rect">
            <a:avLst/>
          </a:prstGeom>
          <a:noFill/>
        </p:spPr>
        <p:txBody>
          <a:bodyPr wrap="square" rtlCol="0">
            <a:spAutoFit/>
          </a:bodyPr>
          <a:lstStyle/>
          <a:p>
            <a:r>
              <a:rPr lang="zh-CN" altLang="en-US" sz="1400" b="1" dirty="0">
                <a:solidFill>
                  <a:srgbClr val="C00000"/>
                </a:solidFill>
                <a:latin typeface="微软雅黑" pitchFamily="34" charset="-122"/>
                <a:ea typeface="微软雅黑" pitchFamily="34" charset="-122"/>
              </a:rPr>
              <a:t>高</a:t>
            </a:r>
          </a:p>
        </p:txBody>
      </p:sp>
      <p:sp>
        <p:nvSpPr>
          <p:cNvPr id="21" name="TextBox 20"/>
          <p:cNvSpPr txBox="1"/>
          <p:nvPr/>
        </p:nvSpPr>
        <p:spPr>
          <a:xfrm>
            <a:off x="3923925" y="3897089"/>
            <a:ext cx="1008112" cy="523220"/>
          </a:xfrm>
          <a:prstGeom prst="rect">
            <a:avLst/>
          </a:prstGeom>
          <a:noFill/>
        </p:spPr>
        <p:txBody>
          <a:bodyPr wrap="square" rtlCol="0">
            <a:spAutoFit/>
          </a:bodyPr>
          <a:lstStyle/>
          <a:p>
            <a:r>
              <a:rPr lang="zh-CN" altLang="en-US" sz="1400" b="1" dirty="0">
                <a:solidFill>
                  <a:srgbClr val="C00000"/>
                </a:solidFill>
                <a:latin typeface="微软雅黑" pitchFamily="34" charset="-122"/>
                <a:ea typeface="微软雅黑" pitchFamily="34" charset="-122"/>
              </a:rPr>
              <a:t>高</a:t>
            </a:r>
            <a:r>
              <a:rPr lang="zh-CN" altLang="en-US" sz="1400" b="1" dirty="0">
                <a:solidFill>
                  <a:srgbClr val="0070C0"/>
                </a:solidFill>
                <a:latin typeface="微软雅黑" pitchFamily="34" charset="-122"/>
                <a:ea typeface="微软雅黑" pitchFamily="34" charset="-122"/>
              </a:rPr>
              <a:t>，现金流不足</a:t>
            </a:r>
          </a:p>
        </p:txBody>
      </p:sp>
      <p:sp>
        <p:nvSpPr>
          <p:cNvPr id="22" name="TextBox 21"/>
          <p:cNvSpPr txBox="1"/>
          <p:nvPr/>
        </p:nvSpPr>
        <p:spPr>
          <a:xfrm>
            <a:off x="4211957" y="3032993"/>
            <a:ext cx="288032" cy="307777"/>
          </a:xfrm>
          <a:prstGeom prst="rect">
            <a:avLst/>
          </a:prstGeom>
          <a:noFill/>
        </p:spPr>
        <p:txBody>
          <a:bodyPr wrap="square" rtlCol="0">
            <a:spAutoFit/>
          </a:bodyPr>
          <a:lstStyle/>
          <a:p>
            <a:r>
              <a:rPr lang="zh-CN" altLang="en-US" sz="1400" b="1" dirty="0">
                <a:solidFill>
                  <a:srgbClr val="0070C0"/>
                </a:solidFill>
                <a:latin typeface="微软雅黑" pitchFamily="34" charset="-122"/>
                <a:ea typeface="微软雅黑" pitchFamily="34" charset="-122"/>
              </a:rPr>
              <a:t>中</a:t>
            </a:r>
          </a:p>
        </p:txBody>
      </p:sp>
      <p:sp>
        <p:nvSpPr>
          <p:cNvPr id="23" name="矩形 22"/>
          <p:cNvSpPr/>
          <p:nvPr/>
        </p:nvSpPr>
        <p:spPr>
          <a:xfrm>
            <a:off x="3491877" y="4401145"/>
            <a:ext cx="2016224" cy="523220"/>
          </a:xfrm>
          <a:prstGeom prst="rect">
            <a:avLst/>
          </a:prstGeom>
        </p:spPr>
        <p:txBody>
          <a:bodyPr wrap="square">
            <a:spAutoFit/>
          </a:bodyPr>
          <a:lstStyle/>
          <a:p>
            <a:r>
              <a:rPr lang="zh-CN" altLang="en-US" sz="1400" b="1" dirty="0">
                <a:solidFill>
                  <a:srgbClr val="0070C0"/>
                </a:solidFill>
                <a:latin typeface="微软雅黑" pitchFamily="34" charset="-122"/>
                <a:ea typeface="微软雅黑" pitchFamily="34" charset="-122"/>
              </a:rPr>
              <a:t>增加投入、增加市场占有率、阻止新进入者。</a:t>
            </a:r>
          </a:p>
        </p:txBody>
      </p:sp>
      <p:sp>
        <p:nvSpPr>
          <p:cNvPr id="24" name="TextBox 23"/>
          <p:cNvSpPr txBox="1"/>
          <p:nvPr/>
        </p:nvSpPr>
        <p:spPr>
          <a:xfrm>
            <a:off x="6228181" y="3465041"/>
            <a:ext cx="288032" cy="307777"/>
          </a:xfrm>
          <a:prstGeom prst="rect">
            <a:avLst/>
          </a:prstGeom>
          <a:noFill/>
        </p:spPr>
        <p:txBody>
          <a:bodyPr wrap="square" rtlCol="0">
            <a:spAutoFit/>
          </a:bodyPr>
          <a:lstStyle/>
          <a:p>
            <a:r>
              <a:rPr lang="zh-CN" altLang="en-US" sz="1400" b="1" dirty="0">
                <a:solidFill>
                  <a:schemeClr val="accent1"/>
                </a:solidFill>
                <a:latin typeface="微软雅黑" pitchFamily="34" charset="-122"/>
                <a:ea typeface="微软雅黑" pitchFamily="34" charset="-122"/>
              </a:rPr>
              <a:t>中</a:t>
            </a:r>
          </a:p>
        </p:txBody>
      </p:sp>
      <p:sp>
        <p:nvSpPr>
          <p:cNvPr id="25" name="TextBox 24"/>
          <p:cNvSpPr txBox="1"/>
          <p:nvPr/>
        </p:nvSpPr>
        <p:spPr>
          <a:xfrm>
            <a:off x="6252689" y="3897089"/>
            <a:ext cx="1008112" cy="307777"/>
          </a:xfrm>
          <a:prstGeom prst="rect">
            <a:avLst/>
          </a:prstGeom>
          <a:noFill/>
        </p:spPr>
        <p:txBody>
          <a:bodyPr wrap="square" rtlCol="0">
            <a:spAutoFit/>
          </a:bodyPr>
          <a:lstStyle/>
          <a:p>
            <a:r>
              <a:rPr lang="zh-CN" altLang="en-US" sz="1400" b="1" dirty="0">
                <a:solidFill>
                  <a:srgbClr val="C00000"/>
                </a:solidFill>
                <a:latin typeface="微软雅黑" pitchFamily="34" charset="-122"/>
                <a:ea typeface="微软雅黑" pitchFamily="34" charset="-122"/>
              </a:rPr>
              <a:t>高</a:t>
            </a:r>
          </a:p>
        </p:txBody>
      </p:sp>
      <p:sp>
        <p:nvSpPr>
          <p:cNvPr id="26" name="矩形 25"/>
          <p:cNvSpPr/>
          <p:nvPr/>
        </p:nvSpPr>
        <p:spPr>
          <a:xfrm>
            <a:off x="5580109" y="4433451"/>
            <a:ext cx="2088232" cy="523220"/>
          </a:xfrm>
          <a:prstGeom prst="rect">
            <a:avLst/>
          </a:prstGeom>
        </p:spPr>
        <p:txBody>
          <a:bodyPr wrap="square">
            <a:spAutoFit/>
          </a:bodyPr>
          <a:lstStyle/>
          <a:p>
            <a:r>
              <a:rPr lang="zh-CN" altLang="en-US" sz="1400" b="1" dirty="0">
                <a:solidFill>
                  <a:srgbClr val="0070C0"/>
                </a:solidFill>
                <a:latin typeface="微软雅黑" pitchFamily="34" charset="-122"/>
                <a:ea typeface="微软雅黑" pitchFamily="34" charset="-122"/>
              </a:rPr>
              <a:t>提高效率、成本控制。兼并扩张，研发新品。</a:t>
            </a:r>
          </a:p>
        </p:txBody>
      </p:sp>
      <p:sp>
        <p:nvSpPr>
          <p:cNvPr id="29" name="TextBox 28"/>
          <p:cNvSpPr txBox="1"/>
          <p:nvPr/>
        </p:nvSpPr>
        <p:spPr>
          <a:xfrm>
            <a:off x="6228181" y="3032993"/>
            <a:ext cx="288032" cy="307777"/>
          </a:xfrm>
          <a:prstGeom prst="rect">
            <a:avLst/>
          </a:prstGeom>
          <a:noFill/>
        </p:spPr>
        <p:txBody>
          <a:bodyPr wrap="square" rtlCol="0">
            <a:spAutoFit/>
          </a:bodyPr>
          <a:lstStyle/>
          <a:p>
            <a:r>
              <a:rPr lang="zh-CN" altLang="en-US" sz="1400" b="1" dirty="0">
                <a:solidFill>
                  <a:srgbClr val="0070C0"/>
                </a:solidFill>
                <a:latin typeface="微软雅黑" pitchFamily="34" charset="-122"/>
                <a:ea typeface="微软雅黑" pitchFamily="34" charset="-122"/>
              </a:rPr>
              <a:t>大</a:t>
            </a:r>
          </a:p>
        </p:txBody>
      </p:sp>
      <p:sp>
        <p:nvSpPr>
          <p:cNvPr id="30" name="矩形 29"/>
          <p:cNvSpPr/>
          <p:nvPr/>
        </p:nvSpPr>
        <p:spPr>
          <a:xfrm>
            <a:off x="7524325" y="4443301"/>
            <a:ext cx="748923" cy="261610"/>
          </a:xfrm>
          <a:prstGeom prst="rect">
            <a:avLst/>
          </a:prstGeom>
        </p:spPr>
        <p:txBody>
          <a:bodyPr wrap="none">
            <a:spAutoFit/>
          </a:bodyPr>
          <a:lstStyle/>
          <a:p>
            <a:r>
              <a:rPr lang="zh-CN" altLang="en-US" sz="1100" b="1" dirty="0">
                <a:solidFill>
                  <a:srgbClr val="0070C0"/>
                </a:solidFill>
                <a:latin typeface="微软雅黑" pitchFamily="34" charset="-122"/>
                <a:ea typeface="微软雅黑" pitchFamily="34" charset="-122"/>
              </a:rPr>
              <a:t>及时退出</a:t>
            </a:r>
          </a:p>
        </p:txBody>
      </p:sp>
      <p:sp>
        <p:nvSpPr>
          <p:cNvPr id="31" name="TextBox 30"/>
          <p:cNvSpPr txBox="1"/>
          <p:nvPr/>
        </p:nvSpPr>
        <p:spPr>
          <a:xfrm>
            <a:off x="7524325" y="3897089"/>
            <a:ext cx="1008112" cy="307777"/>
          </a:xfrm>
          <a:prstGeom prst="rect">
            <a:avLst/>
          </a:prstGeom>
          <a:noFill/>
        </p:spPr>
        <p:txBody>
          <a:bodyPr wrap="square" rtlCol="0">
            <a:spAutoFit/>
          </a:bodyPr>
          <a:lstStyle/>
          <a:p>
            <a:r>
              <a:rPr lang="zh-CN" altLang="en-US" sz="1400" b="1" dirty="0">
                <a:solidFill>
                  <a:srgbClr val="0070C0"/>
                </a:solidFill>
                <a:latin typeface="微软雅黑" pitchFamily="34" charset="-122"/>
                <a:ea typeface="微软雅黑" pitchFamily="34" charset="-122"/>
              </a:rPr>
              <a:t>低</a:t>
            </a:r>
          </a:p>
        </p:txBody>
      </p:sp>
      <p:sp>
        <p:nvSpPr>
          <p:cNvPr id="32" name="TextBox 31"/>
          <p:cNvSpPr txBox="1"/>
          <p:nvPr/>
        </p:nvSpPr>
        <p:spPr>
          <a:xfrm>
            <a:off x="7524325" y="3465041"/>
            <a:ext cx="288032" cy="307777"/>
          </a:xfrm>
          <a:prstGeom prst="rect">
            <a:avLst/>
          </a:prstGeom>
          <a:noFill/>
        </p:spPr>
        <p:txBody>
          <a:bodyPr wrap="square" rtlCol="0">
            <a:spAutoFit/>
          </a:bodyPr>
          <a:lstStyle/>
          <a:p>
            <a:r>
              <a:rPr lang="zh-CN" altLang="en-US" sz="1400" b="1" dirty="0">
                <a:latin typeface="微软雅黑" pitchFamily="34" charset="-122"/>
                <a:ea typeface="微软雅黑" pitchFamily="34" charset="-122"/>
              </a:rPr>
              <a:t>负</a:t>
            </a:r>
          </a:p>
        </p:txBody>
      </p:sp>
      <p:sp>
        <p:nvSpPr>
          <p:cNvPr id="33" name="椭圆 32">
            <a:hlinkClick r:id="rId3" action="ppaction://hlinksldjump"/>
          </p:cNvPr>
          <p:cNvSpPr>
            <a:spLocks noChangeAspect="1"/>
          </p:cNvSpPr>
          <p:nvPr/>
        </p:nvSpPr>
        <p:spPr>
          <a:xfrm>
            <a:off x="8135672" y="132049"/>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446602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2.1.3 </a:t>
            </a:r>
            <a:r>
              <a:rPr lang="zh-CN" altLang="en-US" dirty="0"/>
              <a:t>行业集中度（</a:t>
            </a:r>
            <a:r>
              <a:rPr lang="en-US" altLang="zh-CN" dirty="0"/>
              <a:t>1</a:t>
            </a:r>
            <a:r>
              <a:rPr lang="zh-CN" altLang="en-US" dirty="0"/>
              <a:t>）</a:t>
            </a:r>
          </a:p>
        </p:txBody>
      </p:sp>
      <p:sp>
        <p:nvSpPr>
          <p:cNvPr id="4" name="矩形 3"/>
          <p:cNvSpPr/>
          <p:nvPr/>
        </p:nvSpPr>
        <p:spPr>
          <a:xfrm>
            <a:off x="323528" y="699542"/>
            <a:ext cx="8640960" cy="1200329"/>
          </a:xfrm>
          <a:prstGeom prst="rect">
            <a:avLst/>
          </a:prstGeom>
        </p:spPr>
        <p:txBody>
          <a:bodyPr wrap="square">
            <a:spAutoFit/>
          </a:bodyPr>
          <a:lstStyle/>
          <a:p>
            <a:pPr>
              <a:lnSpc>
                <a:spcPct val="150000"/>
              </a:lnSpc>
            </a:pPr>
            <a:r>
              <a:rPr lang="zh-CN" altLang="en-US" sz="1200" dirty="0">
                <a:solidFill>
                  <a:srgbClr val="0070C0"/>
                </a:solidFill>
                <a:latin typeface="微软雅黑" pitchFamily="34" charset="-122"/>
                <a:ea typeface="微软雅黑" pitchFamily="34" charset="-122"/>
              </a:rPr>
              <a:t>行业集中度是决定市场结构最基本、最重要的因素，集中体现了市场的竞争和垄断程度，经常使用的集中度计量指标有：行业集中率（</a:t>
            </a:r>
            <a:r>
              <a:rPr lang="en-US" altLang="zh-CN" sz="1200" dirty="0" err="1">
                <a:solidFill>
                  <a:srgbClr val="0070C0"/>
                </a:solidFill>
                <a:latin typeface="微软雅黑" pitchFamily="34" charset="-122"/>
                <a:ea typeface="微软雅黑" pitchFamily="34" charset="-122"/>
              </a:rPr>
              <a:t>CRn</a:t>
            </a:r>
            <a:r>
              <a:rPr lang="zh-CN" altLang="en-US" sz="1200" dirty="0">
                <a:solidFill>
                  <a:srgbClr val="0070C0"/>
                </a:solidFill>
                <a:latin typeface="微软雅黑" pitchFamily="34" charset="-122"/>
                <a:ea typeface="微软雅黑" pitchFamily="34" charset="-122"/>
              </a:rPr>
              <a:t>指数）、赫尔芬达尔</a:t>
            </a:r>
            <a:r>
              <a:rPr lang="en-US" altLang="zh-CN" sz="1200" dirty="0">
                <a:solidFill>
                  <a:srgbClr val="0070C0"/>
                </a:solidFill>
                <a:latin typeface="微软雅黑" pitchFamily="34" charset="-122"/>
                <a:ea typeface="微软雅黑" pitchFamily="34" charset="-122"/>
              </a:rPr>
              <a:t>—</a:t>
            </a:r>
            <a:r>
              <a:rPr lang="zh-CN" altLang="en-US" sz="1200" dirty="0">
                <a:solidFill>
                  <a:srgbClr val="0070C0"/>
                </a:solidFill>
                <a:latin typeface="微软雅黑" pitchFamily="34" charset="-122"/>
                <a:ea typeface="微软雅黑" pitchFamily="34" charset="-122"/>
              </a:rPr>
              <a:t>赫希曼指数（</a:t>
            </a:r>
            <a:r>
              <a:rPr lang="en-US" altLang="zh-CN" sz="1200" dirty="0" err="1">
                <a:solidFill>
                  <a:srgbClr val="0070C0"/>
                </a:solidFill>
                <a:latin typeface="微软雅黑" pitchFamily="34" charset="-122"/>
                <a:ea typeface="微软雅黑" pitchFamily="34" charset="-122"/>
              </a:rPr>
              <a:t>Herfindahl-HirschmanIndex</a:t>
            </a:r>
            <a:r>
              <a:rPr lang="zh-CN" altLang="en-US" sz="1200" dirty="0">
                <a:solidFill>
                  <a:srgbClr val="0070C0"/>
                </a:solidFill>
                <a:latin typeface="微软雅黑" pitchFamily="34" charset="-122"/>
                <a:ea typeface="微软雅黑" pitchFamily="34" charset="-122"/>
              </a:rPr>
              <a:t>，缩写：</a:t>
            </a:r>
            <a:r>
              <a:rPr lang="en-US" altLang="zh-CN" sz="1200" dirty="0">
                <a:solidFill>
                  <a:srgbClr val="0070C0"/>
                </a:solidFill>
                <a:latin typeface="微软雅黑" pitchFamily="34" charset="-122"/>
                <a:ea typeface="微软雅黑" pitchFamily="34" charset="-122"/>
              </a:rPr>
              <a:t>HHI</a:t>
            </a:r>
            <a:r>
              <a:rPr lang="zh-CN" altLang="en-US" sz="1200" dirty="0">
                <a:solidFill>
                  <a:srgbClr val="0070C0"/>
                </a:solidFill>
                <a:latin typeface="微软雅黑" pitchFamily="34" charset="-122"/>
                <a:ea typeface="微软雅黑" pitchFamily="34" charset="-122"/>
              </a:rPr>
              <a:t>，以下简称赫希曼指数）、洛仑兹曲线、基尼系数、逆指数和熵指数等，其中集中率（</a:t>
            </a:r>
            <a:r>
              <a:rPr lang="en-US" altLang="zh-CN" sz="1200" dirty="0" err="1">
                <a:solidFill>
                  <a:srgbClr val="0070C0"/>
                </a:solidFill>
                <a:latin typeface="微软雅黑" pitchFamily="34" charset="-122"/>
                <a:ea typeface="微软雅黑" pitchFamily="34" charset="-122"/>
              </a:rPr>
              <a:t>CRn</a:t>
            </a:r>
            <a:r>
              <a:rPr lang="zh-CN" altLang="en-US" sz="1200" dirty="0">
                <a:solidFill>
                  <a:srgbClr val="0070C0"/>
                </a:solidFill>
                <a:latin typeface="微软雅黑" pitchFamily="34" charset="-122"/>
                <a:ea typeface="微软雅黑" pitchFamily="34" charset="-122"/>
              </a:rPr>
              <a:t>）与赫希曼指数（</a:t>
            </a:r>
            <a:r>
              <a:rPr lang="en-US" altLang="zh-CN" sz="1200" dirty="0">
                <a:solidFill>
                  <a:srgbClr val="0070C0"/>
                </a:solidFill>
                <a:latin typeface="微软雅黑" pitchFamily="34" charset="-122"/>
                <a:ea typeface="微软雅黑" pitchFamily="34" charset="-122"/>
              </a:rPr>
              <a:t>HHI</a:t>
            </a:r>
            <a:r>
              <a:rPr lang="zh-CN" altLang="en-US" sz="1200" dirty="0">
                <a:solidFill>
                  <a:srgbClr val="0070C0"/>
                </a:solidFill>
                <a:latin typeface="微软雅黑" pitchFamily="34" charset="-122"/>
                <a:ea typeface="微软雅黑" pitchFamily="34" charset="-122"/>
              </a:rPr>
              <a:t>）两个指标被经常运用在反垄断经济分析之中</a:t>
            </a:r>
            <a:r>
              <a:rPr lang="zh-CN" altLang="en-US" sz="1200" dirty="0"/>
              <a:t>。</a:t>
            </a:r>
          </a:p>
        </p:txBody>
      </p:sp>
      <p:sp>
        <p:nvSpPr>
          <p:cNvPr id="5" name="矩形 4"/>
          <p:cNvSpPr/>
          <p:nvPr/>
        </p:nvSpPr>
        <p:spPr>
          <a:xfrm>
            <a:off x="323528" y="1916708"/>
            <a:ext cx="8568952" cy="1231106"/>
          </a:xfrm>
          <a:prstGeom prst="rect">
            <a:avLst/>
          </a:prstGeom>
        </p:spPr>
        <p:txBody>
          <a:bodyPr wrap="square">
            <a:spAutoFit/>
          </a:bodyPr>
          <a:lstStyle/>
          <a:p>
            <a:r>
              <a:rPr lang="zh-CN" altLang="en-US" sz="2000" dirty="0">
                <a:solidFill>
                  <a:srgbClr val="0070C0"/>
                </a:solidFill>
                <a:latin typeface="微软雅黑" pitchFamily="34" charset="-122"/>
                <a:ea typeface="微软雅黑" pitchFamily="34" charset="-122"/>
              </a:rPr>
              <a:t>     行业集中率（</a:t>
            </a:r>
            <a:r>
              <a:rPr lang="en-US" altLang="zh-CN" sz="2000" dirty="0" err="1">
                <a:solidFill>
                  <a:srgbClr val="0070C0"/>
                </a:solidFill>
                <a:latin typeface="微软雅黑" pitchFamily="34" charset="-122"/>
                <a:ea typeface="微软雅黑" pitchFamily="34" charset="-122"/>
              </a:rPr>
              <a:t>CRn</a:t>
            </a:r>
            <a:r>
              <a:rPr lang="zh-CN" altLang="en-US" sz="2000" dirty="0">
                <a:solidFill>
                  <a:srgbClr val="0070C0"/>
                </a:solidFill>
                <a:latin typeface="微软雅黑" pitchFamily="34" charset="-122"/>
                <a:ea typeface="微软雅黑" pitchFamily="34" charset="-122"/>
              </a:rPr>
              <a:t>指数）</a:t>
            </a:r>
          </a:p>
          <a:p>
            <a:pPr algn="just">
              <a:lnSpc>
                <a:spcPct val="150000"/>
              </a:lnSpc>
            </a:pPr>
            <a:r>
              <a:rPr lang="zh-CN" altLang="en-US" sz="1200" dirty="0">
                <a:solidFill>
                  <a:srgbClr val="0070C0"/>
                </a:solidFill>
                <a:latin typeface="微软雅黑" pitchFamily="34" charset="-122"/>
                <a:ea typeface="微软雅黑" pitchFamily="34" charset="-122"/>
              </a:rPr>
              <a:t>行业集中率是指该行业的相关市场内前</a:t>
            </a:r>
            <a:r>
              <a:rPr lang="en-US" altLang="zh-CN" sz="1200" dirty="0">
                <a:solidFill>
                  <a:srgbClr val="0070C0"/>
                </a:solidFill>
                <a:latin typeface="微软雅黑" pitchFamily="34" charset="-122"/>
                <a:ea typeface="微软雅黑" pitchFamily="34" charset="-122"/>
              </a:rPr>
              <a:t>N</a:t>
            </a:r>
            <a:r>
              <a:rPr lang="zh-CN" altLang="en-US" sz="1200" dirty="0">
                <a:solidFill>
                  <a:srgbClr val="0070C0"/>
                </a:solidFill>
                <a:latin typeface="微软雅黑" pitchFamily="34" charset="-122"/>
                <a:ea typeface="微软雅黑" pitchFamily="34" charset="-122"/>
              </a:rPr>
              <a:t>家最大的企业所占市场份额的总和。例如，</a:t>
            </a:r>
            <a:r>
              <a:rPr lang="en-US" altLang="zh-CN" sz="1200" dirty="0">
                <a:solidFill>
                  <a:srgbClr val="0070C0"/>
                </a:solidFill>
                <a:latin typeface="微软雅黑" pitchFamily="34" charset="-122"/>
                <a:ea typeface="微软雅黑" pitchFamily="34" charset="-122"/>
              </a:rPr>
              <a:t>CR4</a:t>
            </a:r>
            <a:r>
              <a:rPr lang="zh-CN" altLang="en-US" sz="1200" dirty="0">
                <a:solidFill>
                  <a:srgbClr val="0070C0"/>
                </a:solidFill>
                <a:latin typeface="微软雅黑" pitchFamily="34" charset="-122"/>
                <a:ea typeface="微软雅黑" pitchFamily="34" charset="-122"/>
              </a:rPr>
              <a:t>是指四个最大的企业占有该相关市场份额。同样，五个企业集中率（</a:t>
            </a:r>
            <a:r>
              <a:rPr lang="en-US" altLang="zh-CN" sz="1200" dirty="0">
                <a:solidFill>
                  <a:srgbClr val="0070C0"/>
                </a:solidFill>
                <a:latin typeface="微软雅黑" pitchFamily="34" charset="-122"/>
                <a:ea typeface="微软雅黑" pitchFamily="34" charset="-122"/>
              </a:rPr>
              <a:t>CR5</a:t>
            </a:r>
            <a:r>
              <a:rPr lang="zh-CN" altLang="en-US" sz="1200" dirty="0">
                <a:solidFill>
                  <a:srgbClr val="0070C0"/>
                </a:solidFill>
                <a:latin typeface="微软雅黑" pitchFamily="34" charset="-122"/>
                <a:ea typeface="微软雅黑" pitchFamily="34" charset="-122"/>
              </a:rPr>
              <a:t>）、八个企业集中率（</a:t>
            </a:r>
            <a:r>
              <a:rPr lang="en-US" altLang="zh-CN" sz="1200" dirty="0">
                <a:solidFill>
                  <a:srgbClr val="0070C0"/>
                </a:solidFill>
                <a:latin typeface="微软雅黑" pitchFamily="34" charset="-122"/>
                <a:ea typeface="微软雅黑" pitchFamily="34" charset="-122"/>
              </a:rPr>
              <a:t>CR8</a:t>
            </a:r>
            <a:r>
              <a:rPr lang="zh-CN" altLang="en-US" sz="1200" dirty="0">
                <a:solidFill>
                  <a:srgbClr val="0070C0"/>
                </a:solidFill>
                <a:latin typeface="微软雅黑" pitchFamily="34" charset="-122"/>
                <a:ea typeface="微软雅黑" pitchFamily="34" charset="-122"/>
              </a:rPr>
              <a:t>）均可以计算出来。但是，集中率的缺点是它没有指出这个行业相关市场中正在运营和竞争的企业的总数。</a:t>
            </a:r>
          </a:p>
        </p:txBody>
      </p:sp>
      <p:pic>
        <p:nvPicPr>
          <p:cNvPr id="1026" name="Picture 2"/>
          <p:cNvPicPr>
            <a:picLocks noChangeAspect="1" noChangeArrowheads="1"/>
          </p:cNvPicPr>
          <p:nvPr/>
        </p:nvPicPr>
        <p:blipFill>
          <a:blip r:embed="rId2" cstate="print"/>
          <a:srcRect r="2190" b="26418"/>
          <a:stretch>
            <a:fillRect/>
          </a:stretch>
        </p:blipFill>
        <p:spPr bwMode="auto">
          <a:xfrm>
            <a:off x="395536" y="3147814"/>
            <a:ext cx="3024336" cy="1704857"/>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2699792" y="2858001"/>
            <a:ext cx="5083162" cy="2045834"/>
          </a:xfrm>
          <a:prstGeom prst="rect">
            <a:avLst/>
          </a:prstGeom>
          <a:noFill/>
          <a:ln w="9525">
            <a:noFill/>
            <a:miter lim="800000"/>
            <a:headEnd/>
            <a:tailEnd/>
          </a:ln>
        </p:spPr>
      </p:pic>
      <p:sp>
        <p:nvSpPr>
          <p:cNvPr id="9" name="椭圆 8"/>
          <p:cNvSpPr>
            <a:spLocks noChangeAspect="1"/>
          </p:cNvSpPr>
          <p:nvPr/>
        </p:nvSpPr>
        <p:spPr>
          <a:xfrm>
            <a:off x="323528" y="1851670"/>
            <a:ext cx="432048" cy="43204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Bernard MT Condensed" pitchFamily="18" charset="0"/>
              </a:rPr>
              <a:t>1</a:t>
            </a:r>
            <a:endParaRPr lang="zh-CN" altLang="en-US" sz="2400" dirty="0">
              <a:latin typeface="Bernard MT Condensed" pitchFamily="18" charset="0"/>
            </a:endParaRPr>
          </a:p>
        </p:txBody>
      </p:sp>
      <p:sp>
        <p:nvSpPr>
          <p:cNvPr id="8" name="椭圆 7">
            <a:hlinkClick r:id="rId4"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626587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2.1.3 </a:t>
            </a:r>
            <a:r>
              <a:rPr lang="zh-CN" altLang="en-US" dirty="0"/>
              <a:t>行业集中度（</a:t>
            </a:r>
            <a:r>
              <a:rPr lang="en-US" altLang="zh-CN" dirty="0"/>
              <a:t>2</a:t>
            </a:r>
            <a:r>
              <a:rPr lang="zh-CN" altLang="en-US" dirty="0"/>
              <a:t>）</a:t>
            </a:r>
          </a:p>
        </p:txBody>
      </p:sp>
      <p:pic>
        <p:nvPicPr>
          <p:cNvPr id="4" name="Picture 2"/>
          <p:cNvPicPr>
            <a:picLocks noChangeAspect="1" noChangeArrowheads="1"/>
          </p:cNvPicPr>
          <p:nvPr/>
        </p:nvPicPr>
        <p:blipFill>
          <a:blip r:embed="rId2" cstate="print"/>
          <a:srcRect t="76301" r="26643" b="-776"/>
          <a:stretch>
            <a:fillRect/>
          </a:stretch>
        </p:blipFill>
        <p:spPr bwMode="auto">
          <a:xfrm>
            <a:off x="791072" y="2643758"/>
            <a:ext cx="2592288" cy="648072"/>
          </a:xfrm>
          <a:prstGeom prst="rect">
            <a:avLst/>
          </a:prstGeom>
          <a:noFill/>
          <a:ln w="9525">
            <a:noFill/>
            <a:miter lim="800000"/>
            <a:headEnd/>
            <a:tailEnd/>
          </a:ln>
        </p:spPr>
      </p:pic>
      <p:sp>
        <p:nvSpPr>
          <p:cNvPr id="7" name="矩形 6"/>
          <p:cNvSpPr/>
          <p:nvPr/>
        </p:nvSpPr>
        <p:spPr>
          <a:xfrm>
            <a:off x="323528" y="3396937"/>
            <a:ext cx="4211960" cy="830997"/>
          </a:xfrm>
          <a:prstGeom prst="rect">
            <a:avLst/>
          </a:prstGeom>
        </p:spPr>
        <p:txBody>
          <a:bodyPr wrap="square">
            <a:spAutoFit/>
          </a:bodyPr>
          <a:lstStyle/>
          <a:p>
            <a:r>
              <a:rPr lang="zh-CN" altLang="en-US" sz="1200" b="1" dirty="0">
                <a:solidFill>
                  <a:srgbClr val="0070C0"/>
                </a:solidFill>
                <a:latin typeface="微软雅黑" pitchFamily="34" charset="-122"/>
                <a:ea typeface="微软雅黑" pitchFamily="34" charset="-122"/>
              </a:rPr>
              <a:t>它给每个企业的市场份额</a:t>
            </a:r>
            <a:r>
              <a:rPr lang="en-US" altLang="zh-CN" sz="1200" b="1" dirty="0">
                <a:solidFill>
                  <a:srgbClr val="0070C0"/>
                </a:solidFill>
                <a:latin typeface="微软雅黑" pitchFamily="34" charset="-122"/>
                <a:ea typeface="微软雅黑" pitchFamily="34" charset="-122"/>
              </a:rPr>
              <a:t>Si</a:t>
            </a:r>
            <a:r>
              <a:rPr lang="zh-CN" altLang="en-US" sz="1200" b="1" dirty="0">
                <a:solidFill>
                  <a:srgbClr val="0070C0"/>
                </a:solidFill>
                <a:latin typeface="微软雅黑" pitchFamily="34" charset="-122"/>
                <a:ea typeface="微软雅黑" pitchFamily="34" charset="-122"/>
              </a:rPr>
              <a:t>一个权数，这个权数就是其市场份额本身。可见，它对大企业所给的权数较大，对其市场份额也反映的比较充分。指数值越大，集中度越高，反之越低。</a:t>
            </a:r>
          </a:p>
        </p:txBody>
      </p:sp>
      <p:sp>
        <p:nvSpPr>
          <p:cNvPr id="8" name="矩形 7"/>
          <p:cNvSpPr/>
          <p:nvPr/>
        </p:nvSpPr>
        <p:spPr>
          <a:xfrm>
            <a:off x="359024" y="1546215"/>
            <a:ext cx="4248472" cy="1169551"/>
          </a:xfrm>
          <a:prstGeom prst="rect">
            <a:avLst/>
          </a:prstGeom>
        </p:spPr>
        <p:txBody>
          <a:bodyPr wrap="square">
            <a:spAutoFit/>
          </a:bodyPr>
          <a:lstStyle/>
          <a:p>
            <a:r>
              <a:rPr lang="zh-CN" altLang="en-US" sz="2000" b="1" dirty="0">
                <a:solidFill>
                  <a:srgbClr val="0070C0"/>
                </a:solidFill>
                <a:latin typeface="微软雅黑" pitchFamily="34" charset="-122"/>
                <a:ea typeface="微软雅黑" pitchFamily="34" charset="-122"/>
              </a:rPr>
              <a:t>      赫佛因德指数</a:t>
            </a:r>
            <a:r>
              <a:rPr lang="en-US" altLang="zh-CN" sz="2000" b="1" dirty="0">
                <a:solidFill>
                  <a:srgbClr val="0070C0"/>
                </a:solidFill>
                <a:latin typeface="微软雅黑" pitchFamily="34" charset="-122"/>
                <a:ea typeface="微软雅黑" pitchFamily="34" charset="-122"/>
              </a:rPr>
              <a:t>—</a:t>
            </a:r>
            <a:r>
              <a:rPr lang="zh-CN" altLang="en-US" sz="2000" b="1" dirty="0">
                <a:solidFill>
                  <a:srgbClr val="0070C0"/>
                </a:solidFill>
                <a:latin typeface="微软雅黑" pitchFamily="34" charset="-122"/>
                <a:ea typeface="微软雅黑" pitchFamily="34" charset="-122"/>
              </a:rPr>
              <a:t>赫希曼指数</a:t>
            </a:r>
            <a:r>
              <a:rPr lang="en-US" altLang="zh-CN" sz="2000" b="1" dirty="0">
                <a:solidFill>
                  <a:srgbClr val="0070C0"/>
                </a:solidFill>
                <a:latin typeface="微软雅黑" pitchFamily="34" charset="-122"/>
                <a:ea typeface="微软雅黑" pitchFamily="34" charset="-122"/>
              </a:rPr>
              <a:t>(Hirschman-</a:t>
            </a:r>
            <a:r>
              <a:rPr lang="en-US" altLang="zh-CN" sz="2000" b="1" dirty="0" err="1">
                <a:solidFill>
                  <a:srgbClr val="0070C0"/>
                </a:solidFill>
                <a:latin typeface="微软雅黑" pitchFamily="34" charset="-122"/>
                <a:ea typeface="微软雅黑" pitchFamily="34" charset="-122"/>
              </a:rPr>
              <a:t>Herfindahl</a:t>
            </a:r>
            <a:r>
              <a:rPr lang="en-US" altLang="zh-CN" sz="2000" b="1" dirty="0">
                <a:solidFill>
                  <a:srgbClr val="0070C0"/>
                </a:solidFill>
                <a:latin typeface="微软雅黑" pitchFamily="34" charset="-122"/>
                <a:ea typeface="微软雅黑" pitchFamily="34" charset="-122"/>
              </a:rPr>
              <a:t> Index)</a:t>
            </a:r>
          </a:p>
          <a:p>
            <a:r>
              <a:rPr lang="zh-CN" altLang="en-US" sz="1200" b="1" dirty="0">
                <a:solidFill>
                  <a:srgbClr val="0070C0"/>
                </a:solidFill>
                <a:latin typeface="微软雅黑" pitchFamily="34" charset="-122"/>
                <a:ea typeface="微软雅黑" pitchFamily="34" charset="-122"/>
              </a:rPr>
              <a:t> 是指基于该行业中企业的总数和规模分布，即将相关市场上的所有企业的市场份额的平方后再相加的总和</a:t>
            </a:r>
            <a:r>
              <a:rPr lang="zh-CN" altLang="en-US" dirty="0"/>
              <a:t>。</a:t>
            </a:r>
          </a:p>
        </p:txBody>
      </p:sp>
      <p:cxnSp>
        <p:nvCxnSpPr>
          <p:cNvPr id="9" name="直接连接符 8"/>
          <p:cNvCxnSpPr/>
          <p:nvPr/>
        </p:nvCxnSpPr>
        <p:spPr>
          <a:xfrm rot="5400000">
            <a:off x="4112412" y="3014974"/>
            <a:ext cx="3000396" cy="1588"/>
          </a:xfrm>
          <a:prstGeom prst="line">
            <a:avLst/>
          </a:prstGeom>
          <a:ln w="114300" cmpd="dbl"/>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5508104" y="1444132"/>
            <a:ext cx="214314" cy="214314"/>
          </a:xfrm>
          <a:prstGeom prst="ellipse">
            <a:avLst/>
          </a:prstGeom>
          <a:solidFill>
            <a:schemeClr val="bg1"/>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5508104" y="2444264"/>
            <a:ext cx="214314" cy="214314"/>
          </a:xfrm>
          <a:prstGeom prst="ellipse">
            <a:avLst/>
          </a:prstGeom>
          <a:solidFill>
            <a:schemeClr val="bg1"/>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508104" y="3515834"/>
            <a:ext cx="214314" cy="214314"/>
          </a:xfrm>
          <a:prstGeom prst="ellipse">
            <a:avLst/>
          </a:prstGeom>
          <a:solidFill>
            <a:schemeClr val="bg1"/>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431032" y="1419622"/>
            <a:ext cx="432048" cy="43204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Bernard MT Condensed" pitchFamily="18" charset="0"/>
              </a:rPr>
              <a:t>2</a:t>
            </a:r>
            <a:endParaRPr lang="zh-CN" altLang="en-US" sz="2400" dirty="0">
              <a:latin typeface="Bernard MT Condensed" pitchFamily="18" charset="0"/>
            </a:endParaRPr>
          </a:p>
        </p:txBody>
      </p:sp>
      <p:sp>
        <p:nvSpPr>
          <p:cNvPr id="14" name="圆角矩形 13"/>
          <p:cNvSpPr>
            <a:spLocks noChangeAspect="1"/>
          </p:cNvSpPr>
          <p:nvPr/>
        </p:nvSpPr>
        <p:spPr>
          <a:xfrm>
            <a:off x="5796136" y="915566"/>
            <a:ext cx="1113964" cy="38923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latin typeface="微软雅黑" pitchFamily="34" charset="-122"/>
                <a:ea typeface="微软雅黑" pitchFamily="34" charset="-122"/>
              </a:rPr>
              <a:t>美国版</a:t>
            </a:r>
          </a:p>
        </p:txBody>
      </p:sp>
      <p:sp>
        <p:nvSpPr>
          <p:cNvPr id="15" name="矩形 14"/>
          <p:cNvSpPr/>
          <p:nvPr/>
        </p:nvSpPr>
        <p:spPr>
          <a:xfrm>
            <a:off x="5940152" y="2427734"/>
            <a:ext cx="755335" cy="369332"/>
          </a:xfrm>
          <a:prstGeom prst="rect">
            <a:avLst/>
          </a:prstGeom>
        </p:spPr>
        <p:txBody>
          <a:bodyPr wrap="none">
            <a:spAutoFit/>
          </a:bodyPr>
          <a:lstStyle/>
          <a:p>
            <a:r>
              <a:rPr lang="en-US" altLang="zh-CN" b="1" dirty="0">
                <a:solidFill>
                  <a:srgbClr val="C00000"/>
                </a:solidFill>
                <a:latin typeface="微软雅黑" pitchFamily="34" charset="-122"/>
                <a:ea typeface="微软雅黑" pitchFamily="34" charset="-122"/>
              </a:rPr>
              <a:t>1000</a:t>
            </a:r>
            <a:endParaRPr lang="zh-CN" altLang="en-US" dirty="0">
              <a:solidFill>
                <a:srgbClr val="C00000"/>
              </a:solidFill>
            </a:endParaRPr>
          </a:p>
        </p:txBody>
      </p:sp>
      <p:sp>
        <p:nvSpPr>
          <p:cNvPr id="16" name="矩形 15"/>
          <p:cNvSpPr/>
          <p:nvPr/>
        </p:nvSpPr>
        <p:spPr>
          <a:xfrm>
            <a:off x="5940152" y="3435846"/>
            <a:ext cx="755335" cy="369332"/>
          </a:xfrm>
          <a:prstGeom prst="rect">
            <a:avLst/>
          </a:prstGeom>
        </p:spPr>
        <p:txBody>
          <a:bodyPr wrap="none">
            <a:spAutoFit/>
          </a:bodyPr>
          <a:lstStyle/>
          <a:p>
            <a:r>
              <a:rPr lang="en-US" altLang="zh-CN" b="1" dirty="0">
                <a:solidFill>
                  <a:srgbClr val="C00000"/>
                </a:solidFill>
                <a:latin typeface="微软雅黑" pitchFamily="34" charset="-122"/>
                <a:ea typeface="微软雅黑" pitchFamily="34" charset="-122"/>
              </a:rPr>
              <a:t>1800</a:t>
            </a:r>
            <a:endParaRPr lang="zh-CN" altLang="en-US" b="1" dirty="0">
              <a:solidFill>
                <a:srgbClr val="C00000"/>
              </a:solidFill>
              <a:latin typeface="微软雅黑" pitchFamily="34" charset="-122"/>
              <a:ea typeface="微软雅黑" pitchFamily="34" charset="-122"/>
            </a:endParaRPr>
          </a:p>
        </p:txBody>
      </p:sp>
      <p:sp>
        <p:nvSpPr>
          <p:cNvPr id="17" name="矩形 16"/>
          <p:cNvSpPr/>
          <p:nvPr/>
        </p:nvSpPr>
        <p:spPr>
          <a:xfrm>
            <a:off x="5868144" y="1851670"/>
            <a:ext cx="1261884" cy="307777"/>
          </a:xfrm>
          <a:prstGeom prst="rect">
            <a:avLst/>
          </a:prstGeom>
        </p:spPr>
        <p:txBody>
          <a:bodyPr wrap="none">
            <a:spAutoFit/>
          </a:bodyPr>
          <a:lstStyle/>
          <a:p>
            <a:r>
              <a:rPr lang="zh-CN" altLang="en-US" sz="1400" b="1" dirty="0">
                <a:solidFill>
                  <a:srgbClr val="0070C0"/>
                </a:solidFill>
                <a:latin typeface="微软雅黑" pitchFamily="34" charset="-122"/>
                <a:ea typeface="微软雅黑" pitchFamily="34" charset="-122"/>
              </a:rPr>
              <a:t>低集中度市场</a:t>
            </a:r>
          </a:p>
        </p:txBody>
      </p:sp>
      <p:sp>
        <p:nvSpPr>
          <p:cNvPr id="18" name="矩形 17"/>
          <p:cNvSpPr/>
          <p:nvPr/>
        </p:nvSpPr>
        <p:spPr>
          <a:xfrm>
            <a:off x="5868144" y="2859782"/>
            <a:ext cx="1261884" cy="307777"/>
          </a:xfrm>
          <a:prstGeom prst="rect">
            <a:avLst/>
          </a:prstGeom>
        </p:spPr>
        <p:txBody>
          <a:bodyPr wrap="none">
            <a:spAutoFit/>
          </a:bodyPr>
          <a:lstStyle/>
          <a:p>
            <a:r>
              <a:rPr lang="zh-CN" altLang="en-US" sz="1400" b="1" dirty="0">
                <a:solidFill>
                  <a:srgbClr val="0070C0"/>
                </a:solidFill>
                <a:latin typeface="微软雅黑" pitchFamily="34" charset="-122"/>
                <a:ea typeface="微软雅黑" pitchFamily="34" charset="-122"/>
              </a:rPr>
              <a:t>中集中度市场</a:t>
            </a:r>
          </a:p>
        </p:txBody>
      </p:sp>
      <p:sp>
        <p:nvSpPr>
          <p:cNvPr id="19" name="矩形 18"/>
          <p:cNvSpPr/>
          <p:nvPr/>
        </p:nvSpPr>
        <p:spPr>
          <a:xfrm>
            <a:off x="5868144" y="3939902"/>
            <a:ext cx="1261884" cy="307777"/>
          </a:xfrm>
          <a:prstGeom prst="rect">
            <a:avLst/>
          </a:prstGeom>
        </p:spPr>
        <p:txBody>
          <a:bodyPr wrap="none">
            <a:spAutoFit/>
          </a:bodyPr>
          <a:lstStyle/>
          <a:p>
            <a:r>
              <a:rPr lang="zh-CN" altLang="en-US" sz="1400" b="1" dirty="0">
                <a:solidFill>
                  <a:srgbClr val="0070C0"/>
                </a:solidFill>
                <a:latin typeface="微软雅黑" pitchFamily="34" charset="-122"/>
                <a:ea typeface="微软雅黑" pitchFamily="34" charset="-122"/>
              </a:rPr>
              <a:t>高集中度市场</a:t>
            </a:r>
          </a:p>
        </p:txBody>
      </p:sp>
      <p:sp>
        <p:nvSpPr>
          <p:cNvPr id="20" name="矩形 19"/>
          <p:cNvSpPr/>
          <p:nvPr/>
        </p:nvSpPr>
        <p:spPr>
          <a:xfrm>
            <a:off x="7130028" y="2177246"/>
            <a:ext cx="1440160" cy="1323439"/>
          </a:xfrm>
          <a:prstGeom prst="rect">
            <a:avLst/>
          </a:prstGeom>
        </p:spPr>
        <p:txBody>
          <a:bodyPr wrap="square">
            <a:spAutoFit/>
          </a:bodyPr>
          <a:lstStyle/>
          <a:p>
            <a:r>
              <a:rPr lang="zh-CN" altLang="en-US" sz="1000" dirty="0">
                <a:solidFill>
                  <a:srgbClr val="0070C0"/>
                </a:solidFill>
                <a:latin typeface="微软雅黑" pitchFamily="34" charset="-122"/>
                <a:ea typeface="微软雅黑" pitchFamily="34" charset="-122"/>
              </a:rPr>
              <a:t>并购后较并购前的赫希曼指数提高低于</a:t>
            </a:r>
            <a:r>
              <a:rPr lang="en-US" altLang="zh-CN" sz="1000" dirty="0">
                <a:solidFill>
                  <a:srgbClr val="0070C0"/>
                </a:solidFill>
                <a:latin typeface="微软雅黑" pitchFamily="34" charset="-122"/>
                <a:ea typeface="微软雅黑" pitchFamily="34" charset="-122"/>
              </a:rPr>
              <a:t>100</a:t>
            </a:r>
            <a:r>
              <a:rPr lang="zh-CN" altLang="en-US" sz="1000" dirty="0">
                <a:solidFill>
                  <a:srgbClr val="0070C0"/>
                </a:solidFill>
                <a:latin typeface="微软雅黑" pitchFamily="34" charset="-122"/>
                <a:ea typeface="微软雅黑" pitchFamily="34" charset="-122"/>
              </a:rPr>
              <a:t>个点，一般不具反竞争效果；但若赫希曼指数提高了</a:t>
            </a:r>
            <a:r>
              <a:rPr lang="en-US" altLang="zh-CN" sz="1000" dirty="0">
                <a:solidFill>
                  <a:srgbClr val="0070C0"/>
                </a:solidFill>
                <a:latin typeface="微软雅黑" pitchFamily="34" charset="-122"/>
                <a:ea typeface="微软雅黑" pitchFamily="34" charset="-122"/>
              </a:rPr>
              <a:t>100</a:t>
            </a:r>
            <a:r>
              <a:rPr lang="zh-CN" altLang="en-US" sz="1000" dirty="0">
                <a:solidFill>
                  <a:srgbClr val="0070C0"/>
                </a:solidFill>
                <a:latin typeface="微软雅黑" pitchFamily="34" charset="-122"/>
                <a:ea typeface="微软雅黑" pitchFamily="34" charset="-122"/>
              </a:rPr>
              <a:t>个点以上，则可能具有反竞争效果，需要作进一步分析</a:t>
            </a:r>
            <a:endParaRPr lang="zh-CN" altLang="en-US" sz="1200" dirty="0"/>
          </a:p>
        </p:txBody>
      </p:sp>
      <p:sp>
        <p:nvSpPr>
          <p:cNvPr id="21" name="矩形 20"/>
          <p:cNvSpPr/>
          <p:nvPr/>
        </p:nvSpPr>
        <p:spPr>
          <a:xfrm>
            <a:off x="6942555" y="3643158"/>
            <a:ext cx="1979712" cy="1169551"/>
          </a:xfrm>
          <a:prstGeom prst="rect">
            <a:avLst/>
          </a:prstGeom>
        </p:spPr>
        <p:txBody>
          <a:bodyPr wrap="square">
            <a:spAutoFit/>
          </a:bodyPr>
          <a:lstStyle/>
          <a:p>
            <a:r>
              <a:rPr lang="zh-CN" altLang="en-US" sz="1000" dirty="0">
                <a:solidFill>
                  <a:srgbClr val="0070C0"/>
                </a:solidFill>
                <a:latin typeface="微软雅黑" pitchFamily="34" charset="-122"/>
                <a:ea typeface="微软雅黑" pitchFamily="34" charset="-122"/>
              </a:rPr>
              <a:t>且并购后较并购前的赫希曼指数提高低于</a:t>
            </a:r>
            <a:r>
              <a:rPr lang="en-US" altLang="zh-CN" sz="1000" dirty="0">
                <a:solidFill>
                  <a:srgbClr val="0070C0"/>
                </a:solidFill>
                <a:latin typeface="微软雅黑" pitchFamily="34" charset="-122"/>
                <a:ea typeface="微软雅黑" pitchFamily="34" charset="-122"/>
              </a:rPr>
              <a:t>150</a:t>
            </a:r>
            <a:r>
              <a:rPr lang="zh-CN" altLang="en-US" sz="1000" dirty="0">
                <a:solidFill>
                  <a:srgbClr val="0070C0"/>
                </a:solidFill>
                <a:latin typeface="微软雅黑" pitchFamily="34" charset="-122"/>
                <a:ea typeface="微软雅黑" pitchFamily="34" charset="-122"/>
              </a:rPr>
              <a:t>个点，一般不具有反竞争效果，但有例外；但如果并购后较并购前的赫希曼指数提高了</a:t>
            </a:r>
            <a:r>
              <a:rPr lang="en-US" altLang="zh-CN" sz="1000" dirty="0">
                <a:solidFill>
                  <a:srgbClr val="0070C0"/>
                </a:solidFill>
                <a:latin typeface="微软雅黑" pitchFamily="34" charset="-122"/>
                <a:ea typeface="微软雅黑" pitchFamily="34" charset="-122"/>
              </a:rPr>
              <a:t>150</a:t>
            </a:r>
            <a:r>
              <a:rPr lang="zh-CN" altLang="en-US" sz="1000" dirty="0">
                <a:solidFill>
                  <a:srgbClr val="0070C0"/>
                </a:solidFill>
                <a:latin typeface="微软雅黑" pitchFamily="34" charset="-122"/>
                <a:ea typeface="微软雅黑" pitchFamily="34" charset="-122"/>
              </a:rPr>
              <a:t>个点或以上，则可能具有反竞争效果，需要作进一步分析</a:t>
            </a:r>
          </a:p>
        </p:txBody>
      </p:sp>
      <p:sp>
        <p:nvSpPr>
          <p:cNvPr id="22" name="椭圆 21"/>
          <p:cNvSpPr/>
          <p:nvPr/>
        </p:nvSpPr>
        <p:spPr>
          <a:xfrm>
            <a:off x="5508104" y="4443958"/>
            <a:ext cx="214314" cy="214314"/>
          </a:xfrm>
          <a:prstGeom prst="ellipse">
            <a:avLst/>
          </a:prstGeom>
          <a:solidFill>
            <a:schemeClr val="bg1"/>
          </a:solidFill>
          <a:ln w="508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hlinkClick r:id="rId3" action="ppaction://hlinksldjump"/>
          </p:cNvPr>
          <p:cNvSpPr>
            <a:spLocks noChangeAspect="1"/>
          </p:cNvSpPr>
          <p:nvPr/>
        </p:nvSpPr>
        <p:spPr>
          <a:xfrm>
            <a:off x="7734028" y="94278"/>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1010252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grpSp>
        <p:nvGrpSpPr>
          <p:cNvPr id="14" name="组合 13"/>
          <p:cNvGrpSpPr/>
          <p:nvPr/>
        </p:nvGrpSpPr>
        <p:grpSpPr>
          <a:xfrm>
            <a:off x="820309" y="964814"/>
            <a:ext cx="1898326" cy="1692000"/>
            <a:chOff x="820309" y="964814"/>
            <a:chExt cx="1898326" cy="1692000"/>
          </a:xfrm>
        </p:grpSpPr>
        <p:sp>
          <p:nvSpPr>
            <p:cNvPr id="5" name="椭圆 4"/>
            <p:cNvSpPr>
              <a:spLocks noChangeAspect="1"/>
            </p:cNvSpPr>
            <p:nvPr/>
          </p:nvSpPr>
          <p:spPr>
            <a:xfrm>
              <a:off x="820309" y="964814"/>
              <a:ext cx="1692000" cy="1692000"/>
            </a:xfrm>
            <a:prstGeom prst="ellipse">
              <a:avLst/>
            </a:prstGeom>
            <a:solidFill>
              <a:srgbClr val="00B0F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a:hlinkClick r:id="rId2" action="ppaction://hlinksldjump"/>
            </p:cNvPr>
            <p:cNvSpPr>
              <a:spLocks noChangeAspect="1"/>
            </p:cNvSpPr>
            <p:nvPr/>
          </p:nvSpPr>
          <p:spPr>
            <a:xfrm>
              <a:off x="910225" y="1059582"/>
              <a:ext cx="1512168" cy="1512168"/>
            </a:xfrm>
            <a:prstGeom prst="ellipse">
              <a:avLst/>
            </a:prstGeom>
            <a:solidFill>
              <a:srgbClr val="0070C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a:grpSpLocks noChangeAspect="1"/>
            </p:cNvGrpSpPr>
            <p:nvPr/>
          </p:nvGrpSpPr>
          <p:grpSpPr>
            <a:xfrm>
              <a:off x="910225" y="1564689"/>
              <a:ext cx="1512168" cy="523220"/>
              <a:chOff x="2420889" y="4598959"/>
              <a:chExt cx="1512168" cy="523220"/>
            </a:xfrm>
          </p:grpSpPr>
          <p:cxnSp>
            <p:nvCxnSpPr>
              <p:cNvPr id="7" name="直接连接符 6"/>
              <p:cNvCxnSpPr/>
              <p:nvPr/>
            </p:nvCxnSpPr>
            <p:spPr>
              <a:xfrm>
                <a:off x="2420889" y="4947674"/>
                <a:ext cx="63894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294113" y="4947674"/>
                <a:ext cx="63894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42085" y="4598959"/>
                <a:ext cx="504056" cy="523220"/>
              </a:xfrm>
              <a:prstGeom prst="rect">
                <a:avLst/>
              </a:prstGeom>
              <a:noFill/>
            </p:spPr>
            <p:txBody>
              <a:bodyPr wrap="square" rtlCol="0">
                <a:spAutoFit/>
              </a:bodyPr>
              <a:lstStyle/>
              <a:p>
                <a:r>
                  <a:rPr lang="en-US" altLang="zh-CN" sz="2800" dirty="0">
                    <a:solidFill>
                      <a:schemeClr val="bg1"/>
                    </a:solidFill>
                  </a:rPr>
                  <a:t>.</a:t>
                </a:r>
                <a:endParaRPr lang="zh-CN" altLang="en-US" sz="2800" dirty="0">
                  <a:solidFill>
                    <a:schemeClr val="bg1"/>
                  </a:solidFill>
                </a:endParaRPr>
              </a:p>
            </p:txBody>
          </p:sp>
        </p:grpSp>
        <p:sp>
          <p:nvSpPr>
            <p:cNvPr id="12" name="TextBox 11"/>
            <p:cNvSpPr txBox="1"/>
            <p:nvPr/>
          </p:nvSpPr>
          <p:spPr>
            <a:xfrm>
              <a:off x="1062451" y="1363350"/>
              <a:ext cx="1656184"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怎么想</a:t>
              </a:r>
            </a:p>
          </p:txBody>
        </p:sp>
        <p:sp>
          <p:nvSpPr>
            <p:cNvPr id="13" name="TextBox 12"/>
            <p:cNvSpPr txBox="1"/>
            <p:nvPr/>
          </p:nvSpPr>
          <p:spPr>
            <a:xfrm>
              <a:off x="971600" y="1918632"/>
              <a:ext cx="1656184"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战略思维工具</a:t>
              </a:r>
            </a:p>
          </p:txBody>
        </p:sp>
      </p:grpSp>
      <p:grpSp>
        <p:nvGrpSpPr>
          <p:cNvPr id="15" name="组合 14"/>
          <p:cNvGrpSpPr/>
          <p:nvPr/>
        </p:nvGrpSpPr>
        <p:grpSpPr>
          <a:xfrm>
            <a:off x="2289010" y="3039990"/>
            <a:ext cx="1898326" cy="1692000"/>
            <a:chOff x="820309" y="964814"/>
            <a:chExt cx="1898326" cy="1692000"/>
          </a:xfrm>
        </p:grpSpPr>
        <p:sp>
          <p:nvSpPr>
            <p:cNvPr id="16" name="椭圆 15"/>
            <p:cNvSpPr>
              <a:spLocks noChangeAspect="1"/>
            </p:cNvSpPr>
            <p:nvPr/>
          </p:nvSpPr>
          <p:spPr>
            <a:xfrm>
              <a:off x="820309" y="964814"/>
              <a:ext cx="1692000" cy="1692000"/>
            </a:xfrm>
            <a:prstGeom prst="ellipse">
              <a:avLst/>
            </a:prstGeom>
            <a:solidFill>
              <a:srgbClr val="00B0F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hlinkClick r:id="rId3" action="ppaction://hlinksldjump"/>
            </p:cNvPr>
            <p:cNvSpPr>
              <a:spLocks noChangeAspect="1"/>
            </p:cNvSpPr>
            <p:nvPr/>
          </p:nvSpPr>
          <p:spPr>
            <a:xfrm>
              <a:off x="910225" y="1059582"/>
              <a:ext cx="1512168" cy="1512168"/>
            </a:xfrm>
            <a:prstGeom prst="ellipse">
              <a:avLst/>
            </a:prstGeom>
            <a:solidFill>
              <a:srgbClr val="0070C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a:grpSpLocks noChangeAspect="1"/>
            </p:cNvGrpSpPr>
            <p:nvPr/>
          </p:nvGrpSpPr>
          <p:grpSpPr>
            <a:xfrm>
              <a:off x="910225" y="1564689"/>
              <a:ext cx="1512168" cy="523220"/>
              <a:chOff x="2420889" y="4598959"/>
              <a:chExt cx="1512168" cy="523220"/>
            </a:xfrm>
          </p:grpSpPr>
          <p:cxnSp>
            <p:nvCxnSpPr>
              <p:cNvPr id="21" name="直接连接符 20"/>
              <p:cNvCxnSpPr/>
              <p:nvPr/>
            </p:nvCxnSpPr>
            <p:spPr>
              <a:xfrm>
                <a:off x="2420889" y="4947674"/>
                <a:ext cx="63894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294113" y="4947674"/>
                <a:ext cx="63894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042085" y="4598959"/>
                <a:ext cx="504056" cy="523220"/>
              </a:xfrm>
              <a:prstGeom prst="rect">
                <a:avLst/>
              </a:prstGeom>
              <a:noFill/>
            </p:spPr>
            <p:txBody>
              <a:bodyPr wrap="square" rtlCol="0">
                <a:spAutoFit/>
              </a:bodyPr>
              <a:lstStyle/>
              <a:p>
                <a:r>
                  <a:rPr lang="en-US" altLang="zh-CN" sz="2800" dirty="0">
                    <a:solidFill>
                      <a:schemeClr val="bg1"/>
                    </a:solidFill>
                  </a:rPr>
                  <a:t>.</a:t>
                </a:r>
                <a:endParaRPr lang="zh-CN" altLang="en-US" sz="2800" dirty="0">
                  <a:solidFill>
                    <a:schemeClr val="bg1"/>
                  </a:solidFill>
                </a:endParaRPr>
              </a:p>
            </p:txBody>
          </p:sp>
        </p:grpSp>
        <p:sp>
          <p:nvSpPr>
            <p:cNvPr id="19" name="TextBox 18"/>
            <p:cNvSpPr txBox="1"/>
            <p:nvPr/>
          </p:nvSpPr>
          <p:spPr>
            <a:xfrm>
              <a:off x="1062451" y="1363350"/>
              <a:ext cx="1656184"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怎么看</a:t>
              </a:r>
            </a:p>
          </p:txBody>
        </p:sp>
        <p:sp>
          <p:nvSpPr>
            <p:cNvPr id="20" name="TextBox 19"/>
            <p:cNvSpPr txBox="1"/>
            <p:nvPr/>
          </p:nvSpPr>
          <p:spPr>
            <a:xfrm>
              <a:off x="971600" y="1918632"/>
              <a:ext cx="1656184"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战略分析工具</a:t>
              </a:r>
            </a:p>
          </p:txBody>
        </p:sp>
      </p:grpSp>
      <p:grpSp>
        <p:nvGrpSpPr>
          <p:cNvPr id="24" name="组合 23"/>
          <p:cNvGrpSpPr/>
          <p:nvPr/>
        </p:nvGrpSpPr>
        <p:grpSpPr>
          <a:xfrm>
            <a:off x="4041826" y="951758"/>
            <a:ext cx="1898326" cy="1692000"/>
            <a:chOff x="820309" y="964814"/>
            <a:chExt cx="1898326" cy="1692000"/>
          </a:xfrm>
        </p:grpSpPr>
        <p:sp>
          <p:nvSpPr>
            <p:cNvPr id="25" name="椭圆 24"/>
            <p:cNvSpPr>
              <a:spLocks noChangeAspect="1"/>
            </p:cNvSpPr>
            <p:nvPr/>
          </p:nvSpPr>
          <p:spPr>
            <a:xfrm>
              <a:off x="820309" y="964814"/>
              <a:ext cx="1692000" cy="1692000"/>
            </a:xfrm>
            <a:prstGeom prst="ellipse">
              <a:avLst/>
            </a:prstGeom>
            <a:solidFill>
              <a:srgbClr val="00B0F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hlinkClick r:id="rId4" action="ppaction://hlinksldjump"/>
            </p:cNvPr>
            <p:cNvSpPr>
              <a:spLocks noChangeAspect="1"/>
            </p:cNvSpPr>
            <p:nvPr/>
          </p:nvSpPr>
          <p:spPr>
            <a:xfrm>
              <a:off x="910225" y="1059582"/>
              <a:ext cx="1512168" cy="1512168"/>
            </a:xfrm>
            <a:prstGeom prst="ellipse">
              <a:avLst/>
            </a:prstGeom>
            <a:solidFill>
              <a:srgbClr val="0070C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 name="组合 26"/>
            <p:cNvGrpSpPr>
              <a:grpSpLocks noChangeAspect="1"/>
            </p:cNvGrpSpPr>
            <p:nvPr/>
          </p:nvGrpSpPr>
          <p:grpSpPr>
            <a:xfrm>
              <a:off x="910225" y="1564689"/>
              <a:ext cx="1512168" cy="523220"/>
              <a:chOff x="2420889" y="4598959"/>
              <a:chExt cx="1512168" cy="523220"/>
            </a:xfrm>
          </p:grpSpPr>
          <p:cxnSp>
            <p:nvCxnSpPr>
              <p:cNvPr id="30" name="直接连接符 29"/>
              <p:cNvCxnSpPr/>
              <p:nvPr/>
            </p:nvCxnSpPr>
            <p:spPr>
              <a:xfrm>
                <a:off x="2420889" y="4947674"/>
                <a:ext cx="63894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3294113" y="4947674"/>
                <a:ext cx="63894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042085" y="4598959"/>
                <a:ext cx="504056" cy="523220"/>
              </a:xfrm>
              <a:prstGeom prst="rect">
                <a:avLst/>
              </a:prstGeom>
              <a:noFill/>
            </p:spPr>
            <p:txBody>
              <a:bodyPr wrap="square" rtlCol="0">
                <a:spAutoFit/>
              </a:bodyPr>
              <a:lstStyle/>
              <a:p>
                <a:r>
                  <a:rPr lang="en-US" altLang="zh-CN" sz="2800" dirty="0">
                    <a:solidFill>
                      <a:schemeClr val="bg1"/>
                    </a:solidFill>
                  </a:rPr>
                  <a:t>.</a:t>
                </a:r>
                <a:endParaRPr lang="zh-CN" altLang="en-US" sz="2800" dirty="0">
                  <a:solidFill>
                    <a:schemeClr val="bg1"/>
                  </a:solidFill>
                </a:endParaRPr>
              </a:p>
            </p:txBody>
          </p:sp>
        </p:grpSp>
        <p:sp>
          <p:nvSpPr>
            <p:cNvPr id="28" name="TextBox 27"/>
            <p:cNvSpPr txBox="1"/>
            <p:nvPr/>
          </p:nvSpPr>
          <p:spPr>
            <a:xfrm>
              <a:off x="1062451" y="1363350"/>
              <a:ext cx="1656184"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怎么定</a:t>
              </a:r>
            </a:p>
          </p:txBody>
        </p:sp>
        <p:sp>
          <p:nvSpPr>
            <p:cNvPr id="29" name="TextBox 28"/>
            <p:cNvSpPr txBox="1"/>
            <p:nvPr/>
          </p:nvSpPr>
          <p:spPr>
            <a:xfrm>
              <a:off x="971600" y="1918632"/>
              <a:ext cx="1656184"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战略制定工具</a:t>
              </a:r>
            </a:p>
          </p:txBody>
        </p:sp>
      </p:grpSp>
      <p:grpSp>
        <p:nvGrpSpPr>
          <p:cNvPr id="33" name="组合 32"/>
          <p:cNvGrpSpPr/>
          <p:nvPr/>
        </p:nvGrpSpPr>
        <p:grpSpPr>
          <a:xfrm>
            <a:off x="5580112" y="2967982"/>
            <a:ext cx="1898326" cy="1692000"/>
            <a:chOff x="820309" y="964814"/>
            <a:chExt cx="1898326" cy="1692000"/>
          </a:xfrm>
        </p:grpSpPr>
        <p:sp>
          <p:nvSpPr>
            <p:cNvPr id="34" name="椭圆 33"/>
            <p:cNvSpPr>
              <a:spLocks noChangeAspect="1"/>
            </p:cNvSpPr>
            <p:nvPr/>
          </p:nvSpPr>
          <p:spPr>
            <a:xfrm>
              <a:off x="820309" y="964814"/>
              <a:ext cx="1692000" cy="1692000"/>
            </a:xfrm>
            <a:prstGeom prst="ellipse">
              <a:avLst/>
            </a:prstGeom>
            <a:solidFill>
              <a:srgbClr val="00B0F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hlinkClick r:id="rId5" action="ppaction://hlinksldjump"/>
            </p:cNvPr>
            <p:cNvSpPr>
              <a:spLocks noChangeAspect="1"/>
            </p:cNvSpPr>
            <p:nvPr/>
          </p:nvSpPr>
          <p:spPr>
            <a:xfrm>
              <a:off x="910225" y="1059582"/>
              <a:ext cx="1512168" cy="1512168"/>
            </a:xfrm>
            <a:prstGeom prst="ellipse">
              <a:avLst/>
            </a:prstGeom>
            <a:solidFill>
              <a:srgbClr val="0070C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a:grpSpLocks noChangeAspect="1"/>
            </p:cNvGrpSpPr>
            <p:nvPr/>
          </p:nvGrpSpPr>
          <p:grpSpPr>
            <a:xfrm>
              <a:off x="910225" y="1564689"/>
              <a:ext cx="1512168" cy="523220"/>
              <a:chOff x="2420889" y="4598959"/>
              <a:chExt cx="1512168" cy="523220"/>
            </a:xfrm>
          </p:grpSpPr>
          <p:cxnSp>
            <p:nvCxnSpPr>
              <p:cNvPr id="39" name="直接连接符 38"/>
              <p:cNvCxnSpPr/>
              <p:nvPr/>
            </p:nvCxnSpPr>
            <p:spPr>
              <a:xfrm>
                <a:off x="2420889" y="4947674"/>
                <a:ext cx="63894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3294113" y="4947674"/>
                <a:ext cx="63894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042085" y="4598959"/>
                <a:ext cx="504056" cy="523220"/>
              </a:xfrm>
              <a:prstGeom prst="rect">
                <a:avLst/>
              </a:prstGeom>
              <a:noFill/>
            </p:spPr>
            <p:txBody>
              <a:bodyPr wrap="square" rtlCol="0">
                <a:spAutoFit/>
              </a:bodyPr>
              <a:lstStyle/>
              <a:p>
                <a:r>
                  <a:rPr lang="en-US" altLang="zh-CN" sz="2800" dirty="0">
                    <a:solidFill>
                      <a:schemeClr val="bg1"/>
                    </a:solidFill>
                  </a:rPr>
                  <a:t>.</a:t>
                </a:r>
                <a:endParaRPr lang="zh-CN" altLang="en-US" sz="2800" dirty="0">
                  <a:solidFill>
                    <a:schemeClr val="bg1"/>
                  </a:solidFill>
                </a:endParaRPr>
              </a:p>
            </p:txBody>
          </p:sp>
        </p:grpSp>
        <p:sp>
          <p:nvSpPr>
            <p:cNvPr id="37" name="TextBox 36"/>
            <p:cNvSpPr txBox="1"/>
            <p:nvPr/>
          </p:nvSpPr>
          <p:spPr>
            <a:xfrm>
              <a:off x="1062451" y="1363350"/>
              <a:ext cx="1656184"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怎么干</a:t>
              </a:r>
            </a:p>
          </p:txBody>
        </p:sp>
        <p:sp>
          <p:nvSpPr>
            <p:cNvPr id="38" name="TextBox 37"/>
            <p:cNvSpPr txBox="1"/>
            <p:nvPr/>
          </p:nvSpPr>
          <p:spPr>
            <a:xfrm>
              <a:off x="971600" y="1918632"/>
              <a:ext cx="1656184" cy="338554"/>
            </a:xfrm>
            <a:prstGeom prst="rect">
              <a:avLst/>
            </a:prstGeom>
            <a:noFill/>
          </p:spPr>
          <p:txBody>
            <a:bodyPr wrap="squar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战略执行工具</a:t>
              </a:r>
            </a:p>
          </p:txBody>
        </p:sp>
      </p:grpSp>
      <p:cxnSp>
        <p:nvCxnSpPr>
          <p:cNvPr id="43" name="直接连接符 42"/>
          <p:cNvCxnSpPr>
            <a:stCxn id="5" idx="5"/>
          </p:cNvCxnSpPr>
          <p:nvPr/>
        </p:nvCxnSpPr>
        <p:spPr>
          <a:xfrm>
            <a:off x="2264521" y="2409026"/>
            <a:ext cx="454114" cy="72573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26" idx="3"/>
            <a:endCxn id="16" idx="7"/>
          </p:cNvCxnSpPr>
          <p:nvPr/>
        </p:nvCxnSpPr>
        <p:spPr>
          <a:xfrm flipH="1">
            <a:off x="3733222" y="2337242"/>
            <a:ext cx="619972" cy="95053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a:stCxn id="34" idx="1"/>
          </p:cNvCxnSpPr>
          <p:nvPr/>
        </p:nvCxnSpPr>
        <p:spPr>
          <a:xfrm flipH="1" flipV="1">
            <a:off x="5324438" y="2558694"/>
            <a:ext cx="503462" cy="657076"/>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211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831375" y="937485"/>
            <a:ext cx="2016224" cy="555741"/>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    </a:t>
            </a:r>
            <a:r>
              <a:rPr lang="zh-CN" altLang="en-US" sz="2400" b="1" dirty="0">
                <a:latin typeface="微软雅黑" panose="020B0503020204020204" pitchFamily="34" charset="-122"/>
                <a:ea typeface="微软雅黑" panose="020B0503020204020204" pitchFamily="34" charset="-122"/>
              </a:rPr>
              <a:t>三四规则</a:t>
            </a:r>
          </a:p>
        </p:txBody>
      </p:sp>
      <p:sp>
        <p:nvSpPr>
          <p:cNvPr id="17" name="椭圆 16"/>
          <p:cNvSpPr/>
          <p:nvPr/>
        </p:nvSpPr>
        <p:spPr>
          <a:xfrm>
            <a:off x="6156176" y="782583"/>
            <a:ext cx="2664296" cy="2232248"/>
          </a:xfrm>
          <a:prstGeom prst="ellipse">
            <a:avLst/>
          </a:prstGeom>
          <a:solidFill>
            <a:schemeClr val="accent1">
              <a:alpha val="0"/>
            </a:schemeClr>
          </a:solidFill>
          <a:ln w="127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en-US" altLang="zh-CN" dirty="0"/>
              <a:t>2.1.3 </a:t>
            </a:r>
            <a:r>
              <a:rPr lang="zh-CN" altLang="en-US" dirty="0"/>
              <a:t>行业集中度（</a:t>
            </a:r>
            <a:r>
              <a:rPr lang="en-US" altLang="zh-CN" dirty="0"/>
              <a:t>3</a:t>
            </a:r>
            <a:r>
              <a:rPr lang="zh-CN" altLang="en-US" dirty="0"/>
              <a:t>）</a:t>
            </a:r>
          </a:p>
        </p:txBody>
      </p:sp>
      <p:sp>
        <p:nvSpPr>
          <p:cNvPr id="4" name="矩形 3"/>
          <p:cNvSpPr/>
          <p:nvPr/>
        </p:nvSpPr>
        <p:spPr>
          <a:xfrm>
            <a:off x="467544" y="1564862"/>
            <a:ext cx="4392488" cy="2862322"/>
          </a:xfrm>
          <a:prstGeom prst="rect">
            <a:avLst/>
          </a:prstGeom>
        </p:spPr>
        <p:txBody>
          <a:bodyPr wrap="square">
            <a:spAutoFit/>
          </a:bodyPr>
          <a:lstStyle/>
          <a:p>
            <a:pPr algn="just">
              <a:lnSpc>
                <a:spcPct val="150000"/>
              </a:lnSpc>
            </a:pPr>
            <a:r>
              <a:rPr lang="zh-CN" altLang="en-US" sz="1050" dirty="0">
                <a:solidFill>
                  <a:srgbClr val="0070C0"/>
                </a:solidFill>
                <a:latin typeface="微软雅黑" pitchFamily="34" charset="-122"/>
                <a:ea typeface="微软雅黑" pitchFamily="34" charset="-122"/>
              </a:rPr>
              <a:t>三四规则矩阵是由波士顿咨询集团（</a:t>
            </a:r>
            <a:r>
              <a:rPr lang="en-US" altLang="zh-CN" sz="1050" dirty="0">
                <a:solidFill>
                  <a:srgbClr val="0070C0"/>
                </a:solidFill>
                <a:latin typeface="微软雅黑" pitchFamily="34" charset="-122"/>
                <a:ea typeface="微软雅黑" pitchFamily="34" charset="-122"/>
              </a:rPr>
              <a:t>BCG</a:t>
            </a:r>
            <a:r>
              <a:rPr lang="zh-CN" altLang="en-US" sz="1050" dirty="0">
                <a:solidFill>
                  <a:srgbClr val="0070C0"/>
                </a:solidFill>
                <a:latin typeface="微软雅黑" pitchFamily="34" charset="-122"/>
                <a:ea typeface="微软雅黑" pitchFamily="34" charset="-122"/>
              </a:rPr>
              <a:t>）提出的。这个模型用于分析一个成熟市场中企业的竞争地位。</a:t>
            </a:r>
          </a:p>
          <a:p>
            <a:pPr algn="just">
              <a:lnSpc>
                <a:spcPct val="150000"/>
              </a:lnSpc>
            </a:pPr>
            <a:r>
              <a:rPr lang="zh-CN" altLang="en-US" sz="1050" dirty="0">
                <a:solidFill>
                  <a:srgbClr val="0070C0"/>
                </a:solidFill>
                <a:latin typeface="微软雅黑" pitchFamily="34" charset="-122"/>
                <a:ea typeface="微软雅黑" pitchFamily="34" charset="-122"/>
              </a:rPr>
              <a:t>在一个稳定的竞争市场中，参与市场竞争的参与者一般分为三类，领先者、参与者、生存者。优胜者一般是指市场占有率在</a:t>
            </a:r>
            <a:r>
              <a:rPr lang="en-US" altLang="zh-CN" sz="1050" dirty="0">
                <a:solidFill>
                  <a:srgbClr val="0070C0"/>
                </a:solidFill>
                <a:latin typeface="微软雅黑" pitchFamily="34" charset="-122"/>
                <a:ea typeface="微软雅黑" pitchFamily="34" charset="-122"/>
              </a:rPr>
              <a:t>15%</a:t>
            </a:r>
            <a:r>
              <a:rPr lang="zh-CN" altLang="en-US" sz="1050" dirty="0">
                <a:solidFill>
                  <a:srgbClr val="0070C0"/>
                </a:solidFill>
                <a:latin typeface="微软雅黑" pitchFamily="34" charset="-122"/>
                <a:ea typeface="微软雅黑" pitchFamily="34" charset="-122"/>
              </a:rPr>
              <a:t>以上，可以对市场变化产生重大影响的企业，如在价格、产量等方面；参与者一般是指市场占有率介于</a:t>
            </a:r>
            <a:r>
              <a:rPr lang="en-US" altLang="zh-CN" sz="1050" dirty="0">
                <a:solidFill>
                  <a:srgbClr val="0070C0"/>
                </a:solidFill>
                <a:latin typeface="微软雅黑" pitchFamily="34" charset="-122"/>
                <a:ea typeface="微软雅黑" pitchFamily="34" charset="-122"/>
              </a:rPr>
              <a:t>5%</a:t>
            </a:r>
            <a:r>
              <a:rPr lang="zh-CN" altLang="en-US" sz="1050" dirty="0">
                <a:solidFill>
                  <a:srgbClr val="0070C0"/>
                </a:solidFill>
                <a:latin typeface="微软雅黑" pitchFamily="34" charset="-122"/>
                <a:ea typeface="微软雅黑" pitchFamily="34" charset="-122"/>
              </a:rPr>
              <a:t>～</a:t>
            </a:r>
            <a:r>
              <a:rPr lang="en-US" altLang="zh-CN" sz="1050" dirty="0">
                <a:solidFill>
                  <a:srgbClr val="0070C0"/>
                </a:solidFill>
                <a:latin typeface="微软雅黑" pitchFamily="34" charset="-122"/>
                <a:ea typeface="微软雅黑" pitchFamily="34" charset="-122"/>
              </a:rPr>
              <a:t>15%</a:t>
            </a:r>
            <a:r>
              <a:rPr lang="zh-CN" altLang="en-US" sz="1050" dirty="0">
                <a:solidFill>
                  <a:srgbClr val="0070C0"/>
                </a:solidFill>
                <a:latin typeface="微软雅黑" pitchFamily="34" charset="-122"/>
                <a:ea typeface="微软雅黑" pitchFamily="34" charset="-122"/>
              </a:rPr>
              <a:t>之间的企业，这些企业虽然不能对市场产生重大的影响，但是它们是市场竞争的有效参与者；生存者一般是局部细分市场填补者，这些企业的市场份额都非常低，通常小于</a:t>
            </a:r>
            <a:r>
              <a:rPr lang="en-US" altLang="zh-CN" sz="1050" dirty="0">
                <a:solidFill>
                  <a:srgbClr val="0070C0"/>
                </a:solidFill>
                <a:latin typeface="微软雅黑" pitchFamily="34" charset="-122"/>
                <a:ea typeface="微软雅黑" pitchFamily="34" charset="-122"/>
              </a:rPr>
              <a:t>5%</a:t>
            </a:r>
            <a:r>
              <a:rPr lang="zh-CN" altLang="en-US" sz="1050" dirty="0">
                <a:solidFill>
                  <a:srgbClr val="0070C0"/>
                </a:solidFill>
                <a:latin typeface="微软雅黑" pitchFamily="34" charset="-122"/>
                <a:ea typeface="微软雅黑" pitchFamily="34" charset="-122"/>
              </a:rPr>
              <a:t>。</a:t>
            </a:r>
          </a:p>
          <a:p>
            <a:pPr algn="just">
              <a:lnSpc>
                <a:spcPct val="150000"/>
              </a:lnSpc>
            </a:pPr>
            <a:r>
              <a:rPr lang="zh-CN" altLang="en-US" sz="1200" b="1" dirty="0">
                <a:solidFill>
                  <a:srgbClr val="C00000"/>
                </a:solidFill>
                <a:latin typeface="微软雅黑" pitchFamily="34" charset="-122"/>
                <a:ea typeface="微软雅黑" pitchFamily="34" charset="-122"/>
              </a:rPr>
              <a:t>在有影响力的领先者之中，企业的数量绝对不会超过三个，而在这三个企业之中，最有实力的竞争者的市场份额又不会超过最小者的四倍</a:t>
            </a:r>
            <a:endParaRPr lang="zh-CN" altLang="en-US" dirty="0">
              <a:solidFill>
                <a:srgbClr val="C00000"/>
              </a:solidFill>
            </a:endParaRPr>
          </a:p>
        </p:txBody>
      </p:sp>
      <p:cxnSp>
        <p:nvCxnSpPr>
          <p:cNvPr id="6" name="直接箭头连接符 5"/>
          <p:cNvCxnSpPr/>
          <p:nvPr/>
        </p:nvCxnSpPr>
        <p:spPr>
          <a:xfrm flipV="1">
            <a:off x="5101322" y="1214631"/>
            <a:ext cx="0" cy="3312368"/>
          </a:xfrm>
          <a:prstGeom prst="straightConnector1">
            <a:avLst/>
          </a:prstGeom>
          <a:ln w="0">
            <a:prstDash val="solid"/>
            <a:tailEnd type="triangle" w="med" len="lg"/>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5087931" y="4526999"/>
            <a:ext cx="3240360" cy="0"/>
          </a:xfrm>
          <a:prstGeom prst="straightConnector1">
            <a:avLst/>
          </a:prstGeom>
          <a:ln w="0">
            <a:prstDash val="solid"/>
            <a:tailEnd type="triangle" w="med" len="lg"/>
          </a:ln>
        </p:spPr>
        <p:style>
          <a:lnRef idx="1">
            <a:schemeClr val="accent1"/>
          </a:lnRef>
          <a:fillRef idx="0">
            <a:schemeClr val="accent1"/>
          </a:fillRef>
          <a:effectRef idx="0">
            <a:schemeClr val="accent1"/>
          </a:effectRef>
          <a:fontRef idx="minor">
            <a:schemeClr val="tx1"/>
          </a:fontRef>
        </p:style>
      </p:cxnSp>
      <p:sp>
        <p:nvSpPr>
          <p:cNvPr id="10" name="椭圆 9"/>
          <p:cNvSpPr>
            <a:spLocks noChangeAspect="1"/>
          </p:cNvSpPr>
          <p:nvPr/>
        </p:nvSpPr>
        <p:spPr>
          <a:xfrm>
            <a:off x="7308304" y="1430655"/>
            <a:ext cx="756084" cy="756084"/>
          </a:xfrm>
          <a:prstGeom prst="ellipse">
            <a:avLst/>
          </a:prstGeom>
          <a:solidFill>
            <a:srgbClr val="0070C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sp>
        <p:nvSpPr>
          <p:cNvPr id="11" name="椭圆 10"/>
          <p:cNvSpPr>
            <a:spLocks noChangeAspect="1"/>
          </p:cNvSpPr>
          <p:nvPr/>
        </p:nvSpPr>
        <p:spPr>
          <a:xfrm>
            <a:off x="5508107" y="3662906"/>
            <a:ext cx="75608" cy="75608"/>
          </a:xfrm>
          <a:prstGeom prst="ellipse">
            <a:avLst/>
          </a:prstGeom>
          <a:solidFill>
            <a:srgbClr val="0070C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p:cNvSpPr>
            <a:spLocks noChangeAspect="1"/>
          </p:cNvSpPr>
          <p:nvPr/>
        </p:nvSpPr>
        <p:spPr>
          <a:xfrm>
            <a:off x="7092280" y="1934711"/>
            <a:ext cx="604867" cy="604867"/>
          </a:xfrm>
          <a:prstGeom prst="ellipse">
            <a:avLst/>
          </a:prstGeom>
          <a:solidFill>
            <a:srgbClr val="0070C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sp>
        <p:nvSpPr>
          <p:cNvPr id="14" name="椭圆 13"/>
          <p:cNvSpPr>
            <a:spLocks noChangeAspect="1"/>
          </p:cNvSpPr>
          <p:nvPr/>
        </p:nvSpPr>
        <p:spPr>
          <a:xfrm>
            <a:off x="6660232" y="3086839"/>
            <a:ext cx="340238" cy="340238"/>
          </a:xfrm>
          <a:prstGeom prst="ellipse">
            <a:avLst/>
          </a:prstGeom>
          <a:solidFill>
            <a:srgbClr val="0070C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sp>
        <p:nvSpPr>
          <p:cNvPr id="15" name="椭圆 14"/>
          <p:cNvSpPr>
            <a:spLocks noChangeAspect="1"/>
          </p:cNvSpPr>
          <p:nvPr/>
        </p:nvSpPr>
        <p:spPr>
          <a:xfrm>
            <a:off x="6516217" y="3086840"/>
            <a:ext cx="264629" cy="264629"/>
          </a:xfrm>
          <a:prstGeom prst="ellipse">
            <a:avLst/>
          </a:prstGeom>
          <a:solidFill>
            <a:srgbClr val="0070C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5</a:t>
            </a:r>
            <a:endParaRPr lang="zh-CN" altLang="en-US" dirty="0"/>
          </a:p>
        </p:txBody>
      </p:sp>
      <p:sp>
        <p:nvSpPr>
          <p:cNvPr id="16" name="椭圆 15"/>
          <p:cNvSpPr>
            <a:spLocks noChangeAspect="1"/>
          </p:cNvSpPr>
          <p:nvPr/>
        </p:nvSpPr>
        <p:spPr>
          <a:xfrm>
            <a:off x="6516217" y="3302863"/>
            <a:ext cx="226825" cy="226825"/>
          </a:xfrm>
          <a:prstGeom prst="ellipse">
            <a:avLst/>
          </a:prstGeom>
          <a:solidFill>
            <a:srgbClr val="0070C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6</a:t>
            </a:r>
            <a:endParaRPr lang="zh-CN" altLang="en-US" dirty="0"/>
          </a:p>
        </p:txBody>
      </p:sp>
      <p:sp>
        <p:nvSpPr>
          <p:cNvPr id="18" name="椭圆 17"/>
          <p:cNvSpPr/>
          <p:nvPr/>
        </p:nvSpPr>
        <p:spPr>
          <a:xfrm>
            <a:off x="6012160" y="2942823"/>
            <a:ext cx="1368152" cy="864096"/>
          </a:xfrm>
          <a:prstGeom prst="ellipse">
            <a:avLst/>
          </a:prstGeom>
          <a:solidFill>
            <a:schemeClr val="accent1">
              <a:alpha val="0"/>
            </a:schemeClr>
          </a:solidFill>
          <a:ln w="127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5508104" y="3734911"/>
            <a:ext cx="75608" cy="75608"/>
          </a:xfrm>
          <a:prstGeom prst="ellipse">
            <a:avLst/>
          </a:prstGeom>
          <a:solidFill>
            <a:srgbClr val="0070C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椭圆 19"/>
          <p:cNvSpPr>
            <a:spLocks noChangeAspect="1"/>
          </p:cNvSpPr>
          <p:nvPr/>
        </p:nvSpPr>
        <p:spPr>
          <a:xfrm>
            <a:off x="5580112" y="3806919"/>
            <a:ext cx="75608" cy="75608"/>
          </a:xfrm>
          <a:prstGeom prst="ellipse">
            <a:avLst/>
          </a:prstGeom>
          <a:solidFill>
            <a:srgbClr val="0070C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椭圆 20"/>
          <p:cNvSpPr>
            <a:spLocks noChangeAspect="1"/>
          </p:cNvSpPr>
          <p:nvPr/>
        </p:nvSpPr>
        <p:spPr>
          <a:xfrm>
            <a:off x="5660507" y="4019343"/>
            <a:ext cx="75608" cy="75608"/>
          </a:xfrm>
          <a:prstGeom prst="ellipse">
            <a:avLst/>
          </a:prstGeom>
          <a:solidFill>
            <a:srgbClr val="0070C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椭圆 21"/>
          <p:cNvSpPr>
            <a:spLocks noChangeAspect="1"/>
          </p:cNvSpPr>
          <p:nvPr/>
        </p:nvSpPr>
        <p:spPr>
          <a:xfrm>
            <a:off x="5864544" y="3803319"/>
            <a:ext cx="75608" cy="75608"/>
          </a:xfrm>
          <a:prstGeom prst="ellipse">
            <a:avLst/>
          </a:prstGeom>
          <a:solidFill>
            <a:srgbClr val="0070C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3" name="椭圆 22"/>
          <p:cNvSpPr>
            <a:spLocks noChangeAspect="1"/>
          </p:cNvSpPr>
          <p:nvPr/>
        </p:nvSpPr>
        <p:spPr>
          <a:xfrm>
            <a:off x="5720528" y="3875327"/>
            <a:ext cx="75608" cy="75608"/>
          </a:xfrm>
          <a:prstGeom prst="ellipse">
            <a:avLst/>
          </a:prstGeom>
          <a:solidFill>
            <a:srgbClr val="0070C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椭圆 23"/>
          <p:cNvSpPr>
            <a:spLocks noChangeAspect="1"/>
          </p:cNvSpPr>
          <p:nvPr/>
        </p:nvSpPr>
        <p:spPr>
          <a:xfrm>
            <a:off x="5508104" y="4019343"/>
            <a:ext cx="75608" cy="75608"/>
          </a:xfrm>
          <a:prstGeom prst="ellipse">
            <a:avLst/>
          </a:prstGeom>
          <a:solidFill>
            <a:srgbClr val="0070C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5" name="椭圆 24"/>
          <p:cNvSpPr>
            <a:spLocks noChangeAspect="1"/>
          </p:cNvSpPr>
          <p:nvPr/>
        </p:nvSpPr>
        <p:spPr>
          <a:xfrm>
            <a:off x="5792536" y="4019343"/>
            <a:ext cx="75608" cy="75608"/>
          </a:xfrm>
          <a:prstGeom prst="ellipse">
            <a:avLst/>
          </a:prstGeom>
          <a:solidFill>
            <a:srgbClr val="0070C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6" name="椭圆 25"/>
          <p:cNvSpPr>
            <a:spLocks noChangeAspect="1"/>
          </p:cNvSpPr>
          <p:nvPr/>
        </p:nvSpPr>
        <p:spPr>
          <a:xfrm>
            <a:off x="5580112" y="3947335"/>
            <a:ext cx="75608" cy="75608"/>
          </a:xfrm>
          <a:prstGeom prst="ellipse">
            <a:avLst/>
          </a:prstGeom>
          <a:solidFill>
            <a:srgbClr val="0070C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7" name="椭圆 26"/>
          <p:cNvSpPr>
            <a:spLocks noChangeAspect="1"/>
          </p:cNvSpPr>
          <p:nvPr/>
        </p:nvSpPr>
        <p:spPr>
          <a:xfrm>
            <a:off x="5580112" y="4163359"/>
            <a:ext cx="75608" cy="75608"/>
          </a:xfrm>
          <a:prstGeom prst="ellipse">
            <a:avLst/>
          </a:prstGeom>
          <a:solidFill>
            <a:srgbClr val="0070C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椭圆 27"/>
          <p:cNvSpPr>
            <a:spLocks noChangeAspect="1"/>
          </p:cNvSpPr>
          <p:nvPr/>
        </p:nvSpPr>
        <p:spPr>
          <a:xfrm>
            <a:off x="5724128" y="4235367"/>
            <a:ext cx="75608" cy="75608"/>
          </a:xfrm>
          <a:prstGeom prst="ellipse">
            <a:avLst/>
          </a:prstGeom>
          <a:solidFill>
            <a:srgbClr val="0070C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椭圆 28"/>
          <p:cNvSpPr>
            <a:spLocks noChangeAspect="1"/>
          </p:cNvSpPr>
          <p:nvPr/>
        </p:nvSpPr>
        <p:spPr>
          <a:xfrm>
            <a:off x="5436096" y="4235367"/>
            <a:ext cx="75608" cy="75608"/>
          </a:xfrm>
          <a:prstGeom prst="ellipse">
            <a:avLst/>
          </a:prstGeom>
          <a:solidFill>
            <a:srgbClr val="0070C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椭圆 29"/>
          <p:cNvSpPr/>
          <p:nvPr/>
        </p:nvSpPr>
        <p:spPr>
          <a:xfrm>
            <a:off x="4932040" y="3590895"/>
            <a:ext cx="1368152" cy="864096"/>
          </a:xfrm>
          <a:prstGeom prst="ellipse">
            <a:avLst/>
          </a:prstGeom>
          <a:solidFill>
            <a:schemeClr val="accent1">
              <a:alpha val="0"/>
            </a:schemeClr>
          </a:solidFill>
          <a:ln w="12700">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30"/>
          <p:cNvSpPr txBox="1"/>
          <p:nvPr/>
        </p:nvSpPr>
        <p:spPr>
          <a:xfrm>
            <a:off x="5868144" y="710575"/>
            <a:ext cx="1008112" cy="369332"/>
          </a:xfrm>
          <a:prstGeom prst="rect">
            <a:avLst/>
          </a:prstGeom>
          <a:noFill/>
        </p:spPr>
        <p:txBody>
          <a:bodyPr wrap="square" rtlCol="0">
            <a:spAutoFit/>
          </a:bodyPr>
          <a:lstStyle/>
          <a:p>
            <a:r>
              <a:rPr lang="zh-CN" altLang="en-US" b="1" dirty="0">
                <a:solidFill>
                  <a:srgbClr val="C00000"/>
                </a:solidFill>
                <a:latin typeface="微软雅黑" pitchFamily="34" charset="-122"/>
                <a:ea typeface="微软雅黑" pitchFamily="34" charset="-122"/>
              </a:rPr>
              <a:t>领先者</a:t>
            </a:r>
          </a:p>
        </p:txBody>
      </p:sp>
      <p:sp>
        <p:nvSpPr>
          <p:cNvPr id="32" name="TextBox 31"/>
          <p:cNvSpPr txBox="1"/>
          <p:nvPr/>
        </p:nvSpPr>
        <p:spPr>
          <a:xfrm>
            <a:off x="5508104" y="2726799"/>
            <a:ext cx="1008112" cy="369332"/>
          </a:xfrm>
          <a:prstGeom prst="rect">
            <a:avLst/>
          </a:prstGeom>
          <a:noFill/>
        </p:spPr>
        <p:txBody>
          <a:bodyPr wrap="square" rtlCol="0">
            <a:spAutoFit/>
          </a:bodyPr>
          <a:lstStyle/>
          <a:p>
            <a:r>
              <a:rPr lang="zh-CN" altLang="en-US" b="1" dirty="0">
                <a:solidFill>
                  <a:srgbClr val="C00000"/>
                </a:solidFill>
                <a:latin typeface="微软雅黑" pitchFamily="34" charset="-122"/>
                <a:ea typeface="微软雅黑" pitchFamily="34" charset="-122"/>
              </a:rPr>
              <a:t>参与者</a:t>
            </a:r>
          </a:p>
        </p:txBody>
      </p:sp>
      <p:sp>
        <p:nvSpPr>
          <p:cNvPr id="33" name="TextBox 32"/>
          <p:cNvSpPr txBox="1"/>
          <p:nvPr/>
        </p:nvSpPr>
        <p:spPr>
          <a:xfrm>
            <a:off x="6372200" y="3950935"/>
            <a:ext cx="1008112" cy="369332"/>
          </a:xfrm>
          <a:prstGeom prst="rect">
            <a:avLst/>
          </a:prstGeom>
          <a:noFill/>
        </p:spPr>
        <p:txBody>
          <a:bodyPr wrap="square" rtlCol="0">
            <a:spAutoFit/>
          </a:bodyPr>
          <a:lstStyle/>
          <a:p>
            <a:r>
              <a:rPr lang="zh-CN" altLang="en-US" b="1" dirty="0">
                <a:solidFill>
                  <a:srgbClr val="C00000"/>
                </a:solidFill>
                <a:latin typeface="微软雅黑" pitchFamily="34" charset="-122"/>
                <a:ea typeface="微软雅黑" pitchFamily="34" charset="-122"/>
              </a:rPr>
              <a:t>生存者</a:t>
            </a:r>
          </a:p>
        </p:txBody>
      </p:sp>
      <p:sp>
        <p:nvSpPr>
          <p:cNvPr id="34" name="TextBox 33"/>
          <p:cNvSpPr txBox="1"/>
          <p:nvPr/>
        </p:nvSpPr>
        <p:spPr>
          <a:xfrm>
            <a:off x="4932040" y="926599"/>
            <a:ext cx="1224136" cy="276999"/>
          </a:xfrm>
          <a:prstGeom prst="rect">
            <a:avLst/>
          </a:prstGeom>
          <a:noFill/>
        </p:spPr>
        <p:txBody>
          <a:bodyPr wrap="square" rtlCol="0">
            <a:spAutoFit/>
          </a:bodyPr>
          <a:lstStyle/>
          <a:p>
            <a:r>
              <a:rPr lang="zh-CN" altLang="en-US" sz="1200" b="1" dirty="0">
                <a:solidFill>
                  <a:srgbClr val="002060"/>
                </a:solidFill>
                <a:latin typeface="微软雅黑" pitchFamily="34" charset="-122"/>
                <a:ea typeface="微软雅黑" pitchFamily="34" charset="-122"/>
              </a:rPr>
              <a:t>市场份额</a:t>
            </a:r>
          </a:p>
        </p:txBody>
      </p:sp>
      <p:sp>
        <p:nvSpPr>
          <p:cNvPr id="35" name="TextBox 34"/>
          <p:cNvSpPr txBox="1"/>
          <p:nvPr/>
        </p:nvSpPr>
        <p:spPr>
          <a:xfrm>
            <a:off x="6525856" y="4599007"/>
            <a:ext cx="1224136" cy="276999"/>
          </a:xfrm>
          <a:prstGeom prst="rect">
            <a:avLst/>
          </a:prstGeom>
          <a:noFill/>
        </p:spPr>
        <p:txBody>
          <a:bodyPr wrap="square" rtlCol="0">
            <a:spAutoFit/>
          </a:bodyPr>
          <a:lstStyle/>
          <a:p>
            <a:r>
              <a:rPr lang="zh-CN" altLang="en-US" sz="1200" b="1" dirty="0">
                <a:solidFill>
                  <a:srgbClr val="002060"/>
                </a:solidFill>
                <a:latin typeface="微软雅黑" pitchFamily="34" charset="-122"/>
                <a:ea typeface="微软雅黑" pitchFamily="34" charset="-122"/>
              </a:rPr>
              <a:t>企业实力</a:t>
            </a:r>
          </a:p>
        </p:txBody>
      </p:sp>
      <p:grpSp>
        <p:nvGrpSpPr>
          <p:cNvPr id="36" name="组合 35"/>
          <p:cNvGrpSpPr/>
          <p:nvPr/>
        </p:nvGrpSpPr>
        <p:grpSpPr>
          <a:xfrm>
            <a:off x="395536" y="771550"/>
            <a:ext cx="828000" cy="828000"/>
            <a:chOff x="3875957" y="643875"/>
            <a:chExt cx="828000" cy="828000"/>
          </a:xfrm>
        </p:grpSpPr>
        <p:sp>
          <p:nvSpPr>
            <p:cNvPr id="37" name="椭圆 36"/>
            <p:cNvSpPr>
              <a:spLocks noChangeAspect="1"/>
            </p:cNvSpPr>
            <p:nvPr/>
          </p:nvSpPr>
          <p:spPr>
            <a:xfrm>
              <a:off x="3875957" y="643875"/>
              <a:ext cx="828000" cy="828000"/>
            </a:xfrm>
            <a:prstGeom prst="ellipse">
              <a:avLst/>
            </a:prstGeom>
            <a:solidFill>
              <a:srgbClr val="00B0F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a:spLocks noChangeAspect="1"/>
            </p:cNvSpPr>
            <p:nvPr/>
          </p:nvSpPr>
          <p:spPr>
            <a:xfrm>
              <a:off x="3969737" y="742665"/>
              <a:ext cx="612000" cy="612000"/>
            </a:xfrm>
            <a:prstGeom prst="ellipse">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latin typeface="华文琥珀" panose="02010800040101010101" pitchFamily="2" charset="-122"/>
                <a:ea typeface="华文琥珀" panose="02010800040101010101" pitchFamily="2" charset="-122"/>
              </a:endParaRPr>
            </a:p>
          </p:txBody>
        </p:sp>
      </p:grpSp>
      <p:sp>
        <p:nvSpPr>
          <p:cNvPr id="39" name="椭圆 38">
            <a:hlinkClick r:id="rId2"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1528366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2.1.4 </a:t>
            </a:r>
            <a:r>
              <a:rPr lang="zh-CN" altLang="en-US" dirty="0"/>
              <a:t>波特五力分析模型</a:t>
            </a:r>
          </a:p>
        </p:txBody>
      </p:sp>
      <p:sp>
        <p:nvSpPr>
          <p:cNvPr id="4" name="矩形 3"/>
          <p:cNvSpPr/>
          <p:nvPr/>
        </p:nvSpPr>
        <p:spPr>
          <a:xfrm>
            <a:off x="5076056" y="1704877"/>
            <a:ext cx="3312368" cy="2377574"/>
          </a:xfrm>
          <a:prstGeom prst="rect">
            <a:avLst/>
          </a:prstGeom>
        </p:spPr>
        <p:txBody>
          <a:bodyPr wrap="square">
            <a:spAutoFit/>
          </a:bodyPr>
          <a:lstStyle/>
          <a:p>
            <a:pPr>
              <a:lnSpc>
                <a:spcPct val="150000"/>
              </a:lnSpc>
            </a:pPr>
            <a:r>
              <a:rPr lang="zh-CN" altLang="en-US" sz="1100" dirty="0">
                <a:solidFill>
                  <a:srgbClr val="0070C0"/>
                </a:solidFill>
                <a:latin typeface="微软雅黑" pitchFamily="34" charset="-122"/>
                <a:ea typeface="微软雅黑" pitchFamily="34" charset="-122"/>
              </a:rPr>
              <a:t>波特五力模型，由迈克尔</a:t>
            </a:r>
            <a:r>
              <a:rPr lang="en-US" altLang="zh-CN" sz="1100" dirty="0">
                <a:solidFill>
                  <a:srgbClr val="0070C0"/>
                </a:solidFill>
                <a:latin typeface="微软雅黑" pitchFamily="34" charset="-122"/>
                <a:ea typeface="微软雅黑" pitchFamily="34" charset="-122"/>
              </a:rPr>
              <a:t>·</a:t>
            </a:r>
            <a:r>
              <a:rPr lang="zh-CN" altLang="en-US" sz="1100" dirty="0">
                <a:solidFill>
                  <a:srgbClr val="0070C0"/>
                </a:solidFill>
                <a:latin typeface="微软雅黑" pitchFamily="34" charset="-122"/>
                <a:ea typeface="微软雅黑" pitchFamily="34" charset="-122"/>
              </a:rPr>
              <a:t>波特（</a:t>
            </a:r>
            <a:r>
              <a:rPr lang="en-US" altLang="zh-CN" sz="1100" dirty="0">
                <a:solidFill>
                  <a:srgbClr val="0070C0"/>
                </a:solidFill>
                <a:latin typeface="微软雅黑" pitchFamily="34" charset="-122"/>
                <a:ea typeface="微软雅黑" pitchFamily="34" charset="-122"/>
              </a:rPr>
              <a:t>Michael Porter</a:t>
            </a:r>
            <a:r>
              <a:rPr lang="zh-CN" altLang="en-US" sz="1100" dirty="0">
                <a:solidFill>
                  <a:srgbClr val="0070C0"/>
                </a:solidFill>
                <a:latin typeface="微软雅黑" pitchFamily="34" charset="-122"/>
                <a:ea typeface="微软雅黑" pitchFamily="34" charset="-122"/>
              </a:rPr>
              <a:t>）于</a:t>
            </a:r>
            <a:r>
              <a:rPr lang="en-US" altLang="zh-CN" sz="1100" dirty="0">
                <a:solidFill>
                  <a:srgbClr val="0070C0"/>
                </a:solidFill>
                <a:latin typeface="微软雅黑" pitchFamily="34" charset="-122"/>
                <a:ea typeface="微软雅黑" pitchFamily="34" charset="-122"/>
              </a:rPr>
              <a:t>20</a:t>
            </a:r>
            <a:r>
              <a:rPr lang="zh-CN" altLang="en-US" sz="1100" dirty="0">
                <a:solidFill>
                  <a:srgbClr val="0070C0"/>
                </a:solidFill>
                <a:latin typeface="微软雅黑" pitchFamily="34" charset="-122"/>
                <a:ea typeface="微软雅黑" pitchFamily="34" charset="-122"/>
              </a:rPr>
              <a:t>世纪</a:t>
            </a:r>
            <a:r>
              <a:rPr lang="en-US" altLang="zh-CN" sz="1100" dirty="0">
                <a:solidFill>
                  <a:srgbClr val="0070C0"/>
                </a:solidFill>
                <a:latin typeface="微软雅黑" pitchFamily="34" charset="-122"/>
                <a:ea typeface="微软雅黑" pitchFamily="34" charset="-122"/>
              </a:rPr>
              <a:t>80</a:t>
            </a:r>
            <a:r>
              <a:rPr lang="zh-CN" altLang="en-US" sz="1100" dirty="0">
                <a:solidFill>
                  <a:srgbClr val="0070C0"/>
                </a:solidFill>
                <a:latin typeface="微软雅黑" pitchFamily="34" charset="-122"/>
                <a:ea typeface="微软雅黑" pitchFamily="34" charset="-122"/>
              </a:rPr>
              <a:t>年代初提出，它认为行业中存在着决定竞争规模和程度的五种力量，这五种力量综合起来影响着产业的吸引力。五种力量分别为进入壁垒、替代品威胁、买方议价能力、卖方议价能力以及现存竞争者之间的竞争</a:t>
            </a:r>
            <a:r>
              <a:rPr lang="en-US" altLang="zh-CN" sz="1100" dirty="0">
                <a:solidFill>
                  <a:srgbClr val="0070C0"/>
                </a:solidFill>
                <a:latin typeface="微软雅黑" pitchFamily="34" charset="-122"/>
                <a:ea typeface="微软雅黑" pitchFamily="34" charset="-122"/>
              </a:rPr>
              <a:t>.</a:t>
            </a:r>
          </a:p>
          <a:p>
            <a:pPr>
              <a:lnSpc>
                <a:spcPct val="150000"/>
              </a:lnSpc>
            </a:pPr>
            <a:r>
              <a:rPr lang="zh-CN" altLang="en-US" sz="1100" dirty="0">
                <a:solidFill>
                  <a:srgbClr val="0070C0"/>
                </a:solidFill>
                <a:latin typeface="微软雅黑" pitchFamily="34" charset="-122"/>
                <a:ea typeface="微软雅黑" pitchFamily="34" charset="-122"/>
              </a:rPr>
              <a:t>一种可行战略的提出首先应该包括确认并评价这五种力量，不同力量的特性和重要性因行业和公司的不同而变化</a:t>
            </a:r>
          </a:p>
        </p:txBody>
      </p:sp>
      <p:grpSp>
        <p:nvGrpSpPr>
          <p:cNvPr id="3" name="组合 2"/>
          <p:cNvGrpSpPr/>
          <p:nvPr/>
        </p:nvGrpSpPr>
        <p:grpSpPr>
          <a:xfrm>
            <a:off x="611560" y="1131590"/>
            <a:ext cx="3888432" cy="2969383"/>
            <a:chOff x="611560" y="1589604"/>
            <a:chExt cx="3528392" cy="2511369"/>
          </a:xfrm>
        </p:grpSpPr>
        <p:sp>
          <p:nvSpPr>
            <p:cNvPr id="5" name="圆角矩形 4"/>
            <p:cNvSpPr/>
            <p:nvPr/>
          </p:nvSpPr>
          <p:spPr>
            <a:xfrm>
              <a:off x="611560" y="2211710"/>
              <a:ext cx="504056" cy="122413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供应商</a:t>
              </a:r>
            </a:p>
          </p:txBody>
        </p:sp>
        <p:sp>
          <p:nvSpPr>
            <p:cNvPr id="6" name="圆角矩形 5"/>
            <p:cNvSpPr/>
            <p:nvPr/>
          </p:nvSpPr>
          <p:spPr>
            <a:xfrm>
              <a:off x="3635896" y="2224506"/>
              <a:ext cx="504056" cy="122413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购买者</a:t>
              </a:r>
            </a:p>
          </p:txBody>
        </p:sp>
        <p:sp>
          <p:nvSpPr>
            <p:cNvPr id="7" name="圆角矩形 6"/>
            <p:cNvSpPr/>
            <p:nvPr/>
          </p:nvSpPr>
          <p:spPr>
            <a:xfrm>
              <a:off x="1558550" y="3703035"/>
              <a:ext cx="1584176" cy="39793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替代品</a:t>
              </a:r>
            </a:p>
          </p:txBody>
        </p:sp>
        <p:sp>
          <p:nvSpPr>
            <p:cNvPr id="8" name="圆角矩形 7"/>
            <p:cNvSpPr/>
            <p:nvPr/>
          </p:nvSpPr>
          <p:spPr>
            <a:xfrm>
              <a:off x="1558550" y="1589604"/>
              <a:ext cx="1584176" cy="39793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潜在新进者</a:t>
              </a:r>
            </a:p>
          </p:txBody>
        </p:sp>
        <p:sp>
          <p:nvSpPr>
            <p:cNvPr id="9" name="圆角矩形 8"/>
            <p:cNvSpPr/>
            <p:nvPr/>
          </p:nvSpPr>
          <p:spPr>
            <a:xfrm>
              <a:off x="1558550" y="2624809"/>
              <a:ext cx="1584176" cy="39793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行业内竞争</a:t>
              </a:r>
            </a:p>
          </p:txBody>
        </p:sp>
        <p:cxnSp>
          <p:nvCxnSpPr>
            <p:cNvPr id="12" name="直接箭头连接符 11"/>
            <p:cNvCxnSpPr>
              <a:stCxn id="8" idx="2"/>
              <a:endCxn id="9" idx="0"/>
            </p:cNvCxnSpPr>
            <p:nvPr/>
          </p:nvCxnSpPr>
          <p:spPr>
            <a:xfrm>
              <a:off x="2350638" y="1987542"/>
              <a:ext cx="0" cy="637267"/>
            </a:xfrm>
            <a:prstGeom prst="straightConnector1">
              <a:avLst/>
            </a:prstGeom>
            <a:ln>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7" idx="0"/>
              <a:endCxn id="9" idx="2"/>
            </p:cNvCxnSpPr>
            <p:nvPr/>
          </p:nvCxnSpPr>
          <p:spPr>
            <a:xfrm flipV="1">
              <a:off x="2350638" y="3022747"/>
              <a:ext cx="0" cy="680288"/>
            </a:xfrm>
            <a:prstGeom prst="straightConnector1">
              <a:avLst/>
            </a:prstGeom>
            <a:ln>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stCxn id="6" idx="1"/>
              <a:endCxn id="9" idx="3"/>
            </p:cNvCxnSpPr>
            <p:nvPr/>
          </p:nvCxnSpPr>
          <p:spPr>
            <a:xfrm flipH="1" flipV="1">
              <a:off x="3142726" y="2823778"/>
              <a:ext cx="493170" cy="12796"/>
            </a:xfrm>
            <a:prstGeom prst="straightConnector1">
              <a:avLst/>
            </a:prstGeom>
            <a:ln>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stCxn id="5" idx="3"/>
              <a:endCxn id="9" idx="1"/>
            </p:cNvCxnSpPr>
            <p:nvPr/>
          </p:nvCxnSpPr>
          <p:spPr>
            <a:xfrm>
              <a:off x="1115616" y="2823778"/>
              <a:ext cx="442934" cy="0"/>
            </a:xfrm>
            <a:prstGeom prst="straightConnector1">
              <a:avLst/>
            </a:prstGeom>
            <a:ln>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14" name="椭圆 13">
            <a:hlinkClick r:id="rId2"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35881724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2.1.5 </a:t>
            </a:r>
            <a:r>
              <a:rPr lang="zh-CN" altLang="en-US" dirty="0"/>
              <a:t>环境不确定性分析</a:t>
            </a:r>
          </a:p>
        </p:txBody>
      </p:sp>
      <p:sp>
        <p:nvSpPr>
          <p:cNvPr id="4" name="矩形 3"/>
          <p:cNvSpPr/>
          <p:nvPr/>
        </p:nvSpPr>
        <p:spPr>
          <a:xfrm>
            <a:off x="4270872" y="956842"/>
            <a:ext cx="2016224" cy="72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简单与稳定</a:t>
            </a:r>
            <a:endParaRPr lang="en-US" altLang="zh-CN" b="1" dirty="0">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低程度的不确定性</a:t>
            </a:r>
          </a:p>
        </p:txBody>
      </p:sp>
      <p:sp>
        <p:nvSpPr>
          <p:cNvPr id="6" name="矩形 5"/>
          <p:cNvSpPr/>
          <p:nvPr/>
        </p:nvSpPr>
        <p:spPr>
          <a:xfrm>
            <a:off x="6359104" y="956842"/>
            <a:ext cx="2016224" cy="72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复杂与稳定</a:t>
            </a:r>
            <a:endParaRPr lang="en-US" altLang="zh-CN" b="1" dirty="0">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低至中等不确定性</a:t>
            </a:r>
          </a:p>
        </p:txBody>
      </p:sp>
      <p:sp>
        <p:nvSpPr>
          <p:cNvPr id="7" name="矩形 6"/>
          <p:cNvSpPr/>
          <p:nvPr/>
        </p:nvSpPr>
        <p:spPr>
          <a:xfrm>
            <a:off x="4270872" y="2859782"/>
            <a:ext cx="2016224" cy="72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简单与不稳定</a:t>
            </a:r>
            <a:endParaRPr lang="en-US" altLang="zh-CN" b="1" dirty="0">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中至高程度的不确定性</a:t>
            </a:r>
          </a:p>
        </p:txBody>
      </p:sp>
      <p:sp>
        <p:nvSpPr>
          <p:cNvPr id="8" name="矩形 7"/>
          <p:cNvSpPr/>
          <p:nvPr/>
        </p:nvSpPr>
        <p:spPr>
          <a:xfrm>
            <a:off x="6359104" y="2859782"/>
            <a:ext cx="2016224" cy="72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复杂与不稳定</a:t>
            </a:r>
            <a:endParaRPr lang="en-US" altLang="zh-CN" b="1" dirty="0">
              <a:latin typeface="微软雅黑" panose="020B0503020204020204" pitchFamily="34" charset="-122"/>
              <a:ea typeface="微软雅黑" panose="020B0503020204020204" pitchFamily="34" charset="-122"/>
            </a:endParaRPr>
          </a:p>
          <a:p>
            <a:pPr algn="ctr"/>
            <a:r>
              <a:rPr lang="zh-CN" altLang="en-US" sz="1200" dirty="0">
                <a:latin typeface="微软雅黑" panose="020B0503020204020204" pitchFamily="34" charset="-122"/>
                <a:ea typeface="微软雅黑" panose="020B0503020204020204" pitchFamily="34" charset="-122"/>
              </a:rPr>
              <a:t>高程度不确定性</a:t>
            </a:r>
          </a:p>
        </p:txBody>
      </p:sp>
      <p:sp>
        <p:nvSpPr>
          <p:cNvPr id="5" name="矩形 4"/>
          <p:cNvSpPr/>
          <p:nvPr/>
        </p:nvSpPr>
        <p:spPr>
          <a:xfrm>
            <a:off x="4259986" y="1663754"/>
            <a:ext cx="2016000" cy="1080120"/>
          </a:xfrm>
          <a:prstGeom prst="rect">
            <a:avLst/>
          </a:prstGeom>
          <a:solidFill>
            <a:schemeClr val="accent1">
              <a:alpha val="0"/>
            </a:schemeClr>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dirty="0">
                <a:solidFill>
                  <a:srgbClr val="0070C0"/>
                </a:solidFill>
                <a:latin typeface="楷体" panose="02010609060101010101" pitchFamily="49" charset="-122"/>
                <a:ea typeface="楷体" panose="02010609060101010101" pitchFamily="49" charset="-122"/>
              </a:rPr>
              <a:t>1.</a:t>
            </a:r>
            <a:r>
              <a:rPr lang="zh-CN" altLang="en-US" sz="1200" dirty="0">
                <a:solidFill>
                  <a:srgbClr val="0070C0"/>
                </a:solidFill>
                <a:latin typeface="楷体" panose="02010609060101010101" pitchFamily="49" charset="-122"/>
                <a:ea typeface="楷体" panose="02010609060101010101" pitchFamily="49" charset="-122"/>
              </a:rPr>
              <a:t>外部因素较少，且性质接近</a:t>
            </a:r>
            <a:endParaRPr lang="en-US" altLang="zh-CN" sz="1200" dirty="0">
              <a:solidFill>
                <a:srgbClr val="0070C0"/>
              </a:solidFill>
              <a:latin typeface="楷体" panose="02010609060101010101" pitchFamily="49" charset="-122"/>
              <a:ea typeface="楷体" panose="02010609060101010101" pitchFamily="49" charset="-122"/>
            </a:endParaRPr>
          </a:p>
          <a:p>
            <a:r>
              <a:rPr lang="en-US" altLang="zh-CN" sz="1200" dirty="0">
                <a:solidFill>
                  <a:srgbClr val="0070C0"/>
                </a:solidFill>
                <a:latin typeface="楷体" panose="02010609060101010101" pitchFamily="49" charset="-122"/>
                <a:ea typeface="楷体" panose="02010609060101010101" pitchFamily="49" charset="-122"/>
              </a:rPr>
              <a:t>2.</a:t>
            </a:r>
            <a:r>
              <a:rPr lang="zh-CN" altLang="en-US" sz="1200" dirty="0">
                <a:solidFill>
                  <a:srgbClr val="0070C0"/>
                </a:solidFill>
                <a:latin typeface="楷体" panose="02010609060101010101" pitchFamily="49" charset="-122"/>
                <a:ea typeface="楷体" panose="02010609060101010101" pitchFamily="49" charset="-122"/>
              </a:rPr>
              <a:t>因素趋于稳定，如果有变化也比较缓慢：如面粉厂</a:t>
            </a:r>
          </a:p>
        </p:txBody>
      </p:sp>
      <p:sp>
        <p:nvSpPr>
          <p:cNvPr id="10" name="矩形 9"/>
          <p:cNvSpPr/>
          <p:nvPr/>
        </p:nvSpPr>
        <p:spPr>
          <a:xfrm>
            <a:off x="6372424" y="1663754"/>
            <a:ext cx="2016000" cy="1080120"/>
          </a:xfrm>
          <a:prstGeom prst="rect">
            <a:avLst/>
          </a:prstGeom>
          <a:solidFill>
            <a:schemeClr val="accent1">
              <a:alpha val="0"/>
            </a:schemeClr>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dirty="0">
                <a:solidFill>
                  <a:srgbClr val="0070C0"/>
                </a:solidFill>
                <a:latin typeface="楷体" panose="02010609060101010101" pitchFamily="49" charset="-122"/>
                <a:ea typeface="楷体" panose="02010609060101010101" pitchFamily="49" charset="-122"/>
              </a:rPr>
              <a:t>1.</a:t>
            </a:r>
            <a:r>
              <a:rPr lang="zh-CN" altLang="en-US" sz="1200" dirty="0">
                <a:solidFill>
                  <a:srgbClr val="0070C0"/>
                </a:solidFill>
                <a:latin typeface="楷体" panose="02010609060101010101" pitchFamily="49" charset="-122"/>
                <a:ea typeface="楷体" panose="02010609060101010101" pitchFamily="49" charset="-122"/>
              </a:rPr>
              <a:t>外部因素较多，且性质差异较大</a:t>
            </a:r>
            <a:endParaRPr lang="en-US" altLang="zh-CN" sz="1200" dirty="0">
              <a:solidFill>
                <a:srgbClr val="0070C0"/>
              </a:solidFill>
              <a:latin typeface="楷体" panose="02010609060101010101" pitchFamily="49" charset="-122"/>
              <a:ea typeface="楷体" panose="02010609060101010101" pitchFamily="49" charset="-122"/>
            </a:endParaRPr>
          </a:p>
          <a:p>
            <a:r>
              <a:rPr lang="en-US" altLang="zh-CN" sz="1200" dirty="0">
                <a:solidFill>
                  <a:srgbClr val="0070C0"/>
                </a:solidFill>
                <a:latin typeface="楷体" panose="02010609060101010101" pitchFamily="49" charset="-122"/>
                <a:ea typeface="楷体" panose="02010609060101010101" pitchFamily="49" charset="-122"/>
              </a:rPr>
              <a:t>2.</a:t>
            </a:r>
            <a:r>
              <a:rPr lang="zh-CN" altLang="en-US" sz="1200" dirty="0">
                <a:solidFill>
                  <a:srgbClr val="0070C0"/>
                </a:solidFill>
                <a:latin typeface="楷体" panose="02010609060101010101" pitchFamily="49" charset="-122"/>
                <a:ea typeface="楷体" panose="02010609060101010101" pitchFamily="49" charset="-122"/>
              </a:rPr>
              <a:t>因素趋于稳定，如果有变化也比较缓慢：如综合大学、银行</a:t>
            </a:r>
          </a:p>
        </p:txBody>
      </p:sp>
      <p:sp>
        <p:nvSpPr>
          <p:cNvPr id="11" name="矩形 10"/>
          <p:cNvSpPr/>
          <p:nvPr/>
        </p:nvSpPr>
        <p:spPr>
          <a:xfrm>
            <a:off x="4259986" y="3579862"/>
            <a:ext cx="2016000" cy="1080120"/>
          </a:xfrm>
          <a:prstGeom prst="rect">
            <a:avLst/>
          </a:prstGeom>
          <a:solidFill>
            <a:schemeClr val="accent1">
              <a:alpha val="0"/>
            </a:schemeClr>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dirty="0">
                <a:solidFill>
                  <a:srgbClr val="0070C0"/>
                </a:solidFill>
                <a:latin typeface="楷体" panose="02010609060101010101" pitchFamily="49" charset="-122"/>
                <a:ea typeface="楷体" panose="02010609060101010101" pitchFamily="49" charset="-122"/>
              </a:rPr>
              <a:t>1.</a:t>
            </a:r>
            <a:r>
              <a:rPr lang="zh-CN" altLang="en-US" sz="1200" dirty="0">
                <a:solidFill>
                  <a:srgbClr val="0070C0"/>
                </a:solidFill>
                <a:latin typeface="楷体" panose="02010609060101010101" pitchFamily="49" charset="-122"/>
                <a:ea typeface="楷体" panose="02010609060101010101" pitchFamily="49" charset="-122"/>
              </a:rPr>
              <a:t>外部因素较少，且性质接近</a:t>
            </a:r>
            <a:endParaRPr lang="en-US" altLang="zh-CN" sz="1200" dirty="0">
              <a:solidFill>
                <a:srgbClr val="0070C0"/>
              </a:solidFill>
              <a:latin typeface="楷体" panose="02010609060101010101" pitchFamily="49" charset="-122"/>
              <a:ea typeface="楷体" panose="02010609060101010101" pitchFamily="49" charset="-122"/>
            </a:endParaRPr>
          </a:p>
          <a:p>
            <a:r>
              <a:rPr lang="en-US" altLang="zh-CN" sz="1200" dirty="0">
                <a:solidFill>
                  <a:srgbClr val="0070C0"/>
                </a:solidFill>
                <a:latin typeface="楷体" panose="02010609060101010101" pitchFamily="49" charset="-122"/>
                <a:ea typeface="楷体" panose="02010609060101010101" pitchFamily="49" charset="-122"/>
              </a:rPr>
              <a:t>2.</a:t>
            </a:r>
            <a:r>
              <a:rPr lang="zh-CN" altLang="en-US" sz="1200" dirty="0">
                <a:solidFill>
                  <a:srgbClr val="0070C0"/>
                </a:solidFill>
                <a:latin typeface="楷体" panose="02010609060101010101" pitchFamily="49" charset="-122"/>
                <a:ea typeface="楷体" panose="02010609060101010101" pitchFamily="49" charset="-122"/>
              </a:rPr>
              <a:t>因素变化频繁，且无预见性。例如时装公司、玩具制造厂</a:t>
            </a:r>
          </a:p>
        </p:txBody>
      </p:sp>
      <p:sp>
        <p:nvSpPr>
          <p:cNvPr id="14" name="矩形 13"/>
          <p:cNvSpPr/>
          <p:nvPr/>
        </p:nvSpPr>
        <p:spPr>
          <a:xfrm>
            <a:off x="6359104" y="3579862"/>
            <a:ext cx="2016000" cy="1080120"/>
          </a:xfrm>
          <a:prstGeom prst="rect">
            <a:avLst/>
          </a:prstGeom>
          <a:solidFill>
            <a:schemeClr val="accent1">
              <a:alpha val="0"/>
            </a:schemeClr>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200" dirty="0">
                <a:solidFill>
                  <a:srgbClr val="0070C0"/>
                </a:solidFill>
                <a:latin typeface="楷体" panose="02010609060101010101" pitchFamily="49" charset="-122"/>
                <a:ea typeface="楷体" panose="02010609060101010101" pitchFamily="49" charset="-122"/>
              </a:rPr>
              <a:t>1.</a:t>
            </a:r>
            <a:r>
              <a:rPr lang="zh-CN" altLang="en-US" sz="1200" dirty="0">
                <a:solidFill>
                  <a:srgbClr val="0070C0"/>
                </a:solidFill>
                <a:latin typeface="楷体" panose="02010609060101010101" pitchFamily="49" charset="-122"/>
                <a:ea typeface="楷体" panose="02010609060101010101" pitchFamily="49" charset="-122"/>
              </a:rPr>
              <a:t>外部因素较多，且性质差异较大</a:t>
            </a:r>
            <a:endParaRPr lang="en-US" altLang="zh-CN" sz="1200" dirty="0">
              <a:solidFill>
                <a:srgbClr val="0070C0"/>
              </a:solidFill>
              <a:latin typeface="楷体" panose="02010609060101010101" pitchFamily="49" charset="-122"/>
              <a:ea typeface="楷体" panose="02010609060101010101" pitchFamily="49" charset="-122"/>
            </a:endParaRPr>
          </a:p>
          <a:p>
            <a:r>
              <a:rPr lang="en-US" altLang="zh-CN" sz="1200" dirty="0">
                <a:solidFill>
                  <a:srgbClr val="0070C0"/>
                </a:solidFill>
                <a:latin typeface="楷体" panose="02010609060101010101" pitchFamily="49" charset="-122"/>
                <a:ea typeface="楷体" panose="02010609060101010101" pitchFamily="49" charset="-122"/>
              </a:rPr>
              <a:t>2.</a:t>
            </a:r>
            <a:r>
              <a:rPr lang="zh-CN" altLang="en-US" sz="1200" dirty="0">
                <a:solidFill>
                  <a:srgbClr val="0070C0"/>
                </a:solidFill>
                <a:latin typeface="楷体" panose="02010609060101010101" pitchFamily="49" charset="-122"/>
                <a:ea typeface="楷体" panose="02010609060101010101" pitchFamily="49" charset="-122"/>
              </a:rPr>
              <a:t>因素变化频繁，且无预见性。例如互联网行业</a:t>
            </a:r>
          </a:p>
        </p:txBody>
      </p:sp>
      <p:sp>
        <p:nvSpPr>
          <p:cNvPr id="9" name="TextBox 8"/>
          <p:cNvSpPr txBox="1"/>
          <p:nvPr/>
        </p:nvSpPr>
        <p:spPr>
          <a:xfrm>
            <a:off x="4907946" y="546234"/>
            <a:ext cx="720080" cy="369332"/>
          </a:xfrm>
          <a:prstGeom prst="rect">
            <a:avLst/>
          </a:prstGeom>
          <a:noFill/>
        </p:spPr>
        <p:txBody>
          <a:bodyPr wrap="square" rtlCol="0">
            <a:spAutoFit/>
          </a:bodyPr>
          <a:lstStyle/>
          <a:p>
            <a:r>
              <a:rPr lang="zh-CN" altLang="en-US" dirty="0">
                <a:solidFill>
                  <a:srgbClr val="0070C0"/>
                </a:solidFill>
                <a:latin typeface="微软雅黑" panose="020B0503020204020204" pitchFamily="34" charset="-122"/>
                <a:ea typeface="微软雅黑" panose="020B0503020204020204" pitchFamily="34" charset="-122"/>
              </a:rPr>
              <a:t>简单</a:t>
            </a:r>
          </a:p>
        </p:txBody>
      </p:sp>
      <p:sp>
        <p:nvSpPr>
          <p:cNvPr id="16" name="TextBox 15"/>
          <p:cNvSpPr txBox="1"/>
          <p:nvPr/>
        </p:nvSpPr>
        <p:spPr>
          <a:xfrm>
            <a:off x="7007064" y="546234"/>
            <a:ext cx="720080" cy="369332"/>
          </a:xfrm>
          <a:prstGeom prst="rect">
            <a:avLst/>
          </a:prstGeom>
          <a:noFill/>
        </p:spPr>
        <p:txBody>
          <a:bodyPr wrap="square" rtlCol="0">
            <a:spAutoFit/>
          </a:bodyPr>
          <a:lstStyle/>
          <a:p>
            <a:r>
              <a:rPr lang="zh-CN" altLang="en-US" dirty="0">
                <a:solidFill>
                  <a:srgbClr val="0070C0"/>
                </a:solidFill>
                <a:latin typeface="微软雅黑" panose="020B0503020204020204" pitchFamily="34" charset="-122"/>
                <a:ea typeface="微软雅黑" panose="020B0503020204020204" pitchFamily="34" charset="-122"/>
              </a:rPr>
              <a:t>复杂</a:t>
            </a:r>
          </a:p>
        </p:txBody>
      </p:sp>
      <p:sp>
        <p:nvSpPr>
          <p:cNvPr id="17" name="TextBox 16"/>
          <p:cNvSpPr txBox="1"/>
          <p:nvPr/>
        </p:nvSpPr>
        <p:spPr>
          <a:xfrm>
            <a:off x="3915091" y="1676922"/>
            <a:ext cx="367545" cy="646331"/>
          </a:xfrm>
          <a:prstGeom prst="rect">
            <a:avLst/>
          </a:prstGeom>
          <a:noFill/>
        </p:spPr>
        <p:txBody>
          <a:bodyPr wrap="square" rtlCol="0">
            <a:spAutoFit/>
          </a:bodyPr>
          <a:lstStyle/>
          <a:p>
            <a:r>
              <a:rPr lang="zh-CN" altLang="en-US" dirty="0">
                <a:solidFill>
                  <a:srgbClr val="0070C0"/>
                </a:solidFill>
                <a:latin typeface="微软雅黑" panose="020B0503020204020204" pitchFamily="34" charset="-122"/>
                <a:ea typeface="微软雅黑" panose="020B0503020204020204" pitchFamily="34" charset="-122"/>
              </a:rPr>
              <a:t>稳定</a:t>
            </a:r>
          </a:p>
        </p:txBody>
      </p:sp>
      <p:sp>
        <p:nvSpPr>
          <p:cNvPr id="18" name="TextBox 17"/>
          <p:cNvSpPr txBox="1"/>
          <p:nvPr/>
        </p:nvSpPr>
        <p:spPr>
          <a:xfrm>
            <a:off x="3915092" y="3435846"/>
            <a:ext cx="430717" cy="923330"/>
          </a:xfrm>
          <a:prstGeom prst="rect">
            <a:avLst/>
          </a:prstGeom>
          <a:noFill/>
        </p:spPr>
        <p:txBody>
          <a:bodyPr wrap="square" rtlCol="0">
            <a:spAutoFit/>
          </a:bodyPr>
          <a:lstStyle/>
          <a:p>
            <a:r>
              <a:rPr lang="zh-CN" altLang="en-US" dirty="0">
                <a:solidFill>
                  <a:srgbClr val="0070C0"/>
                </a:solidFill>
                <a:latin typeface="微软雅黑" panose="020B0503020204020204" pitchFamily="34" charset="-122"/>
                <a:ea typeface="微软雅黑" panose="020B0503020204020204" pitchFamily="34" charset="-122"/>
              </a:rPr>
              <a:t>不稳定</a:t>
            </a:r>
          </a:p>
        </p:txBody>
      </p:sp>
      <p:sp>
        <p:nvSpPr>
          <p:cNvPr id="15" name="矩形 14"/>
          <p:cNvSpPr/>
          <p:nvPr/>
        </p:nvSpPr>
        <p:spPr>
          <a:xfrm>
            <a:off x="539551" y="1030591"/>
            <a:ext cx="3375539" cy="3970318"/>
          </a:xfrm>
          <a:prstGeom prst="rect">
            <a:avLst/>
          </a:prstGeom>
        </p:spPr>
        <p:txBody>
          <a:bodyPr wrap="square">
            <a:spAutoFit/>
          </a:bodyPr>
          <a:lstStyle/>
          <a:p>
            <a:pPr>
              <a:lnSpc>
                <a:spcPct val="150000"/>
              </a:lnSpc>
            </a:pPr>
            <a:r>
              <a:rPr lang="zh-CN" altLang="en-US" sz="1200" dirty="0">
                <a:solidFill>
                  <a:srgbClr val="0070C0"/>
                </a:solidFill>
                <a:latin typeface="微软雅黑" panose="020B0503020204020204" pitchFamily="34" charset="-122"/>
                <a:ea typeface="微软雅黑" panose="020B0503020204020204" pitchFamily="34" charset="-122"/>
              </a:rPr>
              <a:t>有许多环境因素会对企业产生影响，其影响可能并不明显。企业必须面对这一现实并处理好环境不确定性，方能保持其高效率。</a:t>
            </a:r>
          </a:p>
          <a:p>
            <a:pPr>
              <a:lnSpc>
                <a:spcPct val="150000"/>
              </a:lnSpc>
            </a:pPr>
            <a:r>
              <a:rPr lang="zh-CN" altLang="en-US" sz="1200" dirty="0">
                <a:solidFill>
                  <a:srgbClr val="0070C0"/>
                </a:solidFill>
                <a:latin typeface="微软雅黑" panose="020B0503020204020204" pitchFamily="34" charset="-122"/>
                <a:ea typeface="微软雅黑" panose="020B0503020204020204" pitchFamily="34" charset="-122"/>
              </a:rPr>
              <a:t>　　不确定性意指在没有获得足够的、有关环境因素的信息情况下必须做出决策，而决策人很难估计外部环境变化。</a:t>
            </a:r>
          </a:p>
          <a:p>
            <a:pPr>
              <a:lnSpc>
                <a:spcPct val="150000"/>
              </a:lnSpc>
            </a:pPr>
            <a:r>
              <a:rPr lang="zh-CN" altLang="en-US" sz="1200" dirty="0">
                <a:solidFill>
                  <a:srgbClr val="0070C0"/>
                </a:solidFill>
                <a:latin typeface="微软雅黑" panose="020B0503020204020204" pitchFamily="34" charset="-122"/>
                <a:ea typeface="微软雅黑" panose="020B0503020204020204" pitchFamily="34" charset="-122"/>
              </a:rPr>
              <a:t>　　环境不确定性增加了企业各种战略失败的风险，使企业很难计算与各种战略选择方案有关的</a:t>
            </a:r>
            <a:r>
              <a:rPr lang="zh-CN" altLang="en-US" sz="1200" u="sng" dirty="0">
                <a:solidFill>
                  <a:srgbClr val="0070C0"/>
                </a:solidFill>
                <a:latin typeface="微软雅黑" panose="020B0503020204020204" pitchFamily="34" charset="-122"/>
                <a:ea typeface="微软雅黑" panose="020B0503020204020204" pitchFamily="34" charset="-122"/>
              </a:rPr>
              <a:t>成本</a:t>
            </a:r>
            <a:r>
              <a:rPr lang="zh-CN" altLang="en-US" sz="1200" dirty="0">
                <a:solidFill>
                  <a:srgbClr val="0070C0"/>
                </a:solidFill>
                <a:latin typeface="微软雅黑" panose="020B0503020204020204" pitchFamily="34" charset="-122"/>
                <a:ea typeface="微软雅黑" panose="020B0503020204020204" pitchFamily="34" charset="-122"/>
              </a:rPr>
              <a:t>和概率。</a:t>
            </a:r>
          </a:p>
          <a:p>
            <a:pPr>
              <a:lnSpc>
                <a:spcPct val="150000"/>
              </a:lnSpc>
            </a:pPr>
            <a:r>
              <a:rPr lang="zh-CN" altLang="en-US" sz="1200" dirty="0">
                <a:solidFill>
                  <a:srgbClr val="0070C0"/>
                </a:solidFill>
                <a:latin typeface="微软雅黑" panose="020B0503020204020204" pitchFamily="34" charset="-122"/>
                <a:ea typeface="微软雅黑" panose="020B0503020204020204" pitchFamily="34" charset="-122"/>
              </a:rPr>
              <a:t>　　企业试图通过分析使某些不确定因素有一定的参考价值，力求将许多环境影响减少到使人们能够理解和可操作的程度。下面将介绍环境不确定性是如何进行分类的，并分析企业各种可能的对策以削减某些不确定因素的负作用。</a:t>
            </a:r>
          </a:p>
        </p:txBody>
      </p:sp>
      <p:sp>
        <p:nvSpPr>
          <p:cNvPr id="19" name="椭圆 18">
            <a:hlinkClick r:id="rId2" action="ppaction://hlinksldjump"/>
          </p:cNvPr>
          <p:cNvSpPr>
            <a:spLocks noChangeAspect="1"/>
          </p:cNvSpPr>
          <p:nvPr/>
        </p:nvSpPr>
        <p:spPr>
          <a:xfrm>
            <a:off x="8430395" y="-5135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2716223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过渡页</a:t>
            </a:r>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0"/>
          </p:nvPr>
        </p:nvSpPr>
        <p:spPr>
          <a:xfrm>
            <a:off x="457200" y="4767263"/>
            <a:ext cx="2133600" cy="273844"/>
          </a:xfrm>
        </p:spPr>
        <p:txBody>
          <a:bodyPr/>
          <a:lstStyle/>
          <a:p>
            <a:fld id="{C23BE8A3-4098-4EC4-8DEB-0A0778DE3B3B}" type="slidenum">
              <a:rPr lang="en-US" altLang="zh-CN"/>
              <a:pPr/>
              <a:t>23</a:t>
            </a:fld>
            <a:endParaRPr lang="en-US" altLang="zh-CN"/>
          </a:p>
        </p:txBody>
      </p:sp>
      <p:sp>
        <p:nvSpPr>
          <p:cNvPr id="5" name="Rectangle 13"/>
          <p:cNvSpPr>
            <a:spLocks noChangeArrowheads="1"/>
          </p:cNvSpPr>
          <p:nvPr/>
        </p:nvSpPr>
        <p:spPr bwMode="auto">
          <a:xfrm>
            <a:off x="3343276" y="0"/>
            <a:ext cx="5800725" cy="5143500"/>
          </a:xfrm>
          <a:prstGeom prst="rect">
            <a:avLst/>
          </a:prstGeom>
          <a:solidFill>
            <a:schemeClr val="bg1"/>
          </a:solidFill>
          <a:ln w="9525">
            <a:noFill/>
            <a:miter lim="800000"/>
            <a:headEnd/>
            <a:tailEnd/>
          </a:ln>
          <a:effectLst/>
        </p:spPr>
        <p:txBody>
          <a:bodyPr wrap="none" anchor="ctr"/>
          <a:lstStyle/>
          <a:p>
            <a:endParaRPr lang="zh-CN" altLang="en-US"/>
          </a:p>
        </p:txBody>
      </p:sp>
      <p:sp>
        <p:nvSpPr>
          <p:cNvPr id="6" name="Rectangle 6"/>
          <p:cNvSpPr>
            <a:spLocks noChangeArrowheads="1"/>
          </p:cNvSpPr>
          <p:nvPr/>
        </p:nvSpPr>
        <p:spPr bwMode="auto">
          <a:xfrm>
            <a:off x="0" y="0"/>
            <a:ext cx="3352800" cy="5141912"/>
          </a:xfrm>
          <a:prstGeom prst="rect">
            <a:avLst/>
          </a:prstGeom>
          <a:solidFill>
            <a:srgbClr val="0070C0"/>
          </a:solidFill>
          <a:ln w="25400" algn="ctr">
            <a:noFill/>
            <a:miter lim="800000"/>
            <a:headEnd/>
            <a:tailEnd/>
          </a:ln>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 name="TextBox 15"/>
          <p:cNvSpPr txBox="1"/>
          <p:nvPr/>
        </p:nvSpPr>
        <p:spPr>
          <a:xfrm>
            <a:off x="1033463" y="2585240"/>
            <a:ext cx="2376487" cy="579258"/>
          </a:xfrm>
          <a:prstGeom prst="rect">
            <a:avLst/>
          </a:prstGeom>
          <a:noFill/>
        </p:spPr>
        <p:txBody>
          <a:bodyPr>
            <a:spAutoFit/>
          </a:bodyPr>
          <a:lstStyle/>
          <a:p>
            <a:pPr algn="ctr"/>
            <a:r>
              <a:rPr lang="en-US" altLang="zh-CN" sz="3200" dirty="0">
                <a:solidFill>
                  <a:schemeClr val="bg1"/>
                </a:solidFill>
                <a:latin typeface="Agency FB" pitchFamily="34" charset="0"/>
                <a:ea typeface="Adobe 宋体 Std L" pitchFamily="18" charset="-122"/>
              </a:rPr>
              <a:t>Contents Page</a:t>
            </a:r>
          </a:p>
        </p:txBody>
      </p:sp>
      <p:sp>
        <p:nvSpPr>
          <p:cNvPr id="8" name="文本框 52"/>
          <p:cNvSpPr txBox="1"/>
          <p:nvPr/>
        </p:nvSpPr>
        <p:spPr>
          <a:xfrm>
            <a:off x="1033463" y="1699689"/>
            <a:ext cx="2376487" cy="853811"/>
          </a:xfrm>
          <a:prstGeom prst="rect">
            <a:avLst/>
          </a:prstGeom>
          <a:noFill/>
        </p:spPr>
        <p:txBody>
          <a:bodyPr>
            <a:spAutoFit/>
          </a:bodyPr>
          <a:lstStyle/>
          <a:p>
            <a:pPr algn="ctr" fontAlgn="auto">
              <a:spcBef>
                <a:spcPts val="0"/>
              </a:spcBef>
              <a:spcAft>
                <a:spcPts val="0"/>
              </a:spcAft>
              <a:defRPr/>
            </a:pPr>
            <a:r>
              <a:rPr lang="zh-CN" altLang="en-US" sz="5000" b="1" dirty="0">
                <a:solidFill>
                  <a:schemeClr val="bg1"/>
                </a:solidFill>
                <a:latin typeface="+mn-lt"/>
                <a:ea typeface="微软雅黑"/>
              </a:rPr>
              <a:t>目录页</a:t>
            </a:r>
          </a:p>
        </p:txBody>
      </p:sp>
      <p:sp>
        <p:nvSpPr>
          <p:cNvPr id="9" name="对角圆角矩形 28"/>
          <p:cNvSpPr>
            <a:spLocks noChangeArrowheads="1"/>
          </p:cNvSpPr>
          <p:nvPr/>
        </p:nvSpPr>
        <p:spPr bwMode="auto">
          <a:xfrm>
            <a:off x="4127500" y="2162914"/>
            <a:ext cx="4175125" cy="649087"/>
          </a:xfrm>
          <a:custGeom>
            <a:avLst/>
            <a:gdLst>
              <a:gd name="T0" fmla="*/ 4176464 w 4176464"/>
              <a:gd name="T1" fmla="*/ 324036 h 648072"/>
              <a:gd name="T2" fmla="*/ 2088232 w 4176464"/>
              <a:gd name="T3" fmla="*/ 648072 h 648072"/>
              <a:gd name="T4" fmla="*/ 0 w 4176464"/>
              <a:gd name="T5" fmla="*/ 324036 h 648072"/>
              <a:gd name="T6" fmla="*/ 2088232 w 4176464"/>
              <a:gd name="T7" fmla="*/ 0 h 648072"/>
              <a:gd name="T8" fmla="*/ 0 60000 65536"/>
              <a:gd name="T9" fmla="*/ 5898240 60000 65536"/>
              <a:gd name="T10" fmla="*/ 11796480 60000 65536"/>
              <a:gd name="T11" fmla="*/ 17694720 60000 65536"/>
              <a:gd name="T12" fmla="*/ 39753 w 4176464"/>
              <a:gd name="T13" fmla="*/ 39753 h 648072"/>
              <a:gd name="T14" fmla="*/ 4136711 w 4176464"/>
              <a:gd name="T15" fmla="*/ 608319 h 648072"/>
            </a:gdLst>
            <a:ahLst/>
            <a:cxnLst>
              <a:cxn ang="T8">
                <a:pos x="T0" y="T1"/>
              </a:cxn>
              <a:cxn ang="T9">
                <a:pos x="T2" y="T3"/>
              </a:cxn>
              <a:cxn ang="T10">
                <a:pos x="T4" y="T5"/>
              </a:cxn>
              <a:cxn ang="T11">
                <a:pos x="T6" y="T7"/>
              </a:cxn>
            </a:cxnLst>
            <a:rect l="T12" t="T13" r="T14" b="T15"/>
            <a:pathLst>
              <a:path w="4176464" h="648072">
                <a:moveTo>
                  <a:pt x="135726" y="0"/>
                </a:moveTo>
                <a:lnTo>
                  <a:pt x="4176464" y="0"/>
                </a:lnTo>
                <a:lnTo>
                  <a:pt x="4176464" y="512346"/>
                </a:lnTo>
                <a:cubicBezTo>
                  <a:pt x="4176464" y="587305"/>
                  <a:pt x="4115697" y="648071"/>
                  <a:pt x="4040738" y="648072"/>
                </a:cubicBezTo>
                <a:lnTo>
                  <a:pt x="0" y="648072"/>
                </a:lnTo>
                <a:lnTo>
                  <a:pt x="0" y="135726"/>
                </a:lnTo>
                <a:cubicBezTo>
                  <a:pt x="0" y="60766"/>
                  <a:pt x="60766" y="0"/>
                  <a:pt x="135725" y="0"/>
                </a:cubicBezTo>
                <a:close/>
              </a:path>
            </a:pathLst>
          </a:custGeom>
          <a:solidFill>
            <a:srgbClr val="0070C0"/>
          </a:solidFill>
          <a:ln w="25400" algn="ctr">
            <a:noFill/>
            <a:miter lim="800000"/>
            <a:headEnd/>
            <a:tailEnd/>
          </a:ln>
        </p:spPr>
        <p:txBody>
          <a:bodyPr anchor="ctr"/>
          <a:lstStyle/>
          <a:p>
            <a:pPr algn="ctr" fontAlgn="auto">
              <a:spcBef>
                <a:spcPts val="0"/>
              </a:spcBef>
              <a:spcAft>
                <a:spcPts val="0"/>
              </a:spcAft>
              <a:defRPr/>
            </a:pPr>
            <a:endParaRPr lang="zh-CN" altLang="en-US">
              <a:solidFill>
                <a:schemeClr val="lt1"/>
              </a:solidFill>
              <a:latin typeface="+mn-lt"/>
              <a:ea typeface="+mn-ea"/>
            </a:endParaRPr>
          </a:p>
        </p:txBody>
      </p:sp>
      <p:sp>
        <p:nvSpPr>
          <p:cNvPr id="11" name="TextBox 6"/>
          <p:cNvSpPr txBox="1"/>
          <p:nvPr/>
        </p:nvSpPr>
        <p:spPr>
          <a:xfrm>
            <a:off x="4527551" y="1334588"/>
            <a:ext cx="3833813" cy="369218"/>
          </a:xfrm>
          <a:prstGeom prst="rect">
            <a:avLst/>
          </a:prstGeom>
          <a:noFill/>
        </p:spPr>
        <p:txBody>
          <a:bodyPr lIns="0" tIns="0" rIns="0" bIns="0" anchor="ctr">
            <a:spAutoFit/>
          </a:bodyPr>
          <a:lstStyle/>
          <a:p>
            <a:r>
              <a:rPr lang="en-US" altLang="zh-CN" sz="2400" dirty="0">
                <a:solidFill>
                  <a:srgbClr val="808080"/>
                </a:solidFill>
                <a:latin typeface="Impact" pitchFamily="34" charset="0"/>
                <a:ea typeface="微软雅黑" pitchFamily="34" charset="-122"/>
              </a:rPr>
              <a:t>2.1    </a:t>
            </a:r>
            <a:r>
              <a:rPr lang="zh-CN" altLang="en-US" sz="2400" dirty="0">
                <a:solidFill>
                  <a:srgbClr val="808080"/>
                </a:solidFill>
                <a:latin typeface="Impact" pitchFamily="34" charset="0"/>
                <a:ea typeface="微软雅黑" pitchFamily="34" charset="-122"/>
              </a:rPr>
              <a:t>行业分析</a:t>
            </a:r>
          </a:p>
        </p:txBody>
      </p:sp>
      <p:sp>
        <p:nvSpPr>
          <p:cNvPr id="12" name="TextBox 10"/>
          <p:cNvSpPr txBox="1"/>
          <p:nvPr/>
        </p:nvSpPr>
        <p:spPr>
          <a:xfrm>
            <a:off x="4518026" y="2319146"/>
            <a:ext cx="3833813" cy="368186"/>
          </a:xfrm>
          <a:prstGeom prst="rect">
            <a:avLst/>
          </a:prstGeom>
          <a:noFill/>
        </p:spPr>
        <p:txBody>
          <a:bodyPr lIns="0" tIns="0" rIns="0" bIns="0" anchor="ctr">
            <a:spAutoFit/>
          </a:bodyPr>
          <a:lstStyle/>
          <a:p>
            <a:r>
              <a:rPr lang="en-US" altLang="zh-CN" sz="2400" b="1" dirty="0">
                <a:solidFill>
                  <a:schemeClr val="bg1"/>
                </a:solidFill>
                <a:latin typeface="Impact" pitchFamily="34" charset="0"/>
                <a:ea typeface="微软雅黑" pitchFamily="34" charset="-122"/>
              </a:rPr>
              <a:t>2.2    </a:t>
            </a:r>
            <a:r>
              <a:rPr lang="zh-CN" altLang="en-US" sz="2400" b="1" dirty="0">
                <a:solidFill>
                  <a:schemeClr val="bg1"/>
                </a:solidFill>
                <a:latin typeface="Impact" pitchFamily="34" charset="0"/>
                <a:ea typeface="微软雅黑" pitchFamily="34" charset="-122"/>
              </a:rPr>
              <a:t>竞品分析</a:t>
            </a:r>
          </a:p>
        </p:txBody>
      </p:sp>
      <p:sp>
        <p:nvSpPr>
          <p:cNvPr id="13" name="TextBox 11"/>
          <p:cNvSpPr txBox="1"/>
          <p:nvPr/>
        </p:nvSpPr>
        <p:spPr>
          <a:xfrm>
            <a:off x="4518026" y="3354660"/>
            <a:ext cx="3833813" cy="369218"/>
          </a:xfrm>
          <a:prstGeom prst="rect">
            <a:avLst/>
          </a:prstGeom>
          <a:noFill/>
        </p:spPr>
        <p:txBody>
          <a:bodyPr lIns="0" tIns="0" rIns="0" bIns="0" anchor="ctr">
            <a:spAutoFit/>
          </a:bodyPr>
          <a:lstStyle/>
          <a:p>
            <a:r>
              <a:rPr lang="en-US" altLang="zh-CN" sz="2400" dirty="0">
                <a:solidFill>
                  <a:srgbClr val="808080"/>
                </a:solidFill>
                <a:latin typeface="Impact" pitchFamily="34" charset="0"/>
                <a:ea typeface="微软雅黑" pitchFamily="34" charset="-122"/>
              </a:rPr>
              <a:t>2.3    </a:t>
            </a:r>
            <a:r>
              <a:rPr lang="zh-CN" altLang="en-US" sz="2400" dirty="0">
                <a:solidFill>
                  <a:srgbClr val="808080"/>
                </a:solidFill>
                <a:latin typeface="Impact" pitchFamily="34" charset="0"/>
                <a:ea typeface="微软雅黑" pitchFamily="34" charset="-122"/>
              </a:rPr>
              <a:t>自身分析</a:t>
            </a:r>
            <a:endParaRPr lang="zh-CN" altLang="en-US" sz="2400" dirty="0">
              <a:solidFill>
                <a:srgbClr val="808080"/>
              </a:solidFill>
              <a:latin typeface="微软雅黑" pitchFamily="34" charset="-122"/>
              <a:ea typeface="微软雅黑" pitchFamily="34" charset="-122"/>
            </a:endParaRPr>
          </a:p>
        </p:txBody>
      </p:sp>
      <p:sp>
        <p:nvSpPr>
          <p:cNvPr id="14" name="椭圆 13">
            <a:hlinkClick r:id="rId2"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2477394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30915" y="2506533"/>
            <a:ext cx="2982662" cy="1036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r>
              <a:rPr lang="en-US" altLang="zh-CN" b="1" dirty="0">
                <a:latin typeface="微软雅黑" panose="020B0503020204020204" pitchFamily="34" charset="-122"/>
                <a:ea typeface="微软雅黑" panose="020B0503020204020204" pitchFamily="34" charset="-122"/>
              </a:rPr>
              <a:t>2.2.1 </a:t>
            </a:r>
            <a:r>
              <a:rPr lang="zh-CN" altLang="en-US" dirty="0"/>
              <a:t>商业画布模型</a:t>
            </a:r>
            <a:endParaRPr lang="zh-CN" altLang="en-US" b="1" dirty="0">
              <a:latin typeface="微软雅黑" panose="020B0503020204020204" pitchFamily="34" charset="-122"/>
              <a:ea typeface="微软雅黑" panose="020B0503020204020204" pitchFamily="34" charset="-122"/>
            </a:endParaRPr>
          </a:p>
        </p:txBody>
      </p:sp>
      <p:sp>
        <p:nvSpPr>
          <p:cNvPr id="53" name="矩形 52"/>
          <p:cNvSpPr/>
          <p:nvPr/>
        </p:nvSpPr>
        <p:spPr>
          <a:xfrm>
            <a:off x="742313" y="1000669"/>
            <a:ext cx="2592288" cy="53263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商业画布模型</a:t>
            </a:r>
          </a:p>
        </p:txBody>
      </p:sp>
      <p:sp>
        <p:nvSpPr>
          <p:cNvPr id="54" name="矩形 53"/>
          <p:cNvSpPr/>
          <p:nvPr/>
        </p:nvSpPr>
        <p:spPr>
          <a:xfrm>
            <a:off x="1678417" y="1533302"/>
            <a:ext cx="1656184" cy="298266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solidFill>
                  <a:srgbClr val="0070C0"/>
                </a:solidFill>
                <a:latin typeface="楷体" panose="02010609060101010101" pitchFamily="49" charset="-122"/>
                <a:ea typeface="楷体" panose="02010609060101010101" pitchFamily="49" charset="-122"/>
              </a:rPr>
              <a:t>商业模型画布，一个视觉化的商业模型架构和分析工具，它可以清晰定义商业模式全貌。“这个工具类似于画家的画布，其中预设了</a:t>
            </a:r>
            <a:r>
              <a:rPr lang="en-US" altLang="zh-CN" sz="1400" dirty="0">
                <a:solidFill>
                  <a:srgbClr val="0070C0"/>
                </a:solidFill>
                <a:latin typeface="楷体" panose="02010609060101010101" pitchFamily="49" charset="-122"/>
                <a:ea typeface="楷体" panose="02010609060101010101" pitchFamily="49" charset="-122"/>
              </a:rPr>
              <a:t>9</a:t>
            </a:r>
            <a:r>
              <a:rPr lang="zh-CN" altLang="en-US" sz="1400" dirty="0">
                <a:solidFill>
                  <a:srgbClr val="0070C0"/>
                </a:solidFill>
                <a:latin typeface="楷体" panose="02010609060101010101" pitchFamily="49" charset="-122"/>
                <a:ea typeface="楷体" panose="02010609060101010101" pitchFamily="49" charset="-122"/>
              </a:rPr>
              <a:t>个空格，可以在上面画上相关构造块，来描绘现有的商业模式或设计新的商业模式。” </a:t>
            </a:r>
          </a:p>
        </p:txBody>
      </p:sp>
      <p:pic>
        <p:nvPicPr>
          <p:cNvPr id="2050" name="Picture 2" descr="c:\users\zengjin\appdata\roaming\360se6\User Data\temp\1385358075180.jpg"/>
          <p:cNvPicPr>
            <a:picLocks noChangeAspect="1" noChangeArrowheads="1"/>
          </p:cNvPicPr>
          <p:nvPr/>
        </p:nvPicPr>
        <p:blipFill>
          <a:blip r:embed="rId3">
            <a:clrChange>
              <a:clrFrom>
                <a:srgbClr val="D8D8D8"/>
              </a:clrFrom>
              <a:clrTo>
                <a:srgbClr val="D8D8D8">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40000" contrast="73000"/>
                    </a14:imgEffect>
                  </a14:imgLayer>
                </a14:imgProps>
              </a:ext>
              <a:ext uri="{28A0092B-C50C-407E-A947-70E740481C1C}">
                <a14:useLocalDpi xmlns:a14="http://schemas.microsoft.com/office/drawing/2010/main" val="0"/>
              </a:ext>
            </a:extLst>
          </a:blip>
          <a:srcRect/>
          <a:stretch>
            <a:fillRect/>
          </a:stretch>
        </p:blipFill>
        <p:spPr bwMode="auto">
          <a:xfrm>
            <a:off x="3588148" y="747383"/>
            <a:ext cx="5098652" cy="3787814"/>
          </a:xfrm>
          <a:prstGeom prst="rect">
            <a:avLst/>
          </a:prstGeom>
          <a:noFill/>
          <a:extLst>
            <a:ext uri="{909E8E84-426E-40DD-AFC4-6F175D3DCCD1}">
              <a14:hiddenFill xmlns:a14="http://schemas.microsoft.com/office/drawing/2010/main">
                <a:solidFill>
                  <a:srgbClr val="FFFFFF"/>
                </a:solidFill>
              </a14:hiddenFill>
            </a:ext>
          </a:extLst>
        </p:spPr>
      </p:pic>
      <p:sp>
        <p:nvSpPr>
          <p:cNvPr id="7" name="椭圆 6">
            <a:hlinkClick r:id="rId5" action="ppaction://hlinksldjump"/>
          </p:cNvPr>
          <p:cNvSpPr>
            <a:spLocks noChangeAspect="1"/>
          </p:cNvSpPr>
          <p:nvPr/>
        </p:nvSpPr>
        <p:spPr>
          <a:xfrm>
            <a:off x="7740352" y="0"/>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28650993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en-US" altLang="zh-CN" sz="2400" dirty="0">
                <a:latin typeface="微软雅黑" panose="020B0503020204020204" pitchFamily="34" charset="-122"/>
                <a:ea typeface="微软雅黑" panose="020B0503020204020204" pitchFamily="34" charset="-122"/>
              </a:rPr>
              <a:t>2.2.2 </a:t>
            </a:r>
            <a:r>
              <a:rPr lang="zh-CN" altLang="en-US" sz="2400" dirty="0">
                <a:latin typeface="微软雅黑" panose="020B0503020204020204" pitchFamily="34" charset="-122"/>
                <a:ea typeface="微软雅黑" panose="020B0503020204020204" pitchFamily="34" charset="-122"/>
              </a:rPr>
              <a:t>产品精益画布（</a:t>
            </a: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a:t>
            </a:r>
          </a:p>
        </p:txBody>
      </p:sp>
      <p:grpSp>
        <p:nvGrpSpPr>
          <p:cNvPr id="22" name="组合 21"/>
          <p:cNvGrpSpPr/>
          <p:nvPr/>
        </p:nvGrpSpPr>
        <p:grpSpPr>
          <a:xfrm>
            <a:off x="687962" y="915566"/>
            <a:ext cx="7988494" cy="3897444"/>
            <a:chOff x="687962" y="1105353"/>
            <a:chExt cx="7988494" cy="3897444"/>
          </a:xfrm>
        </p:grpSpPr>
        <p:sp>
          <p:nvSpPr>
            <p:cNvPr id="4" name="矩形 3"/>
            <p:cNvSpPr/>
            <p:nvPr/>
          </p:nvSpPr>
          <p:spPr>
            <a:xfrm>
              <a:off x="705340" y="1131590"/>
              <a:ext cx="1368152" cy="2448272"/>
            </a:xfrm>
            <a:prstGeom prst="rect">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TextBox 4"/>
            <p:cNvSpPr txBox="1"/>
            <p:nvPr/>
          </p:nvSpPr>
          <p:spPr>
            <a:xfrm>
              <a:off x="687962" y="1110475"/>
              <a:ext cx="1656184" cy="830997"/>
            </a:xfrm>
            <a:prstGeom prst="rect">
              <a:avLst/>
            </a:prstGeom>
            <a:noFill/>
          </p:spPr>
          <p:txBody>
            <a:bodyPr wrap="square" rtlCol="0">
              <a:spAutoFit/>
            </a:bodyPr>
            <a:lstStyle/>
            <a:p>
              <a:r>
                <a:rPr lang="en-US" altLang="zh-CN" sz="3600" dirty="0">
                  <a:solidFill>
                    <a:srgbClr val="0070C0"/>
                  </a:solidFill>
                  <a:latin typeface="Bernard MT Condensed" panose="02050806060905020404" pitchFamily="18" charset="0"/>
                  <a:ea typeface="微软雅黑" panose="020B0503020204020204" pitchFamily="34" charset="-122"/>
                </a:rPr>
                <a:t>1.</a:t>
              </a:r>
              <a:r>
                <a:rPr lang="zh-CN" altLang="en-US" b="1" dirty="0">
                  <a:solidFill>
                    <a:srgbClr val="0070C0"/>
                  </a:solidFill>
                  <a:latin typeface="微软雅黑" panose="020B0503020204020204" pitchFamily="34" charset="-122"/>
                  <a:ea typeface="微软雅黑" panose="020B0503020204020204" pitchFamily="34" charset="-122"/>
                </a:rPr>
                <a:t>问题</a:t>
              </a:r>
              <a:endParaRPr lang="en-US" altLang="zh-CN" b="1" dirty="0">
                <a:solidFill>
                  <a:srgbClr val="0070C0"/>
                </a:solidFill>
                <a:latin typeface="微软雅黑" panose="020B0503020204020204" pitchFamily="34" charset="-122"/>
                <a:ea typeface="微软雅黑" panose="020B0503020204020204" pitchFamily="34" charset="-122"/>
              </a:endParaRPr>
            </a:p>
            <a:p>
              <a:r>
                <a:rPr lang="zh-CN" altLang="en-US" sz="1200" dirty="0">
                  <a:solidFill>
                    <a:srgbClr val="0070C0"/>
                  </a:solidFill>
                  <a:latin typeface="微软雅黑" panose="020B0503020204020204" pitchFamily="34" charset="-122"/>
                  <a:ea typeface="微软雅黑" panose="020B0503020204020204" pitchFamily="34" charset="-122"/>
                </a:rPr>
                <a:t>最需要解决的问题</a:t>
              </a:r>
            </a:p>
          </p:txBody>
        </p:sp>
        <p:sp>
          <p:nvSpPr>
            <p:cNvPr id="6" name="矩形 5"/>
            <p:cNvSpPr/>
            <p:nvPr/>
          </p:nvSpPr>
          <p:spPr>
            <a:xfrm>
              <a:off x="6804248" y="1131590"/>
              <a:ext cx="1440160" cy="2448272"/>
            </a:xfrm>
            <a:prstGeom prst="rect">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TextBox 6"/>
            <p:cNvSpPr txBox="1"/>
            <p:nvPr/>
          </p:nvSpPr>
          <p:spPr>
            <a:xfrm>
              <a:off x="6732240" y="1110475"/>
              <a:ext cx="1944216" cy="830997"/>
            </a:xfrm>
            <a:prstGeom prst="rect">
              <a:avLst/>
            </a:prstGeom>
            <a:noFill/>
          </p:spPr>
          <p:txBody>
            <a:bodyPr wrap="square" rtlCol="0">
              <a:spAutoFit/>
            </a:bodyPr>
            <a:lstStyle/>
            <a:p>
              <a:r>
                <a:rPr lang="en-US" altLang="zh-CN" sz="3600" dirty="0">
                  <a:solidFill>
                    <a:srgbClr val="0070C0"/>
                  </a:solidFill>
                  <a:latin typeface="Bernard MT Condensed" panose="02050806060905020404" pitchFamily="18" charset="0"/>
                  <a:ea typeface="微软雅黑" panose="020B0503020204020204" pitchFamily="34" charset="-122"/>
                </a:rPr>
                <a:t>2.</a:t>
              </a:r>
              <a:r>
                <a:rPr lang="zh-CN" altLang="en-US" b="1" dirty="0">
                  <a:solidFill>
                    <a:srgbClr val="0070C0"/>
                  </a:solidFill>
                  <a:latin typeface="微软雅黑" panose="020B0503020204020204" pitchFamily="34" charset="-122"/>
                  <a:ea typeface="微软雅黑" panose="020B0503020204020204" pitchFamily="34" charset="-122"/>
                </a:rPr>
                <a:t>客户群体</a:t>
              </a:r>
              <a:endParaRPr lang="en-US" altLang="zh-CN" b="1" dirty="0">
                <a:solidFill>
                  <a:srgbClr val="0070C0"/>
                </a:solidFill>
                <a:latin typeface="微软雅黑" panose="020B0503020204020204" pitchFamily="34" charset="-122"/>
                <a:ea typeface="微软雅黑" panose="020B0503020204020204" pitchFamily="34" charset="-122"/>
              </a:endParaRPr>
            </a:p>
            <a:p>
              <a:r>
                <a:rPr lang="zh-CN" altLang="en-US" sz="1200" dirty="0">
                  <a:solidFill>
                    <a:srgbClr val="0070C0"/>
                  </a:solidFill>
                  <a:latin typeface="微软雅黑" panose="020B0503020204020204" pitchFamily="34" charset="-122"/>
                  <a:ea typeface="微软雅黑" panose="020B0503020204020204" pitchFamily="34" charset="-122"/>
                </a:rPr>
                <a:t>目标客户</a:t>
              </a:r>
            </a:p>
          </p:txBody>
        </p:sp>
        <p:sp>
          <p:nvSpPr>
            <p:cNvPr id="8" name="矩形 7"/>
            <p:cNvSpPr/>
            <p:nvPr/>
          </p:nvSpPr>
          <p:spPr>
            <a:xfrm>
              <a:off x="3635896" y="1131590"/>
              <a:ext cx="1584176" cy="2448272"/>
            </a:xfrm>
            <a:prstGeom prst="rect">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矩形 8"/>
            <p:cNvSpPr/>
            <p:nvPr/>
          </p:nvSpPr>
          <p:spPr>
            <a:xfrm>
              <a:off x="2073491" y="1131590"/>
              <a:ext cx="1558449" cy="1224136"/>
            </a:xfrm>
            <a:prstGeom prst="rect">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TextBox 9"/>
            <p:cNvSpPr txBox="1"/>
            <p:nvPr/>
          </p:nvSpPr>
          <p:spPr>
            <a:xfrm>
              <a:off x="3631941" y="1110475"/>
              <a:ext cx="1656184" cy="1384995"/>
            </a:xfrm>
            <a:prstGeom prst="rect">
              <a:avLst/>
            </a:prstGeom>
            <a:noFill/>
          </p:spPr>
          <p:txBody>
            <a:bodyPr wrap="square" rtlCol="0">
              <a:spAutoFit/>
            </a:bodyPr>
            <a:lstStyle/>
            <a:p>
              <a:r>
                <a:rPr lang="en-US" altLang="zh-CN" sz="3600" dirty="0">
                  <a:solidFill>
                    <a:srgbClr val="0070C0"/>
                  </a:solidFill>
                  <a:latin typeface="Bernard MT Condensed" panose="02050806060905020404" pitchFamily="18" charset="0"/>
                  <a:ea typeface="微软雅黑" panose="020B0503020204020204" pitchFamily="34" charset="-122"/>
                </a:rPr>
                <a:t>3.</a:t>
              </a:r>
              <a:r>
                <a:rPr lang="zh-CN" altLang="en-US" b="1" dirty="0">
                  <a:solidFill>
                    <a:srgbClr val="0070C0"/>
                  </a:solidFill>
                  <a:latin typeface="微软雅黑" panose="020B0503020204020204" pitchFamily="34" charset="-122"/>
                  <a:ea typeface="微软雅黑" panose="020B0503020204020204" pitchFamily="34" charset="-122"/>
                </a:rPr>
                <a:t>独特卖点</a:t>
              </a:r>
              <a:endParaRPr lang="en-US" altLang="zh-CN" b="1" dirty="0">
                <a:solidFill>
                  <a:srgbClr val="0070C0"/>
                </a:solidFill>
                <a:latin typeface="微软雅黑" panose="020B0503020204020204" pitchFamily="34" charset="-122"/>
                <a:ea typeface="微软雅黑" panose="020B0503020204020204" pitchFamily="34" charset="-122"/>
              </a:endParaRPr>
            </a:p>
            <a:p>
              <a:r>
                <a:rPr lang="zh-CN" altLang="en-US" sz="1200" dirty="0">
                  <a:solidFill>
                    <a:srgbClr val="0070C0"/>
                  </a:solidFill>
                  <a:latin typeface="微软雅黑" panose="020B0503020204020204" pitchFamily="34" charset="-122"/>
                  <a:ea typeface="微软雅黑" panose="020B0503020204020204" pitchFamily="34" charset="-122"/>
                </a:rPr>
                <a:t>用一句简明扼要的但引人注目的话阐述你的产品为什么与众不同，值得使用。</a:t>
              </a:r>
            </a:p>
          </p:txBody>
        </p:sp>
        <p:sp>
          <p:nvSpPr>
            <p:cNvPr id="11" name="TextBox 10"/>
            <p:cNvSpPr txBox="1"/>
            <p:nvPr/>
          </p:nvSpPr>
          <p:spPr>
            <a:xfrm>
              <a:off x="2075939" y="1105353"/>
              <a:ext cx="1656184" cy="1015663"/>
            </a:xfrm>
            <a:prstGeom prst="rect">
              <a:avLst/>
            </a:prstGeom>
            <a:noFill/>
          </p:spPr>
          <p:txBody>
            <a:bodyPr wrap="square" rtlCol="0">
              <a:spAutoFit/>
            </a:bodyPr>
            <a:lstStyle/>
            <a:p>
              <a:r>
                <a:rPr lang="en-US" altLang="zh-CN" sz="3600" dirty="0">
                  <a:solidFill>
                    <a:srgbClr val="0070C0"/>
                  </a:solidFill>
                  <a:latin typeface="Bernard MT Condensed" panose="02050806060905020404" pitchFamily="18" charset="0"/>
                  <a:ea typeface="微软雅黑" panose="020B0503020204020204" pitchFamily="34" charset="-122"/>
                </a:rPr>
                <a:t>4.</a:t>
              </a:r>
              <a:r>
                <a:rPr lang="zh-CN" altLang="en-US" b="1" dirty="0">
                  <a:solidFill>
                    <a:srgbClr val="0070C0"/>
                  </a:solidFill>
                  <a:latin typeface="微软雅黑" panose="020B0503020204020204" pitchFamily="34" charset="-122"/>
                  <a:ea typeface="微软雅黑" panose="020B0503020204020204" pitchFamily="34" charset="-122"/>
                </a:rPr>
                <a:t>解决方案</a:t>
              </a:r>
              <a:endParaRPr lang="en-US" altLang="zh-CN" b="1" dirty="0">
                <a:solidFill>
                  <a:srgbClr val="0070C0"/>
                </a:solidFill>
                <a:latin typeface="微软雅黑" panose="020B0503020204020204" pitchFamily="34" charset="-122"/>
                <a:ea typeface="微软雅黑" panose="020B0503020204020204" pitchFamily="34" charset="-122"/>
              </a:endParaRPr>
            </a:p>
            <a:p>
              <a:r>
                <a:rPr lang="zh-CN" altLang="en-US" sz="1200" dirty="0">
                  <a:solidFill>
                    <a:srgbClr val="0070C0"/>
                  </a:solidFill>
                  <a:latin typeface="微软雅黑" panose="020B0503020204020204" pitchFamily="34" charset="-122"/>
                  <a:ea typeface="微软雅黑" panose="020B0503020204020204" pitchFamily="34" charset="-122"/>
                </a:rPr>
                <a:t>产品最重要的三个功能</a:t>
              </a:r>
            </a:p>
          </p:txBody>
        </p:sp>
        <p:sp>
          <p:nvSpPr>
            <p:cNvPr id="12" name="矩形 11"/>
            <p:cNvSpPr/>
            <p:nvPr/>
          </p:nvSpPr>
          <p:spPr>
            <a:xfrm>
              <a:off x="5234648" y="2356047"/>
              <a:ext cx="1558449" cy="1224136"/>
            </a:xfrm>
            <a:prstGeom prst="rect">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 name="TextBox 12"/>
            <p:cNvSpPr txBox="1"/>
            <p:nvPr/>
          </p:nvSpPr>
          <p:spPr>
            <a:xfrm>
              <a:off x="5207835" y="2283718"/>
              <a:ext cx="1656184" cy="830997"/>
            </a:xfrm>
            <a:prstGeom prst="rect">
              <a:avLst/>
            </a:prstGeom>
            <a:noFill/>
          </p:spPr>
          <p:txBody>
            <a:bodyPr wrap="square" rtlCol="0">
              <a:spAutoFit/>
            </a:bodyPr>
            <a:lstStyle/>
            <a:p>
              <a:r>
                <a:rPr lang="en-US" altLang="zh-CN" sz="3600" dirty="0">
                  <a:solidFill>
                    <a:srgbClr val="0070C0"/>
                  </a:solidFill>
                  <a:latin typeface="Bernard MT Condensed" panose="02050806060905020404" pitchFamily="18" charset="0"/>
                  <a:ea typeface="微软雅黑" panose="020B0503020204020204" pitchFamily="34" charset="-122"/>
                </a:rPr>
                <a:t>5.</a:t>
              </a:r>
              <a:r>
                <a:rPr lang="zh-CN" altLang="en-US" b="1" dirty="0">
                  <a:solidFill>
                    <a:srgbClr val="0070C0"/>
                  </a:solidFill>
                  <a:latin typeface="微软雅黑" panose="020B0503020204020204" pitchFamily="34" charset="-122"/>
                  <a:ea typeface="微软雅黑" panose="020B0503020204020204" pitchFamily="34" charset="-122"/>
                </a:rPr>
                <a:t>渠道</a:t>
              </a:r>
              <a:endParaRPr lang="en-US" altLang="zh-CN" b="1" dirty="0">
                <a:solidFill>
                  <a:srgbClr val="0070C0"/>
                </a:solidFill>
                <a:latin typeface="微软雅黑" panose="020B0503020204020204" pitchFamily="34" charset="-122"/>
                <a:ea typeface="微软雅黑" panose="020B0503020204020204" pitchFamily="34" charset="-122"/>
              </a:endParaRPr>
            </a:p>
            <a:p>
              <a:r>
                <a:rPr lang="zh-CN" altLang="en-US" sz="1200" dirty="0">
                  <a:solidFill>
                    <a:srgbClr val="0070C0"/>
                  </a:solidFill>
                  <a:latin typeface="微软雅黑" panose="020B0503020204020204" pitchFamily="34" charset="-122"/>
                  <a:ea typeface="微软雅黑" panose="020B0503020204020204" pitchFamily="34" charset="-122"/>
                </a:rPr>
                <a:t>如何找到客户</a:t>
              </a:r>
            </a:p>
          </p:txBody>
        </p:sp>
        <p:sp>
          <p:nvSpPr>
            <p:cNvPr id="14" name="矩形 13"/>
            <p:cNvSpPr/>
            <p:nvPr/>
          </p:nvSpPr>
          <p:spPr>
            <a:xfrm>
              <a:off x="4460033" y="3575403"/>
              <a:ext cx="3784375" cy="1427394"/>
            </a:xfrm>
            <a:prstGeom prst="rect">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TextBox 14"/>
            <p:cNvSpPr txBox="1"/>
            <p:nvPr/>
          </p:nvSpPr>
          <p:spPr>
            <a:xfrm>
              <a:off x="4469285" y="3617802"/>
              <a:ext cx="1656184" cy="1384995"/>
            </a:xfrm>
            <a:prstGeom prst="rect">
              <a:avLst/>
            </a:prstGeom>
            <a:noFill/>
          </p:spPr>
          <p:txBody>
            <a:bodyPr wrap="square" rtlCol="0">
              <a:spAutoFit/>
            </a:bodyPr>
            <a:lstStyle/>
            <a:p>
              <a:r>
                <a:rPr lang="en-US" altLang="zh-CN" sz="3600" dirty="0">
                  <a:solidFill>
                    <a:srgbClr val="0070C0"/>
                  </a:solidFill>
                  <a:latin typeface="Bernard MT Condensed" panose="02050806060905020404" pitchFamily="18" charset="0"/>
                  <a:ea typeface="微软雅黑" panose="020B0503020204020204" pitchFamily="34" charset="-122"/>
                </a:rPr>
                <a:t>6.</a:t>
              </a:r>
              <a:r>
                <a:rPr lang="zh-CN" altLang="en-US" b="1" dirty="0">
                  <a:solidFill>
                    <a:srgbClr val="0070C0"/>
                  </a:solidFill>
                  <a:latin typeface="微软雅黑" panose="020B0503020204020204" pitchFamily="34" charset="-122"/>
                  <a:ea typeface="微软雅黑" panose="020B0503020204020204" pitchFamily="34" charset="-122"/>
                </a:rPr>
                <a:t>收入分析</a:t>
              </a:r>
              <a:endParaRPr lang="en-US" altLang="zh-CN" b="1" dirty="0">
                <a:solidFill>
                  <a:srgbClr val="0070C0"/>
                </a:solidFill>
                <a:latin typeface="微软雅黑" panose="020B0503020204020204" pitchFamily="34" charset="-122"/>
                <a:ea typeface="微软雅黑" panose="020B0503020204020204" pitchFamily="34" charset="-122"/>
              </a:endParaRPr>
            </a:p>
            <a:p>
              <a:r>
                <a:rPr lang="zh-CN" altLang="en-US" sz="1200" dirty="0">
                  <a:solidFill>
                    <a:srgbClr val="0070C0"/>
                  </a:solidFill>
                  <a:latin typeface="微软雅黑" panose="020B0503020204020204" pitchFamily="34" charset="-122"/>
                  <a:ea typeface="微软雅黑" panose="020B0503020204020204" pitchFamily="34" charset="-122"/>
                </a:rPr>
                <a:t>盈利模式</a:t>
              </a:r>
              <a:endParaRPr lang="en-US" altLang="zh-CN" sz="1200" dirty="0">
                <a:solidFill>
                  <a:srgbClr val="0070C0"/>
                </a:solidFill>
                <a:latin typeface="微软雅黑" panose="020B0503020204020204" pitchFamily="34" charset="-122"/>
                <a:ea typeface="微软雅黑" panose="020B0503020204020204" pitchFamily="34" charset="-122"/>
              </a:endParaRPr>
            </a:p>
            <a:p>
              <a:r>
                <a:rPr lang="zh-CN" altLang="en-US" sz="1200" dirty="0">
                  <a:solidFill>
                    <a:srgbClr val="0070C0"/>
                  </a:solidFill>
                  <a:latin typeface="微软雅黑" panose="020B0503020204020204" pitchFamily="34" charset="-122"/>
                  <a:ea typeface="微软雅黑" panose="020B0503020204020204" pitchFamily="34" charset="-122"/>
                </a:rPr>
                <a:t>客户终身价值</a:t>
              </a:r>
              <a:endParaRPr lang="en-US" altLang="zh-CN" sz="1200" dirty="0">
                <a:solidFill>
                  <a:srgbClr val="0070C0"/>
                </a:solidFill>
                <a:latin typeface="微软雅黑" panose="020B0503020204020204" pitchFamily="34" charset="-122"/>
                <a:ea typeface="微软雅黑" panose="020B0503020204020204" pitchFamily="34" charset="-122"/>
              </a:endParaRPr>
            </a:p>
            <a:p>
              <a:r>
                <a:rPr lang="zh-CN" altLang="en-US" sz="1200" dirty="0">
                  <a:solidFill>
                    <a:srgbClr val="0070C0"/>
                  </a:solidFill>
                  <a:latin typeface="微软雅黑" panose="020B0503020204020204" pitchFamily="34" charset="-122"/>
                  <a:ea typeface="微软雅黑" panose="020B0503020204020204" pitchFamily="34" charset="-122"/>
                </a:rPr>
                <a:t>收入</a:t>
              </a:r>
              <a:endParaRPr lang="en-US" altLang="zh-CN" sz="1200" dirty="0">
                <a:solidFill>
                  <a:srgbClr val="0070C0"/>
                </a:solidFill>
                <a:latin typeface="微软雅黑" panose="020B0503020204020204" pitchFamily="34" charset="-122"/>
                <a:ea typeface="微软雅黑" panose="020B0503020204020204" pitchFamily="34" charset="-122"/>
              </a:endParaRPr>
            </a:p>
            <a:p>
              <a:r>
                <a:rPr lang="zh-CN" altLang="en-US" sz="1200" dirty="0">
                  <a:solidFill>
                    <a:srgbClr val="0070C0"/>
                  </a:solidFill>
                  <a:latin typeface="微软雅黑" panose="020B0503020204020204" pitchFamily="34" charset="-122"/>
                  <a:ea typeface="微软雅黑" panose="020B0503020204020204" pitchFamily="34" charset="-122"/>
                </a:rPr>
                <a:t>毛利</a:t>
              </a:r>
            </a:p>
          </p:txBody>
        </p:sp>
        <p:sp>
          <p:nvSpPr>
            <p:cNvPr id="16" name="矩形 15"/>
            <p:cNvSpPr/>
            <p:nvPr/>
          </p:nvSpPr>
          <p:spPr>
            <a:xfrm>
              <a:off x="699113" y="3575403"/>
              <a:ext cx="3784375" cy="1427394"/>
            </a:xfrm>
            <a:prstGeom prst="rect">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TextBox 16"/>
            <p:cNvSpPr txBox="1"/>
            <p:nvPr/>
          </p:nvSpPr>
          <p:spPr>
            <a:xfrm>
              <a:off x="687962" y="3617802"/>
              <a:ext cx="1656184" cy="1384995"/>
            </a:xfrm>
            <a:prstGeom prst="rect">
              <a:avLst/>
            </a:prstGeom>
            <a:noFill/>
          </p:spPr>
          <p:txBody>
            <a:bodyPr wrap="square" rtlCol="0">
              <a:spAutoFit/>
            </a:bodyPr>
            <a:lstStyle/>
            <a:p>
              <a:r>
                <a:rPr lang="en-US" altLang="zh-CN" sz="3600" dirty="0">
                  <a:solidFill>
                    <a:srgbClr val="0070C0"/>
                  </a:solidFill>
                  <a:latin typeface="Bernard MT Condensed" panose="02050806060905020404" pitchFamily="18" charset="0"/>
                  <a:ea typeface="微软雅黑" panose="020B0503020204020204" pitchFamily="34" charset="-122"/>
                </a:rPr>
                <a:t>7.</a:t>
              </a:r>
              <a:r>
                <a:rPr lang="zh-CN" altLang="en-US" b="1" dirty="0">
                  <a:solidFill>
                    <a:srgbClr val="0070C0"/>
                  </a:solidFill>
                  <a:latin typeface="微软雅黑" panose="020B0503020204020204" pitchFamily="34" charset="-122"/>
                  <a:ea typeface="微软雅黑" panose="020B0503020204020204" pitchFamily="34" charset="-122"/>
                </a:rPr>
                <a:t>成本分析</a:t>
              </a:r>
              <a:endParaRPr lang="en-US" altLang="zh-CN" b="1" dirty="0">
                <a:solidFill>
                  <a:srgbClr val="0070C0"/>
                </a:solidFill>
                <a:latin typeface="微软雅黑" panose="020B0503020204020204" pitchFamily="34" charset="-122"/>
                <a:ea typeface="微软雅黑" panose="020B0503020204020204" pitchFamily="34" charset="-122"/>
              </a:endParaRPr>
            </a:p>
            <a:p>
              <a:r>
                <a:rPr lang="zh-CN" altLang="en-US" sz="1200" dirty="0">
                  <a:solidFill>
                    <a:srgbClr val="0070C0"/>
                  </a:solidFill>
                  <a:latin typeface="微软雅黑" panose="020B0503020204020204" pitchFamily="34" charset="-122"/>
                  <a:ea typeface="微软雅黑" panose="020B0503020204020204" pitchFamily="34" charset="-122"/>
                </a:rPr>
                <a:t>争取客户所需花费</a:t>
              </a:r>
              <a:endParaRPr lang="en-US" altLang="zh-CN" sz="1200" dirty="0">
                <a:solidFill>
                  <a:srgbClr val="0070C0"/>
                </a:solidFill>
                <a:latin typeface="微软雅黑" panose="020B0503020204020204" pitchFamily="34" charset="-122"/>
                <a:ea typeface="微软雅黑" panose="020B0503020204020204" pitchFamily="34" charset="-122"/>
              </a:endParaRPr>
            </a:p>
            <a:p>
              <a:r>
                <a:rPr lang="zh-CN" altLang="en-US" sz="1200" dirty="0">
                  <a:solidFill>
                    <a:srgbClr val="0070C0"/>
                  </a:solidFill>
                  <a:latin typeface="微软雅黑" panose="020B0503020204020204" pitchFamily="34" charset="-122"/>
                  <a:ea typeface="微软雅黑" panose="020B0503020204020204" pitchFamily="34" charset="-122"/>
                </a:rPr>
                <a:t>销售产品所需花费</a:t>
              </a:r>
              <a:endParaRPr lang="en-US" altLang="zh-CN" sz="1200" dirty="0">
                <a:solidFill>
                  <a:srgbClr val="0070C0"/>
                </a:solidFill>
                <a:latin typeface="微软雅黑" panose="020B0503020204020204" pitchFamily="34" charset="-122"/>
                <a:ea typeface="微软雅黑" panose="020B0503020204020204" pitchFamily="34" charset="-122"/>
              </a:endParaRPr>
            </a:p>
            <a:p>
              <a:r>
                <a:rPr lang="zh-CN" altLang="en-US" sz="1200" dirty="0">
                  <a:solidFill>
                    <a:srgbClr val="0070C0"/>
                  </a:solidFill>
                  <a:latin typeface="微软雅黑" panose="020B0503020204020204" pitchFamily="34" charset="-122"/>
                  <a:ea typeface="微软雅黑" panose="020B0503020204020204" pitchFamily="34" charset="-122"/>
                </a:rPr>
                <a:t>网站架设费用</a:t>
              </a:r>
              <a:endParaRPr lang="en-US" altLang="zh-CN" sz="1200" dirty="0">
                <a:solidFill>
                  <a:srgbClr val="0070C0"/>
                </a:solidFill>
                <a:latin typeface="微软雅黑" panose="020B0503020204020204" pitchFamily="34" charset="-122"/>
                <a:ea typeface="微软雅黑" panose="020B0503020204020204" pitchFamily="34" charset="-122"/>
              </a:endParaRPr>
            </a:p>
            <a:p>
              <a:r>
                <a:rPr lang="zh-CN" altLang="en-US" sz="1200" dirty="0">
                  <a:solidFill>
                    <a:srgbClr val="0070C0"/>
                  </a:solidFill>
                  <a:latin typeface="微软雅黑" panose="020B0503020204020204" pitchFamily="34" charset="-122"/>
                  <a:ea typeface="微软雅黑" panose="020B0503020204020204" pitchFamily="34" charset="-122"/>
                </a:rPr>
                <a:t>人力资源费用</a:t>
              </a:r>
            </a:p>
          </p:txBody>
        </p:sp>
        <p:sp>
          <p:nvSpPr>
            <p:cNvPr id="18" name="矩形 17"/>
            <p:cNvSpPr/>
            <p:nvPr/>
          </p:nvSpPr>
          <p:spPr>
            <a:xfrm>
              <a:off x="2073491" y="2351267"/>
              <a:ext cx="1558449" cy="1224136"/>
            </a:xfrm>
            <a:prstGeom prst="rect">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矩形 18"/>
            <p:cNvSpPr/>
            <p:nvPr/>
          </p:nvSpPr>
          <p:spPr>
            <a:xfrm>
              <a:off x="5234648" y="1131590"/>
              <a:ext cx="1558449" cy="1224136"/>
            </a:xfrm>
            <a:prstGeom prst="rect">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TextBox 19"/>
            <p:cNvSpPr txBox="1"/>
            <p:nvPr/>
          </p:nvSpPr>
          <p:spPr>
            <a:xfrm>
              <a:off x="2075939" y="2351267"/>
              <a:ext cx="1656184" cy="830997"/>
            </a:xfrm>
            <a:prstGeom prst="rect">
              <a:avLst/>
            </a:prstGeom>
            <a:noFill/>
          </p:spPr>
          <p:txBody>
            <a:bodyPr wrap="square" rtlCol="0">
              <a:spAutoFit/>
            </a:bodyPr>
            <a:lstStyle/>
            <a:p>
              <a:r>
                <a:rPr lang="en-US" altLang="zh-CN" sz="3600" dirty="0">
                  <a:solidFill>
                    <a:srgbClr val="0070C0"/>
                  </a:solidFill>
                  <a:latin typeface="Bernard MT Condensed" panose="02050806060905020404" pitchFamily="18" charset="0"/>
                  <a:ea typeface="微软雅黑" panose="020B0503020204020204" pitchFamily="34" charset="-122"/>
                </a:rPr>
                <a:t>8.</a:t>
              </a:r>
              <a:r>
                <a:rPr lang="zh-CN" altLang="en-US" b="1" dirty="0">
                  <a:solidFill>
                    <a:srgbClr val="0070C0"/>
                  </a:solidFill>
                  <a:latin typeface="微软雅黑" panose="020B0503020204020204" pitchFamily="34" charset="-122"/>
                  <a:ea typeface="微软雅黑" panose="020B0503020204020204" pitchFamily="34" charset="-122"/>
                </a:rPr>
                <a:t>关键指标</a:t>
              </a:r>
              <a:endParaRPr lang="en-US" altLang="zh-CN" b="1" dirty="0">
                <a:solidFill>
                  <a:srgbClr val="0070C0"/>
                </a:solidFill>
                <a:latin typeface="微软雅黑" panose="020B0503020204020204" pitchFamily="34" charset="-122"/>
                <a:ea typeface="微软雅黑" panose="020B0503020204020204" pitchFamily="34" charset="-122"/>
              </a:endParaRPr>
            </a:p>
            <a:p>
              <a:r>
                <a:rPr lang="zh-CN" altLang="en-US" sz="1200" dirty="0">
                  <a:solidFill>
                    <a:srgbClr val="0070C0"/>
                  </a:solidFill>
                  <a:latin typeface="微软雅黑" panose="020B0503020204020204" pitchFamily="34" charset="-122"/>
                  <a:ea typeface="微软雅黑" panose="020B0503020204020204" pitchFamily="34" charset="-122"/>
                </a:rPr>
                <a:t>产品考核哪些指标</a:t>
              </a:r>
            </a:p>
          </p:txBody>
        </p:sp>
        <p:sp>
          <p:nvSpPr>
            <p:cNvPr id="21" name="TextBox 20"/>
            <p:cNvSpPr txBox="1"/>
            <p:nvPr/>
          </p:nvSpPr>
          <p:spPr>
            <a:xfrm>
              <a:off x="5177543" y="1135756"/>
              <a:ext cx="1656184" cy="1015663"/>
            </a:xfrm>
            <a:prstGeom prst="rect">
              <a:avLst/>
            </a:prstGeom>
            <a:noFill/>
          </p:spPr>
          <p:txBody>
            <a:bodyPr wrap="square" rtlCol="0">
              <a:spAutoFit/>
            </a:bodyPr>
            <a:lstStyle/>
            <a:p>
              <a:r>
                <a:rPr lang="en-US" altLang="zh-CN" sz="3600" dirty="0">
                  <a:solidFill>
                    <a:srgbClr val="0070C0"/>
                  </a:solidFill>
                  <a:latin typeface="Bernard MT Condensed" panose="02050806060905020404" pitchFamily="18" charset="0"/>
                  <a:ea typeface="微软雅黑" panose="020B0503020204020204" pitchFamily="34" charset="-122"/>
                </a:rPr>
                <a:t>9.</a:t>
              </a:r>
              <a:r>
                <a:rPr lang="zh-CN" altLang="en-US" b="1" dirty="0">
                  <a:solidFill>
                    <a:srgbClr val="0070C0"/>
                  </a:solidFill>
                  <a:latin typeface="微软雅黑" panose="020B0503020204020204" pitchFamily="34" charset="-122"/>
                  <a:ea typeface="微软雅黑" panose="020B0503020204020204" pitchFamily="34" charset="-122"/>
                </a:rPr>
                <a:t>门槛优势</a:t>
              </a:r>
              <a:endParaRPr lang="en-US" altLang="zh-CN" b="1" dirty="0">
                <a:solidFill>
                  <a:srgbClr val="0070C0"/>
                </a:solidFill>
                <a:latin typeface="微软雅黑" panose="020B0503020204020204" pitchFamily="34" charset="-122"/>
                <a:ea typeface="微软雅黑" panose="020B0503020204020204" pitchFamily="34" charset="-122"/>
              </a:endParaRPr>
            </a:p>
            <a:p>
              <a:r>
                <a:rPr lang="zh-CN" altLang="en-US" sz="1200" dirty="0">
                  <a:solidFill>
                    <a:srgbClr val="0070C0"/>
                  </a:solidFill>
                  <a:latin typeface="微软雅黑" panose="020B0503020204020204" pitchFamily="34" charset="-122"/>
                  <a:ea typeface="微软雅黑" panose="020B0503020204020204" pitchFamily="34" charset="-122"/>
                </a:rPr>
                <a:t>无法被竞争对手轻易赶超的优势</a:t>
              </a:r>
            </a:p>
          </p:txBody>
        </p:sp>
      </p:grpSp>
      <p:sp>
        <p:nvSpPr>
          <p:cNvPr id="23" name="椭圆 22">
            <a:hlinkClick r:id="rId2"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1242722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4644008" cy="51435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251520" y="123478"/>
            <a:ext cx="8229600" cy="857250"/>
          </a:xfrm>
        </p:spPr>
        <p:txBody>
          <a:bodyPr>
            <a:normAutofit/>
          </a:bodyPr>
          <a:lstStyle/>
          <a:p>
            <a:pPr algn="l"/>
            <a:r>
              <a:rPr lang="zh-CN" altLang="en-US" sz="2400" dirty="0">
                <a:solidFill>
                  <a:schemeClr val="bg1"/>
                </a:solidFill>
                <a:latin typeface="微软雅黑" panose="020B0503020204020204" pitchFamily="34" charset="-122"/>
                <a:ea typeface="微软雅黑" panose="020B0503020204020204" pitchFamily="34" charset="-122"/>
              </a:rPr>
              <a:t>制作自己的精益画布</a:t>
            </a:r>
          </a:p>
        </p:txBody>
      </p:sp>
      <p:sp>
        <p:nvSpPr>
          <p:cNvPr id="3" name="内容占位符 2"/>
          <p:cNvSpPr>
            <a:spLocks noGrp="1"/>
          </p:cNvSpPr>
          <p:nvPr>
            <p:ph idx="1"/>
          </p:nvPr>
        </p:nvSpPr>
        <p:spPr>
          <a:xfrm>
            <a:off x="365335" y="1128143"/>
            <a:ext cx="4313155" cy="1083567"/>
          </a:xfrm>
        </p:spPr>
        <p:txBody>
          <a:bodyPr>
            <a:normAutofit fontScale="92500" lnSpcReduction="10000"/>
          </a:bodyPr>
          <a:lstStyle/>
          <a:p>
            <a:pPr marL="0" indent="0">
              <a:buNone/>
            </a:pPr>
            <a:r>
              <a:rPr lang="en-US" altLang="zh-CN" b="1" dirty="0">
                <a:solidFill>
                  <a:schemeClr val="bg1"/>
                </a:solidFill>
                <a:latin typeface="微软雅黑" panose="020B0503020204020204" pitchFamily="34" charset="-122"/>
                <a:ea typeface="微软雅黑" panose="020B0503020204020204" pitchFamily="34" charset="-122"/>
              </a:rPr>
              <a:t>Step</a:t>
            </a:r>
            <a:r>
              <a:rPr lang="en-US" altLang="zh-CN" sz="4600" b="1" dirty="0">
                <a:solidFill>
                  <a:schemeClr val="bg1"/>
                </a:solidFill>
                <a:latin typeface="Bernard MT Condensed" panose="02050806060905020404" pitchFamily="18" charset="0"/>
                <a:ea typeface="微软雅黑" panose="020B0503020204020204" pitchFamily="34" charset="-122"/>
              </a:rPr>
              <a:t>1</a:t>
            </a:r>
          </a:p>
          <a:p>
            <a:pPr marL="0" indent="0">
              <a:buNone/>
            </a:pPr>
            <a:r>
              <a:rPr lang="zh-CN" altLang="en-US" sz="2200" b="1" dirty="0">
                <a:solidFill>
                  <a:schemeClr val="bg1"/>
                </a:solidFill>
                <a:latin typeface="微软雅黑" panose="020B0503020204020204" pitchFamily="34" charset="-122"/>
                <a:ea typeface="微软雅黑" panose="020B0503020204020204" pitchFamily="34" charset="-122"/>
              </a:rPr>
              <a:t>用头脑风暴法来寻找潜在客户</a:t>
            </a:r>
            <a:r>
              <a:rPr lang="en-US" altLang="zh-CN" sz="2200" b="1" dirty="0">
                <a:solidFill>
                  <a:schemeClr val="bg1"/>
                </a:solidFill>
                <a:latin typeface="微软雅黑" panose="020B0503020204020204" pitchFamily="34" charset="-122"/>
                <a:ea typeface="微软雅黑" panose="020B0503020204020204" pitchFamily="34" charset="-122"/>
              </a:rPr>
              <a:t>!</a:t>
            </a:r>
            <a:endParaRPr lang="zh-CN" altLang="en-US" sz="2200" b="1" dirty="0">
              <a:solidFill>
                <a:schemeClr val="bg1"/>
              </a:solidFill>
              <a:latin typeface="微软雅黑" panose="020B0503020204020204" pitchFamily="34" charset="-122"/>
              <a:ea typeface="微软雅黑" panose="020B0503020204020204" pitchFamily="34" charset="-122"/>
            </a:endParaRPr>
          </a:p>
        </p:txBody>
      </p:sp>
      <p:pic>
        <p:nvPicPr>
          <p:cNvPr id="1026" name="Picture 2"/>
          <p:cNvPicPr>
            <a:picLocks noChangeAspect="1" noChangeArrowheads="1"/>
          </p:cNvPicPr>
          <p:nvPr/>
        </p:nvPicPr>
        <p:blipFill>
          <a:blip r:embed="rId2">
            <a:clrChange>
              <a:clrFrom>
                <a:srgbClr val="000000"/>
              </a:clrFrom>
              <a:clrTo>
                <a:srgbClr val="000000">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9670" y="2211710"/>
            <a:ext cx="3444667"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组合 8"/>
          <p:cNvGrpSpPr/>
          <p:nvPr/>
        </p:nvGrpSpPr>
        <p:grpSpPr>
          <a:xfrm>
            <a:off x="4960303" y="447598"/>
            <a:ext cx="1987961" cy="756000"/>
            <a:chOff x="4960303" y="447598"/>
            <a:chExt cx="1987961" cy="756000"/>
          </a:xfrm>
        </p:grpSpPr>
        <p:sp>
          <p:nvSpPr>
            <p:cNvPr id="5" name="圆角矩形 4"/>
            <p:cNvSpPr/>
            <p:nvPr/>
          </p:nvSpPr>
          <p:spPr>
            <a:xfrm>
              <a:off x="5338303" y="573570"/>
              <a:ext cx="1609961"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latin typeface="微软雅黑" panose="020B0503020204020204" pitchFamily="34" charset="-122"/>
                  <a:ea typeface="微软雅黑" panose="020B0503020204020204" pitchFamily="34" charset="-122"/>
                </a:rPr>
                <a:t>注意点</a:t>
              </a:r>
            </a:p>
          </p:txBody>
        </p:sp>
        <p:sp>
          <p:nvSpPr>
            <p:cNvPr id="6" name="椭圆 5"/>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latin typeface="微软雅黑" panose="020B0503020204020204" pitchFamily="34" charset="-122"/>
                  <a:ea typeface="微软雅黑" panose="020B0503020204020204" pitchFamily="34" charset="-122"/>
                </a:rPr>
                <a:t>！</a:t>
              </a:r>
            </a:p>
          </p:txBody>
        </p:sp>
      </p:grpSp>
      <p:sp>
        <p:nvSpPr>
          <p:cNvPr id="8" name="TextBox 7"/>
          <p:cNvSpPr txBox="1"/>
          <p:nvPr/>
        </p:nvSpPr>
        <p:spPr>
          <a:xfrm>
            <a:off x="5004449" y="1419622"/>
            <a:ext cx="3816424" cy="3323987"/>
          </a:xfrm>
          <a:prstGeom prst="rect">
            <a:avLst/>
          </a:prstGeom>
          <a:noFill/>
        </p:spPr>
        <p:txBody>
          <a:bodyPr wrap="square" rtlCol="0">
            <a:spAutoFit/>
          </a:bodyPr>
          <a:lstStyle/>
          <a:p>
            <a:pPr marL="285750" indent="-285750">
              <a:lnSpc>
                <a:spcPct val="150000"/>
              </a:lnSpc>
              <a:buFont typeface="Wingdings" panose="05000000000000000000" pitchFamily="2" charset="2"/>
              <a:buChar char="n"/>
            </a:pPr>
            <a:r>
              <a:rPr lang="zh-CN" altLang="en-US" sz="1400" b="1" dirty="0">
                <a:solidFill>
                  <a:srgbClr val="0070C0"/>
                </a:solidFill>
                <a:latin typeface="微软雅黑" panose="020B0503020204020204" pitchFamily="34" charset="-122"/>
                <a:ea typeface="微软雅黑" panose="020B0503020204020204" pitchFamily="34" charset="-122"/>
              </a:rPr>
              <a:t>区分客户和用户</a:t>
            </a:r>
            <a:endParaRPr lang="en-US" altLang="zh-CN" sz="14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rgbClr val="0070C0"/>
                </a:solidFill>
                <a:latin typeface="楷体" panose="02010609060101010101" pitchFamily="49" charset="-122"/>
                <a:ea typeface="楷体" panose="02010609060101010101" pitchFamily="49" charset="-122"/>
              </a:rPr>
              <a:t>为产品掏腰包的人才叫客户，一般的用户不会</a:t>
            </a:r>
            <a:endParaRPr lang="en-US" altLang="zh-CN" sz="1400" dirty="0">
              <a:solidFill>
                <a:srgbClr val="0070C0"/>
              </a:solidFill>
              <a:latin typeface="楷体" panose="02010609060101010101" pitchFamily="49" charset="-122"/>
              <a:ea typeface="楷体" panose="02010609060101010101" pitchFamily="49" charset="-122"/>
            </a:endParaRPr>
          </a:p>
          <a:p>
            <a:pPr marL="285750" indent="-285750">
              <a:lnSpc>
                <a:spcPct val="150000"/>
              </a:lnSpc>
              <a:buFont typeface="Wingdings" panose="05000000000000000000" pitchFamily="2" charset="2"/>
              <a:buChar char="n"/>
            </a:pPr>
            <a:r>
              <a:rPr lang="zh-CN" altLang="en-US" sz="1400" b="1" dirty="0">
                <a:solidFill>
                  <a:srgbClr val="0070C0"/>
                </a:solidFill>
                <a:latin typeface="微软雅黑" panose="020B0503020204020204" pitchFamily="34" charset="-122"/>
                <a:ea typeface="微软雅黑" panose="020B0503020204020204" pitchFamily="34" charset="-122"/>
              </a:rPr>
              <a:t>细分目标客户群体</a:t>
            </a:r>
            <a:endParaRPr lang="en-US" altLang="zh-CN" sz="14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rgbClr val="0070C0"/>
                </a:solidFill>
                <a:latin typeface="楷体" panose="02010609060101010101" pitchFamily="49" charset="-122"/>
                <a:ea typeface="楷体" panose="02010609060101010101" pitchFamily="49" charset="-122"/>
              </a:rPr>
              <a:t>你绝对无法制作、设计和定位一款让所有人都满意的产品</a:t>
            </a:r>
            <a:endParaRPr lang="en-US" altLang="zh-CN" sz="1400" dirty="0">
              <a:solidFill>
                <a:srgbClr val="0070C0"/>
              </a:solidFill>
              <a:latin typeface="楷体" panose="02010609060101010101" pitchFamily="49" charset="-122"/>
              <a:ea typeface="楷体" panose="02010609060101010101" pitchFamily="49" charset="-122"/>
            </a:endParaRPr>
          </a:p>
          <a:p>
            <a:pPr marL="285750" indent="-285750">
              <a:lnSpc>
                <a:spcPct val="150000"/>
              </a:lnSpc>
              <a:buFont typeface="Wingdings" panose="05000000000000000000" pitchFamily="2" charset="2"/>
              <a:buChar char="n"/>
            </a:pPr>
            <a:r>
              <a:rPr lang="zh-CN" altLang="en-US" sz="1400" b="1" dirty="0">
                <a:solidFill>
                  <a:srgbClr val="0070C0"/>
                </a:solidFill>
                <a:latin typeface="微软雅黑" panose="020B0503020204020204" pitchFamily="34" charset="-122"/>
                <a:ea typeface="微软雅黑" panose="020B0503020204020204" pitchFamily="34" charset="-122"/>
              </a:rPr>
              <a:t>先把所有的客户都放在一张画布上</a:t>
            </a:r>
            <a:endParaRPr lang="en-US" altLang="zh-CN" sz="14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rgbClr val="0070C0"/>
                </a:solidFill>
                <a:latin typeface="楷体" panose="02010609060101010101" pitchFamily="49" charset="-122"/>
                <a:ea typeface="楷体" panose="02010609060101010101" pitchFamily="49" charset="-122"/>
              </a:rPr>
              <a:t>可以先做一张大画布，使用不用的颜色来群分不同的用户和渠道等。</a:t>
            </a:r>
            <a:endParaRPr lang="en-US" altLang="zh-CN" sz="1400" dirty="0">
              <a:solidFill>
                <a:srgbClr val="0070C0"/>
              </a:solidFill>
              <a:latin typeface="楷体" panose="02010609060101010101" pitchFamily="49" charset="-122"/>
              <a:ea typeface="楷体" panose="02010609060101010101" pitchFamily="49" charset="-122"/>
            </a:endParaRPr>
          </a:p>
          <a:p>
            <a:pPr marL="285750" indent="-285750">
              <a:lnSpc>
                <a:spcPct val="150000"/>
              </a:lnSpc>
              <a:buFont typeface="Wingdings" panose="05000000000000000000" pitchFamily="2" charset="2"/>
              <a:buChar char="n"/>
            </a:pPr>
            <a:r>
              <a:rPr lang="zh-CN" altLang="en-US" sz="1400" b="1" dirty="0">
                <a:solidFill>
                  <a:srgbClr val="0070C0"/>
                </a:solidFill>
                <a:latin typeface="微软雅黑" panose="020B0503020204020204" pitchFamily="34" charset="-122"/>
                <a:ea typeface="微软雅黑" panose="020B0503020204020204" pitchFamily="34" charset="-122"/>
              </a:rPr>
              <a:t>为每一个目标客户群体做一张精益画布</a:t>
            </a:r>
            <a:endParaRPr lang="en-US" altLang="zh-CN" sz="1400" b="1" dirty="0">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1400" dirty="0">
                <a:solidFill>
                  <a:srgbClr val="0070C0"/>
                </a:solidFill>
                <a:latin typeface="楷体" panose="02010609060101010101" pitchFamily="49" charset="-122"/>
                <a:ea typeface="楷体" panose="02010609060101010101" pitchFamily="49" charset="-122"/>
              </a:rPr>
              <a:t>细化局部目标群体</a:t>
            </a:r>
          </a:p>
        </p:txBody>
      </p:sp>
      <p:sp>
        <p:nvSpPr>
          <p:cNvPr id="11" name="椭圆 10">
            <a:hlinkClick r:id="rId3"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1562842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圆角矩形 33"/>
          <p:cNvSpPr/>
          <p:nvPr/>
        </p:nvSpPr>
        <p:spPr>
          <a:xfrm>
            <a:off x="958187" y="3236283"/>
            <a:ext cx="2411872" cy="784977"/>
          </a:xfrm>
          <a:prstGeom prst="roundRect">
            <a:avLst>
              <a:gd name="adj" fmla="val 6055"/>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6664061" y="3885855"/>
            <a:ext cx="1917992" cy="947759"/>
          </a:xfrm>
          <a:prstGeom prst="roundRect">
            <a:avLst>
              <a:gd name="adj" fmla="val 6055"/>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3315604" y="1423604"/>
            <a:ext cx="2300427" cy="1169043"/>
          </a:xfrm>
          <a:prstGeom prst="round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同侧圆角矩形 5"/>
          <p:cNvSpPr/>
          <p:nvPr/>
        </p:nvSpPr>
        <p:spPr>
          <a:xfrm>
            <a:off x="580187" y="1065823"/>
            <a:ext cx="2088232" cy="576064"/>
          </a:xfrm>
          <a:prstGeom prst="round2Same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normAutofit/>
          </a:bodyPr>
          <a:lstStyle/>
          <a:p>
            <a:pPr algn="l"/>
            <a:r>
              <a:rPr lang="zh-CN" altLang="en-US" sz="2400" dirty="0">
                <a:latin typeface="微软雅黑" panose="020B0503020204020204" pitchFamily="34" charset="-122"/>
                <a:ea typeface="微软雅黑" panose="020B0503020204020204" pitchFamily="34" charset="-122"/>
              </a:rPr>
              <a:t>制作自己的精益画布</a:t>
            </a:r>
            <a:endParaRPr lang="zh-CN" altLang="en-US" sz="2400" dirty="0"/>
          </a:p>
        </p:txBody>
      </p:sp>
      <p:sp>
        <p:nvSpPr>
          <p:cNvPr id="4" name="内容占位符 2"/>
          <p:cNvSpPr>
            <a:spLocks noGrp="1"/>
          </p:cNvSpPr>
          <p:nvPr>
            <p:ph idx="1"/>
          </p:nvPr>
        </p:nvSpPr>
        <p:spPr>
          <a:xfrm>
            <a:off x="609193" y="1065823"/>
            <a:ext cx="2162607" cy="1083567"/>
          </a:xfrm>
        </p:spPr>
        <p:txBody>
          <a:bodyPr>
            <a:normAutofit/>
          </a:bodyPr>
          <a:lstStyle/>
          <a:p>
            <a:pPr marL="0" indent="0">
              <a:buNone/>
            </a:pPr>
            <a:r>
              <a:rPr lang="en-US" altLang="zh-CN" sz="2000" b="1" dirty="0">
                <a:solidFill>
                  <a:schemeClr val="bg1"/>
                </a:solidFill>
                <a:latin typeface="微软雅黑" panose="020B0503020204020204" pitchFamily="34" charset="-122"/>
                <a:ea typeface="微软雅黑" panose="020B0503020204020204" pitchFamily="34" charset="-122"/>
              </a:rPr>
              <a:t>Step</a:t>
            </a:r>
            <a:r>
              <a:rPr lang="en-US" altLang="zh-CN" b="1" dirty="0">
                <a:solidFill>
                  <a:schemeClr val="bg1"/>
                </a:solidFill>
                <a:latin typeface="Bernard MT Condensed" panose="02050806060905020404" pitchFamily="18" charset="0"/>
                <a:ea typeface="微软雅黑" panose="020B0503020204020204" pitchFamily="34" charset="-122"/>
              </a:rPr>
              <a:t>2 </a:t>
            </a:r>
            <a:r>
              <a:rPr lang="zh-CN" altLang="en-US" sz="1400" b="1" dirty="0">
                <a:solidFill>
                  <a:schemeClr val="bg1"/>
                </a:solidFill>
                <a:latin typeface="微软雅黑" panose="020B0503020204020204" pitchFamily="34" charset="-122"/>
                <a:ea typeface="微软雅黑" panose="020B0503020204020204" pitchFamily="34" charset="-122"/>
              </a:rPr>
              <a:t>制作精益画布</a:t>
            </a:r>
          </a:p>
        </p:txBody>
      </p:sp>
      <p:sp>
        <p:nvSpPr>
          <p:cNvPr id="5" name="TextBox 4"/>
          <p:cNvSpPr txBox="1"/>
          <p:nvPr/>
        </p:nvSpPr>
        <p:spPr>
          <a:xfrm>
            <a:off x="580187" y="1641887"/>
            <a:ext cx="2088232" cy="1107996"/>
          </a:xfrm>
          <a:prstGeom prst="rect">
            <a:avLst/>
          </a:prstGeom>
          <a:noFill/>
          <a:ln>
            <a:solidFill>
              <a:srgbClr val="0070C0"/>
            </a:solidFill>
          </a:ln>
        </p:spPr>
        <p:txBody>
          <a:bodyPr wrap="square" rtlCol="0">
            <a:spAutoFit/>
          </a:bodyPr>
          <a:lstStyle/>
          <a:p>
            <a:pPr>
              <a:lnSpc>
                <a:spcPct val="150000"/>
              </a:lnSpc>
            </a:pPr>
            <a:r>
              <a:rPr lang="zh-CN" altLang="en-US" sz="1100" dirty="0">
                <a:solidFill>
                  <a:srgbClr val="0070C0"/>
                </a:solidFill>
                <a:latin typeface="微软雅黑" panose="020B0503020204020204" pitchFamily="34" charset="-122"/>
                <a:ea typeface="微软雅黑" panose="020B0503020204020204" pitchFamily="34" charset="-122"/>
              </a:rPr>
              <a:t>迅速起草一张画布</a:t>
            </a:r>
            <a:r>
              <a:rPr lang="en-US" altLang="zh-CN" sz="1100" dirty="0">
                <a:solidFill>
                  <a:srgbClr val="0070C0"/>
                </a:solidFill>
                <a:latin typeface="微软雅黑" panose="020B0503020204020204" pitchFamily="34" charset="-122"/>
                <a:ea typeface="微软雅黑" panose="020B0503020204020204" pitchFamily="34" charset="-122"/>
              </a:rPr>
              <a:t>,</a:t>
            </a:r>
            <a:r>
              <a:rPr lang="zh-CN" altLang="en-US" sz="1100" dirty="0">
                <a:solidFill>
                  <a:srgbClr val="0070C0"/>
                </a:solidFill>
                <a:latin typeface="微软雅黑" panose="020B0503020204020204" pitchFamily="34" charset="-122"/>
                <a:ea typeface="微软雅黑" panose="020B0503020204020204" pitchFamily="34" charset="-122"/>
              </a:rPr>
              <a:t>有些部分空着也没关系</a:t>
            </a:r>
            <a:r>
              <a:rPr lang="en-US" altLang="zh-CN" sz="1100" dirty="0">
                <a:solidFill>
                  <a:srgbClr val="0070C0"/>
                </a:solidFill>
                <a:latin typeface="微软雅黑" panose="020B0503020204020204" pitchFamily="34" charset="-122"/>
                <a:ea typeface="微软雅黑" panose="020B0503020204020204" pitchFamily="34" charset="-122"/>
              </a:rPr>
              <a:t>,</a:t>
            </a:r>
            <a:r>
              <a:rPr lang="zh-CN" altLang="en-US" sz="1100" dirty="0">
                <a:solidFill>
                  <a:srgbClr val="0070C0"/>
                </a:solidFill>
                <a:latin typeface="微软雅黑" panose="020B0503020204020204" pitchFamily="34" charset="-122"/>
                <a:ea typeface="微软雅黑" panose="020B0503020204020204" pitchFamily="34" charset="-122"/>
              </a:rPr>
              <a:t>尽量短小精悍</a:t>
            </a:r>
            <a:endParaRPr lang="en-US" altLang="zh-CN" sz="1100" dirty="0">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rgbClr val="0070C0"/>
                </a:solidFill>
                <a:latin typeface="微软雅黑" panose="020B0503020204020204" pitchFamily="34" charset="-122"/>
                <a:ea typeface="微软雅黑" panose="020B0503020204020204" pitchFamily="34" charset="-122"/>
              </a:rPr>
              <a:t>站在当下的角度思考</a:t>
            </a:r>
            <a:endParaRPr lang="en-US" altLang="zh-CN" sz="1100" dirty="0">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rgbClr val="0070C0"/>
                </a:solidFill>
                <a:latin typeface="微软雅黑" panose="020B0503020204020204" pitchFamily="34" charset="-122"/>
                <a:ea typeface="微软雅黑" panose="020B0503020204020204" pitchFamily="34" charset="-122"/>
              </a:rPr>
              <a:t>以客户为本</a:t>
            </a:r>
            <a:endParaRPr lang="en-US" altLang="zh-CN" sz="1100" dirty="0">
              <a:solidFill>
                <a:srgbClr val="0070C0"/>
              </a:solidFill>
              <a:latin typeface="微软雅黑" panose="020B0503020204020204" pitchFamily="34" charset="-122"/>
              <a:ea typeface="微软雅黑" panose="020B0503020204020204" pitchFamily="34" charset="-122"/>
            </a:endParaRPr>
          </a:p>
        </p:txBody>
      </p:sp>
      <p:sp>
        <p:nvSpPr>
          <p:cNvPr id="7" name="椭圆 6"/>
          <p:cNvSpPr>
            <a:spLocks noChangeAspect="1"/>
          </p:cNvSpPr>
          <p:nvPr/>
        </p:nvSpPr>
        <p:spPr>
          <a:xfrm>
            <a:off x="2843808" y="987574"/>
            <a:ext cx="756000" cy="756000"/>
          </a:xfrm>
          <a:prstGeom prst="ellipse">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2933776" y="1077542"/>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Arial Black" panose="020B0A04020102020204" pitchFamily="34" charset="0"/>
              </a:rPr>
              <a:t>1</a:t>
            </a:r>
            <a:endParaRPr lang="zh-CN" altLang="en-US" sz="3200" dirty="0">
              <a:latin typeface="Arial Black" panose="020B0A04020102020204" pitchFamily="34" charset="0"/>
            </a:endParaRPr>
          </a:p>
        </p:txBody>
      </p:sp>
      <p:sp>
        <p:nvSpPr>
          <p:cNvPr id="9" name="TextBox 8"/>
          <p:cNvSpPr txBox="1"/>
          <p:nvPr/>
        </p:nvSpPr>
        <p:spPr>
          <a:xfrm>
            <a:off x="3548845" y="1023494"/>
            <a:ext cx="3276448" cy="400110"/>
          </a:xfrm>
          <a:prstGeom prst="rect">
            <a:avLst/>
          </a:prstGeom>
          <a:noFill/>
        </p:spPr>
        <p:txBody>
          <a:bodyPr wrap="square" rtlCol="0">
            <a:spAutoFit/>
          </a:bodyPr>
          <a:lstStyle/>
          <a:p>
            <a:r>
              <a:rPr lang="zh-CN" altLang="en-US" sz="2000" b="1" dirty="0">
                <a:solidFill>
                  <a:srgbClr val="0070C0"/>
                </a:solidFill>
                <a:latin typeface="微软雅黑" panose="020B0503020204020204" pitchFamily="34" charset="-122"/>
                <a:ea typeface="微软雅黑" panose="020B0503020204020204" pitchFamily="34" charset="-122"/>
              </a:rPr>
              <a:t>问题</a:t>
            </a:r>
            <a:r>
              <a:rPr lang="zh-CN" altLang="en-US" sz="1400" dirty="0">
                <a:solidFill>
                  <a:srgbClr val="0070C0"/>
                </a:solidFill>
                <a:latin typeface="微软雅黑" panose="020B0503020204020204" pitchFamily="34" charset="-122"/>
                <a:ea typeface="微软雅黑" panose="020B0503020204020204" pitchFamily="34" charset="-122"/>
              </a:rPr>
              <a:t>和</a:t>
            </a:r>
            <a:r>
              <a:rPr lang="zh-CN" altLang="en-US" sz="2000" b="1" dirty="0">
                <a:solidFill>
                  <a:srgbClr val="0070C0"/>
                </a:solidFill>
                <a:latin typeface="微软雅黑" panose="020B0503020204020204" pitchFamily="34" charset="-122"/>
                <a:ea typeface="微软雅黑" panose="020B0503020204020204" pitchFamily="34" charset="-122"/>
              </a:rPr>
              <a:t>客户</a:t>
            </a:r>
            <a:r>
              <a:rPr lang="zh-CN" altLang="en-US" sz="1400" dirty="0">
                <a:solidFill>
                  <a:srgbClr val="0070C0"/>
                </a:solidFill>
                <a:latin typeface="微软雅黑" panose="020B0503020204020204" pitchFamily="34" charset="-122"/>
                <a:ea typeface="微软雅黑" panose="020B0503020204020204" pitchFamily="34" charset="-122"/>
              </a:rPr>
              <a:t>群体</a:t>
            </a:r>
          </a:p>
        </p:txBody>
      </p:sp>
      <p:sp>
        <p:nvSpPr>
          <p:cNvPr id="10" name="TextBox 9"/>
          <p:cNvSpPr txBox="1"/>
          <p:nvPr/>
        </p:nvSpPr>
        <p:spPr>
          <a:xfrm>
            <a:off x="3580488" y="1395808"/>
            <a:ext cx="2088232" cy="1061829"/>
          </a:xfrm>
          <a:prstGeom prst="rect">
            <a:avLst/>
          </a:prstGeom>
          <a:noFill/>
        </p:spPr>
        <p:txBody>
          <a:bodyPr wrap="square" rtlCol="0">
            <a:spAutoFit/>
          </a:bodyPr>
          <a:lstStyle/>
          <a:p>
            <a:pPr marL="171450" indent="-171450">
              <a:lnSpc>
                <a:spcPct val="150000"/>
              </a:lnSpc>
              <a:buFont typeface="Wingdings" panose="05000000000000000000" pitchFamily="2" charset="2"/>
              <a:buChar char="n"/>
            </a:pPr>
            <a:r>
              <a:rPr lang="zh-CN" altLang="en-US" sz="1050" dirty="0">
                <a:solidFill>
                  <a:srgbClr val="0070C0"/>
                </a:solidFill>
                <a:latin typeface="微软雅黑" panose="020B0503020204020204" pitchFamily="34" charset="-122"/>
                <a:ea typeface="微软雅黑" panose="020B0503020204020204" pitchFamily="34" charset="-122"/>
              </a:rPr>
              <a:t>列出一到三个最重要的问题</a:t>
            </a:r>
            <a:endParaRPr lang="en-US" altLang="zh-CN" sz="1050" dirty="0">
              <a:solidFill>
                <a:srgbClr val="0070C0"/>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rgbClr val="0070C0"/>
                </a:solidFill>
                <a:latin typeface="微软雅黑" panose="020B0503020204020204" pitchFamily="34" charset="-122"/>
                <a:ea typeface="微软雅黑" panose="020B0503020204020204" pitchFamily="34" charset="-122"/>
              </a:rPr>
              <a:t>列出现存备选的解决方案</a:t>
            </a:r>
            <a:endParaRPr lang="en-US" altLang="zh-CN" sz="1050" dirty="0">
              <a:solidFill>
                <a:srgbClr val="0070C0"/>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rgbClr val="0070C0"/>
                </a:solidFill>
                <a:latin typeface="微软雅黑" panose="020B0503020204020204" pitchFamily="34" charset="-122"/>
                <a:ea typeface="微软雅黑" panose="020B0503020204020204" pitchFamily="34" charset="-122"/>
              </a:rPr>
              <a:t>找出其他用户角色</a:t>
            </a:r>
            <a:endParaRPr lang="en-US" altLang="zh-CN" sz="1050" dirty="0">
              <a:solidFill>
                <a:srgbClr val="0070C0"/>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rgbClr val="0070C0"/>
                </a:solidFill>
                <a:latin typeface="微软雅黑" panose="020B0503020204020204" pitchFamily="34" charset="-122"/>
                <a:ea typeface="微软雅黑" panose="020B0503020204020204" pitchFamily="34" charset="-122"/>
              </a:rPr>
              <a:t>锁定潜在再去早期接纳者</a:t>
            </a:r>
            <a:endParaRPr lang="en-US" altLang="zh-CN" sz="1050" dirty="0">
              <a:solidFill>
                <a:srgbClr val="0070C0"/>
              </a:solidFill>
              <a:latin typeface="微软雅黑" panose="020B0503020204020204" pitchFamily="34" charset="-122"/>
              <a:ea typeface="微软雅黑" panose="020B0503020204020204" pitchFamily="34" charset="-122"/>
            </a:endParaRPr>
          </a:p>
        </p:txBody>
      </p:sp>
      <p:sp>
        <p:nvSpPr>
          <p:cNvPr id="12" name="右箭头 11"/>
          <p:cNvSpPr/>
          <p:nvPr/>
        </p:nvSpPr>
        <p:spPr>
          <a:xfrm>
            <a:off x="2668419" y="1942763"/>
            <a:ext cx="432048" cy="288032"/>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6281625" y="1423604"/>
            <a:ext cx="2300427" cy="1796218"/>
          </a:xfrm>
          <a:prstGeom prst="roundRect">
            <a:avLst>
              <a:gd name="adj" fmla="val 6055"/>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5809829" y="987574"/>
            <a:ext cx="756000" cy="756000"/>
          </a:xfrm>
          <a:prstGeom prst="ellipse">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5899797" y="1077542"/>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Arial Black" panose="020B0A04020102020204" pitchFamily="34" charset="0"/>
              </a:rPr>
              <a:t>2</a:t>
            </a:r>
            <a:endParaRPr lang="zh-CN" altLang="en-US" sz="3200" dirty="0">
              <a:latin typeface="Arial Black" panose="020B0A04020102020204" pitchFamily="34" charset="0"/>
            </a:endParaRPr>
          </a:p>
        </p:txBody>
      </p:sp>
      <p:sp>
        <p:nvSpPr>
          <p:cNvPr id="16" name="TextBox 15"/>
          <p:cNvSpPr txBox="1"/>
          <p:nvPr/>
        </p:nvSpPr>
        <p:spPr>
          <a:xfrm>
            <a:off x="6514866" y="1023494"/>
            <a:ext cx="3276448" cy="400110"/>
          </a:xfrm>
          <a:prstGeom prst="rect">
            <a:avLst/>
          </a:prstGeom>
          <a:noFill/>
        </p:spPr>
        <p:txBody>
          <a:bodyPr wrap="square" rtlCol="0">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独特</a:t>
            </a:r>
            <a:r>
              <a:rPr lang="zh-CN" altLang="en-US" sz="2000" b="1" dirty="0">
                <a:solidFill>
                  <a:srgbClr val="0070C0"/>
                </a:solidFill>
                <a:latin typeface="微软雅黑" panose="020B0503020204020204" pitchFamily="34" charset="-122"/>
                <a:ea typeface="微软雅黑" panose="020B0503020204020204" pitchFamily="34" charset="-122"/>
              </a:rPr>
              <a:t>卖点</a:t>
            </a:r>
            <a:endParaRPr lang="zh-CN" altLang="en-US" sz="1400" dirty="0">
              <a:solidFill>
                <a:srgbClr val="0070C0"/>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6546509" y="1395808"/>
            <a:ext cx="2088232" cy="2031325"/>
          </a:xfrm>
          <a:prstGeom prst="rect">
            <a:avLst/>
          </a:prstGeom>
          <a:noFill/>
        </p:spPr>
        <p:txBody>
          <a:bodyPr wrap="square" rtlCol="0">
            <a:spAutoFit/>
          </a:bodyPr>
          <a:lstStyle/>
          <a:p>
            <a:pPr marL="171450" indent="-171450">
              <a:lnSpc>
                <a:spcPct val="150000"/>
              </a:lnSpc>
              <a:buFont typeface="Wingdings" panose="05000000000000000000" pitchFamily="2" charset="2"/>
              <a:buChar char="n"/>
            </a:pPr>
            <a:r>
              <a:rPr lang="zh-CN" altLang="en-US" sz="1050" dirty="0">
                <a:solidFill>
                  <a:srgbClr val="0070C0"/>
                </a:solidFill>
                <a:latin typeface="微软雅黑" panose="020B0503020204020204" pitchFamily="34" charset="-122"/>
                <a:ea typeface="微软雅黑" panose="020B0503020204020204" pitchFamily="34" charset="-122"/>
              </a:rPr>
              <a:t>要与众不同，要有独到之处</a:t>
            </a:r>
            <a:endParaRPr lang="en-US" altLang="zh-CN" sz="1050" dirty="0">
              <a:solidFill>
                <a:srgbClr val="0070C0"/>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rgbClr val="0070C0"/>
                </a:solidFill>
                <a:latin typeface="微软雅黑" panose="020B0503020204020204" pitchFamily="34" charset="-122"/>
                <a:ea typeface="微软雅黑" panose="020B0503020204020204" pitchFamily="34" charset="-122"/>
              </a:rPr>
              <a:t>针对早期接纳者来做设计</a:t>
            </a:r>
            <a:endParaRPr lang="en-US" altLang="zh-CN" sz="1050" dirty="0">
              <a:solidFill>
                <a:srgbClr val="0070C0"/>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rgbClr val="0070C0"/>
                </a:solidFill>
                <a:latin typeface="微软雅黑" panose="020B0503020204020204" pitchFamily="34" charset="-122"/>
                <a:ea typeface="微软雅黑" panose="020B0503020204020204" pitchFamily="34" charset="-122"/>
              </a:rPr>
              <a:t>专注最终成效</a:t>
            </a:r>
            <a:endParaRPr lang="en-US" altLang="zh-CN" sz="1050" dirty="0">
              <a:solidFill>
                <a:srgbClr val="0070C0"/>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rgbClr val="0070C0"/>
                </a:solidFill>
                <a:latin typeface="微软雅黑" panose="020B0503020204020204" pitchFamily="34" charset="-122"/>
                <a:ea typeface="微软雅黑" panose="020B0503020204020204" pitchFamily="34" charset="-122"/>
              </a:rPr>
              <a:t>有一个简短有力的口号，认真选择标签词语并经常用</a:t>
            </a:r>
            <a:endParaRPr lang="en-US" altLang="zh-CN" sz="1050" dirty="0">
              <a:solidFill>
                <a:srgbClr val="0070C0"/>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rgbClr val="0070C0"/>
                </a:solidFill>
                <a:latin typeface="微软雅黑" panose="020B0503020204020204" pitchFamily="34" charset="-122"/>
                <a:ea typeface="微软雅黑" panose="020B0503020204020204" pitchFamily="34" charset="-122"/>
              </a:rPr>
              <a:t>回答：什么？谁？和为什么？</a:t>
            </a:r>
            <a:endParaRPr lang="en-US" altLang="zh-CN" sz="1050" dirty="0">
              <a:solidFill>
                <a:srgbClr val="0070C0"/>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rgbClr val="0070C0"/>
                </a:solidFill>
                <a:latin typeface="微软雅黑" panose="020B0503020204020204" pitchFamily="34" charset="-122"/>
                <a:ea typeface="微软雅黑" panose="020B0503020204020204" pitchFamily="34" charset="-122"/>
              </a:rPr>
              <a:t>研究其他优秀品牌的独特卖点</a:t>
            </a:r>
            <a:endParaRPr lang="en-US" altLang="zh-CN" sz="1050" dirty="0">
              <a:solidFill>
                <a:srgbClr val="0070C0"/>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endParaRPr lang="en-US" altLang="zh-CN" sz="1050" dirty="0">
              <a:solidFill>
                <a:srgbClr val="0070C0"/>
              </a:solidFill>
              <a:latin typeface="微软雅黑" panose="020B0503020204020204" pitchFamily="34" charset="-122"/>
              <a:ea typeface="微软雅黑" panose="020B0503020204020204" pitchFamily="34" charset="-122"/>
            </a:endParaRPr>
          </a:p>
        </p:txBody>
      </p:sp>
      <p:sp>
        <p:nvSpPr>
          <p:cNvPr id="18" name="右箭头 17"/>
          <p:cNvSpPr/>
          <p:nvPr/>
        </p:nvSpPr>
        <p:spPr>
          <a:xfrm>
            <a:off x="5634440" y="1942763"/>
            <a:ext cx="432048" cy="288032"/>
          </a:xfrm>
          <a:prstGeom prst="rightArrow">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6192265" y="3507855"/>
            <a:ext cx="756000" cy="756000"/>
          </a:xfrm>
          <a:prstGeom prst="ellipse">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6282233" y="3597823"/>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Arial Black" panose="020B0A04020102020204" pitchFamily="34" charset="0"/>
              </a:rPr>
              <a:t>3</a:t>
            </a:r>
            <a:endParaRPr lang="zh-CN" altLang="en-US" sz="3200" dirty="0">
              <a:latin typeface="Arial Black" panose="020B0A04020102020204" pitchFamily="34" charset="0"/>
            </a:endParaRPr>
          </a:p>
        </p:txBody>
      </p:sp>
      <p:sp>
        <p:nvSpPr>
          <p:cNvPr id="22" name="TextBox 21"/>
          <p:cNvSpPr txBox="1"/>
          <p:nvPr/>
        </p:nvSpPr>
        <p:spPr>
          <a:xfrm>
            <a:off x="6912176" y="3504829"/>
            <a:ext cx="3276448" cy="400110"/>
          </a:xfrm>
          <a:prstGeom prst="rect">
            <a:avLst/>
          </a:prstGeom>
          <a:noFill/>
        </p:spPr>
        <p:txBody>
          <a:bodyPr wrap="square" rtlCol="0">
            <a:spAutoFit/>
          </a:bodyPr>
          <a:lstStyle/>
          <a:p>
            <a:r>
              <a:rPr lang="zh-CN" altLang="en-US" sz="2000" b="1" dirty="0">
                <a:solidFill>
                  <a:srgbClr val="0070C0"/>
                </a:solidFill>
                <a:latin typeface="微软雅黑" panose="020B0503020204020204" pitchFamily="34" charset="-122"/>
                <a:ea typeface="微软雅黑" panose="020B0503020204020204" pitchFamily="34" charset="-122"/>
              </a:rPr>
              <a:t>解决方案</a:t>
            </a:r>
            <a:endParaRPr lang="zh-CN" altLang="en-US" sz="1400" dirty="0">
              <a:solidFill>
                <a:srgbClr val="0070C0"/>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6858297" y="3975314"/>
            <a:ext cx="1674144" cy="819455"/>
          </a:xfrm>
          <a:prstGeom prst="rect">
            <a:avLst/>
          </a:prstGeom>
          <a:noFill/>
        </p:spPr>
        <p:txBody>
          <a:bodyPr wrap="square" rtlCol="0">
            <a:spAutoFit/>
          </a:bodyPr>
          <a:lstStyle/>
          <a:p>
            <a:pPr marL="171450" indent="-171450">
              <a:lnSpc>
                <a:spcPct val="150000"/>
              </a:lnSpc>
              <a:buFont typeface="Wingdings" panose="05000000000000000000" pitchFamily="2" charset="2"/>
              <a:buChar char="n"/>
            </a:pPr>
            <a:r>
              <a:rPr lang="zh-CN" altLang="en-US" sz="1050" dirty="0">
                <a:solidFill>
                  <a:srgbClr val="0070C0"/>
                </a:solidFill>
                <a:latin typeface="微软雅黑" panose="020B0503020204020204" pitchFamily="34" charset="-122"/>
                <a:ea typeface="微软雅黑" panose="020B0503020204020204" pitchFamily="34" charset="-122"/>
              </a:rPr>
              <a:t>粗略低想想，针对每个问题最简单的解决方案是什么？</a:t>
            </a:r>
            <a:endParaRPr lang="en-US" altLang="zh-CN" sz="1050" dirty="0">
              <a:solidFill>
                <a:srgbClr val="0070C0"/>
              </a:solidFill>
              <a:latin typeface="微软雅黑" panose="020B0503020204020204" pitchFamily="34" charset="-122"/>
              <a:ea typeface="微软雅黑" panose="020B0503020204020204" pitchFamily="34" charset="-122"/>
            </a:endParaRPr>
          </a:p>
        </p:txBody>
      </p:sp>
      <p:sp>
        <p:nvSpPr>
          <p:cNvPr id="24" name="右箭头 23"/>
          <p:cNvSpPr/>
          <p:nvPr/>
        </p:nvSpPr>
        <p:spPr>
          <a:xfrm rot="5400000">
            <a:off x="8005224" y="3373335"/>
            <a:ext cx="557069" cy="288032"/>
          </a:xfrm>
          <a:prstGeom prst="rightArrow">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3842056" y="3052393"/>
            <a:ext cx="2300427" cy="1781221"/>
          </a:xfrm>
          <a:prstGeom prst="roundRect">
            <a:avLst>
              <a:gd name="adj" fmla="val 6055"/>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3370260" y="2607838"/>
            <a:ext cx="756000" cy="756000"/>
          </a:xfrm>
          <a:prstGeom prst="ellipse">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a:spLocks noChangeAspect="1"/>
          </p:cNvSpPr>
          <p:nvPr/>
        </p:nvSpPr>
        <p:spPr>
          <a:xfrm>
            <a:off x="3460228" y="269780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Arial Black" panose="020B0A04020102020204" pitchFamily="34" charset="0"/>
              </a:rPr>
              <a:t>4</a:t>
            </a:r>
            <a:endParaRPr lang="zh-CN" altLang="en-US" sz="3200" dirty="0">
              <a:latin typeface="Arial Black" panose="020B0A04020102020204" pitchFamily="34" charset="0"/>
            </a:endParaRPr>
          </a:p>
        </p:txBody>
      </p:sp>
      <p:sp>
        <p:nvSpPr>
          <p:cNvPr id="28" name="TextBox 27"/>
          <p:cNvSpPr txBox="1"/>
          <p:nvPr/>
        </p:nvSpPr>
        <p:spPr>
          <a:xfrm>
            <a:off x="4126260" y="2674540"/>
            <a:ext cx="3276448" cy="400110"/>
          </a:xfrm>
          <a:prstGeom prst="rect">
            <a:avLst/>
          </a:prstGeom>
          <a:noFill/>
        </p:spPr>
        <p:txBody>
          <a:bodyPr wrap="square" rtlCol="0">
            <a:spAutoFit/>
          </a:bodyPr>
          <a:lstStyle/>
          <a:p>
            <a:r>
              <a:rPr lang="zh-CN" altLang="en-US" sz="2000" b="1" dirty="0">
                <a:solidFill>
                  <a:srgbClr val="0070C0"/>
                </a:solidFill>
                <a:latin typeface="微软雅黑" panose="020B0503020204020204" pitchFamily="34" charset="-122"/>
                <a:ea typeface="微软雅黑" panose="020B0503020204020204" pitchFamily="34" charset="-122"/>
              </a:rPr>
              <a:t>渠道</a:t>
            </a:r>
          </a:p>
        </p:txBody>
      </p:sp>
      <p:sp>
        <p:nvSpPr>
          <p:cNvPr id="29" name="TextBox 28"/>
          <p:cNvSpPr txBox="1"/>
          <p:nvPr/>
        </p:nvSpPr>
        <p:spPr>
          <a:xfrm>
            <a:off x="3946324" y="3090830"/>
            <a:ext cx="2088232" cy="1765868"/>
          </a:xfrm>
          <a:prstGeom prst="rect">
            <a:avLst/>
          </a:prstGeom>
          <a:noFill/>
        </p:spPr>
        <p:txBody>
          <a:bodyPr wrap="square" rtlCol="0">
            <a:spAutoFit/>
          </a:bodyPr>
          <a:lstStyle/>
          <a:p>
            <a:pPr marL="171450" indent="-171450">
              <a:lnSpc>
                <a:spcPct val="150000"/>
              </a:lnSpc>
              <a:buFont typeface="Wingdings" panose="05000000000000000000" pitchFamily="2" charset="2"/>
              <a:buChar char="n"/>
            </a:pPr>
            <a:r>
              <a:rPr lang="zh-CN" altLang="en-US" sz="1050" dirty="0">
                <a:solidFill>
                  <a:srgbClr val="0070C0"/>
                </a:solidFill>
                <a:latin typeface="微软雅黑" panose="020B0503020204020204" pitchFamily="34" charset="-122"/>
                <a:ea typeface="微软雅黑" panose="020B0503020204020204" pitchFamily="34" charset="-122"/>
              </a:rPr>
              <a:t>付费</a:t>
            </a:r>
            <a:r>
              <a:rPr lang="en-US" altLang="zh-CN" sz="1050" dirty="0">
                <a:solidFill>
                  <a:srgbClr val="0070C0"/>
                </a:solidFill>
                <a:latin typeface="微软雅黑" panose="020B0503020204020204" pitchFamily="34" charset="-122"/>
                <a:ea typeface="微软雅黑" panose="020B0503020204020204" pitchFamily="34" charset="-122"/>
              </a:rPr>
              <a:t>/</a:t>
            </a:r>
            <a:r>
              <a:rPr lang="zh-CN" altLang="en-US" sz="1050" dirty="0">
                <a:solidFill>
                  <a:srgbClr val="0070C0"/>
                </a:solidFill>
                <a:latin typeface="微软雅黑" panose="020B0503020204020204" pitchFamily="34" charset="-122"/>
                <a:ea typeface="微软雅黑" panose="020B0503020204020204" pitchFamily="34" charset="-122"/>
              </a:rPr>
              <a:t>免费</a:t>
            </a:r>
            <a:endParaRPr lang="en-US" altLang="zh-CN" sz="1050" dirty="0">
              <a:solidFill>
                <a:srgbClr val="0070C0"/>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rgbClr val="0070C0"/>
                </a:solidFill>
                <a:latin typeface="微软雅黑" panose="020B0503020204020204" pitchFamily="34" charset="-122"/>
                <a:ea typeface="微软雅黑" panose="020B0503020204020204" pitchFamily="34" charset="-122"/>
              </a:rPr>
              <a:t>内联</a:t>
            </a:r>
            <a:r>
              <a:rPr lang="en-US" altLang="zh-CN" sz="1050" dirty="0">
                <a:solidFill>
                  <a:srgbClr val="0070C0"/>
                </a:solidFill>
                <a:latin typeface="微软雅黑" panose="020B0503020204020204" pitchFamily="34" charset="-122"/>
                <a:ea typeface="微软雅黑" panose="020B0503020204020204" pitchFamily="34" charset="-122"/>
              </a:rPr>
              <a:t>/</a:t>
            </a:r>
            <a:r>
              <a:rPr lang="zh-CN" altLang="en-US" sz="1050" dirty="0">
                <a:solidFill>
                  <a:srgbClr val="0070C0"/>
                </a:solidFill>
                <a:latin typeface="微软雅黑" panose="020B0503020204020204" pitchFamily="34" charset="-122"/>
                <a:ea typeface="微软雅黑" panose="020B0503020204020204" pitchFamily="34" charset="-122"/>
              </a:rPr>
              <a:t>外联</a:t>
            </a:r>
            <a:endParaRPr lang="en-US" altLang="zh-CN" sz="1050" dirty="0">
              <a:solidFill>
                <a:srgbClr val="0070C0"/>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rgbClr val="0070C0"/>
                </a:solidFill>
                <a:latin typeface="微软雅黑" panose="020B0503020204020204" pitchFamily="34" charset="-122"/>
                <a:ea typeface="微软雅黑" panose="020B0503020204020204" pitchFamily="34" charset="-122"/>
              </a:rPr>
              <a:t>亲力亲为</a:t>
            </a:r>
            <a:r>
              <a:rPr lang="en-US" altLang="zh-CN" sz="1050" dirty="0">
                <a:solidFill>
                  <a:srgbClr val="0070C0"/>
                </a:solidFill>
                <a:latin typeface="微软雅黑" panose="020B0503020204020204" pitchFamily="34" charset="-122"/>
                <a:ea typeface="微软雅黑" panose="020B0503020204020204" pitchFamily="34" charset="-122"/>
              </a:rPr>
              <a:t>/</a:t>
            </a:r>
            <a:r>
              <a:rPr lang="zh-CN" altLang="en-US" sz="1050" dirty="0">
                <a:solidFill>
                  <a:srgbClr val="0070C0"/>
                </a:solidFill>
                <a:latin typeface="微软雅黑" panose="020B0503020204020204" pitchFamily="34" charset="-122"/>
                <a:ea typeface="微软雅黑" panose="020B0503020204020204" pitchFamily="34" charset="-122"/>
              </a:rPr>
              <a:t>自动化</a:t>
            </a:r>
            <a:endParaRPr lang="en-US" altLang="zh-CN" sz="1050" dirty="0">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rgbClr val="0070C0"/>
                </a:solidFill>
                <a:latin typeface="楷体" panose="02010609060101010101" pitchFamily="49" charset="-122"/>
                <a:ea typeface="楷体" panose="02010609060101010101" pitchFamily="49" charset="-122"/>
              </a:rPr>
              <a:t>最好的方法是先亲力亲为地进行推销，然后再自动化</a:t>
            </a:r>
            <a:endParaRPr lang="en-US" altLang="zh-CN" sz="1000" dirty="0">
              <a:solidFill>
                <a:srgbClr val="0070C0"/>
              </a:solidFill>
              <a:latin typeface="楷体" panose="02010609060101010101" pitchFamily="49" charset="-122"/>
              <a:ea typeface="楷体" panose="02010609060101010101" pitchFamily="49" charset="-122"/>
            </a:endParaRPr>
          </a:p>
          <a:p>
            <a:pPr marL="171450" indent="-171450">
              <a:lnSpc>
                <a:spcPct val="150000"/>
              </a:lnSpc>
              <a:buFont typeface="Wingdings" panose="05000000000000000000" pitchFamily="2" charset="2"/>
              <a:buChar char="n"/>
            </a:pPr>
            <a:r>
              <a:rPr lang="zh-CN" altLang="en-US" sz="1050" dirty="0">
                <a:solidFill>
                  <a:srgbClr val="0070C0"/>
                </a:solidFill>
                <a:latin typeface="微软雅黑" panose="020B0503020204020204" pitchFamily="34" charset="-122"/>
                <a:ea typeface="微软雅黑" panose="020B0503020204020204" pitchFamily="34" charset="-122"/>
              </a:rPr>
              <a:t>亲力亲为（先）</a:t>
            </a:r>
            <a:r>
              <a:rPr lang="en-US" altLang="zh-CN" sz="1050" dirty="0">
                <a:solidFill>
                  <a:srgbClr val="0070C0"/>
                </a:solidFill>
                <a:latin typeface="微软雅黑" panose="020B0503020204020204" pitchFamily="34" charset="-122"/>
                <a:ea typeface="微软雅黑" panose="020B0503020204020204" pitchFamily="34" charset="-122"/>
              </a:rPr>
              <a:t>/</a:t>
            </a:r>
            <a:r>
              <a:rPr lang="zh-CN" altLang="en-US" sz="1050" dirty="0">
                <a:solidFill>
                  <a:srgbClr val="0070C0"/>
                </a:solidFill>
                <a:latin typeface="微软雅黑" panose="020B0503020204020204" pitchFamily="34" charset="-122"/>
                <a:ea typeface="微软雅黑" panose="020B0503020204020204" pitchFamily="34" charset="-122"/>
              </a:rPr>
              <a:t>他人代为</a:t>
            </a:r>
            <a:endParaRPr lang="en-US" altLang="zh-CN" sz="1050" dirty="0">
              <a:solidFill>
                <a:srgbClr val="0070C0"/>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rgbClr val="0070C0"/>
                </a:solidFill>
                <a:latin typeface="微软雅黑" panose="020B0503020204020204" pitchFamily="34" charset="-122"/>
                <a:ea typeface="微软雅黑" panose="020B0503020204020204" pitchFamily="34" charset="-122"/>
              </a:rPr>
              <a:t>做口碑之前先留住客户</a:t>
            </a:r>
            <a:endParaRPr lang="en-US" altLang="zh-CN" sz="1050" dirty="0">
              <a:solidFill>
                <a:srgbClr val="0070C0"/>
              </a:solidFill>
              <a:latin typeface="微软雅黑" panose="020B0503020204020204" pitchFamily="34" charset="-122"/>
              <a:ea typeface="微软雅黑" panose="020B0503020204020204" pitchFamily="34" charset="-122"/>
            </a:endParaRPr>
          </a:p>
        </p:txBody>
      </p:sp>
      <p:sp>
        <p:nvSpPr>
          <p:cNvPr id="30" name="右箭头 29"/>
          <p:cNvSpPr/>
          <p:nvPr/>
        </p:nvSpPr>
        <p:spPr>
          <a:xfrm rot="10800000">
            <a:off x="6202142" y="4244181"/>
            <a:ext cx="557069" cy="288032"/>
          </a:xfrm>
          <a:prstGeom prst="rightArrow">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a:spLocks noChangeAspect="1"/>
          </p:cNvSpPr>
          <p:nvPr/>
        </p:nvSpPr>
        <p:spPr>
          <a:xfrm>
            <a:off x="580187" y="2787774"/>
            <a:ext cx="756000" cy="756000"/>
          </a:xfrm>
          <a:prstGeom prst="ellipse">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670155" y="2877742"/>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Arial Black" panose="020B0A04020102020204" pitchFamily="34" charset="0"/>
              </a:rPr>
              <a:t>5</a:t>
            </a:r>
            <a:endParaRPr lang="zh-CN" altLang="en-US" sz="3200" dirty="0">
              <a:latin typeface="Arial Black" panose="020B0A04020102020204" pitchFamily="34" charset="0"/>
            </a:endParaRPr>
          </a:p>
        </p:txBody>
      </p:sp>
      <p:sp>
        <p:nvSpPr>
          <p:cNvPr id="33" name="TextBox 32"/>
          <p:cNvSpPr txBox="1"/>
          <p:nvPr/>
        </p:nvSpPr>
        <p:spPr>
          <a:xfrm>
            <a:off x="1336187" y="2859782"/>
            <a:ext cx="3276448" cy="400110"/>
          </a:xfrm>
          <a:prstGeom prst="rect">
            <a:avLst/>
          </a:prstGeom>
          <a:noFill/>
        </p:spPr>
        <p:txBody>
          <a:bodyPr wrap="square" rtlCol="0">
            <a:spAutoFit/>
          </a:bodyPr>
          <a:lstStyle/>
          <a:p>
            <a:r>
              <a:rPr lang="zh-CN" altLang="en-US" sz="2000" b="1" dirty="0">
                <a:solidFill>
                  <a:srgbClr val="0070C0"/>
                </a:solidFill>
                <a:latin typeface="微软雅黑" panose="020B0503020204020204" pitchFamily="34" charset="-122"/>
                <a:ea typeface="微软雅黑" panose="020B0503020204020204" pitchFamily="34" charset="-122"/>
              </a:rPr>
              <a:t>收入</a:t>
            </a:r>
            <a:r>
              <a:rPr lang="zh-CN" altLang="en-US" sz="1400" dirty="0">
                <a:solidFill>
                  <a:srgbClr val="0070C0"/>
                </a:solidFill>
                <a:latin typeface="微软雅黑" panose="020B0503020204020204" pitchFamily="34" charset="-122"/>
                <a:ea typeface="微软雅黑" panose="020B0503020204020204" pitchFamily="34" charset="-122"/>
              </a:rPr>
              <a:t>和</a:t>
            </a:r>
            <a:r>
              <a:rPr lang="zh-CN" altLang="en-US" sz="2000" b="1" dirty="0">
                <a:solidFill>
                  <a:srgbClr val="0070C0"/>
                </a:solidFill>
                <a:latin typeface="微软雅黑" panose="020B0503020204020204" pitchFamily="34" charset="-122"/>
                <a:ea typeface="微软雅黑" panose="020B0503020204020204" pitchFamily="34" charset="-122"/>
              </a:rPr>
              <a:t>成本</a:t>
            </a:r>
            <a:r>
              <a:rPr lang="zh-CN" altLang="en-US" sz="1400" dirty="0">
                <a:solidFill>
                  <a:srgbClr val="0070C0"/>
                </a:solidFill>
                <a:latin typeface="微软雅黑" panose="020B0503020204020204" pitchFamily="34" charset="-122"/>
                <a:ea typeface="微软雅黑" panose="020B0503020204020204" pitchFamily="34" charset="-122"/>
              </a:rPr>
              <a:t>分析</a:t>
            </a:r>
          </a:p>
        </p:txBody>
      </p:sp>
      <p:sp>
        <p:nvSpPr>
          <p:cNvPr id="35" name="TextBox 34"/>
          <p:cNvSpPr txBox="1"/>
          <p:nvPr/>
        </p:nvSpPr>
        <p:spPr>
          <a:xfrm>
            <a:off x="1172125" y="3224888"/>
            <a:ext cx="1928341" cy="796372"/>
          </a:xfrm>
          <a:prstGeom prst="rect">
            <a:avLst/>
          </a:prstGeom>
          <a:noFill/>
        </p:spPr>
        <p:txBody>
          <a:bodyPr wrap="square" rtlCol="0">
            <a:spAutoFit/>
          </a:bodyPr>
          <a:lstStyle/>
          <a:p>
            <a:pPr marL="171450" indent="-171450">
              <a:lnSpc>
                <a:spcPct val="150000"/>
              </a:lnSpc>
              <a:buFont typeface="Wingdings" panose="05000000000000000000" pitchFamily="2" charset="2"/>
              <a:buChar char="n"/>
            </a:pPr>
            <a:r>
              <a:rPr lang="zh-CN" altLang="en-US" sz="1050" dirty="0">
                <a:solidFill>
                  <a:srgbClr val="0070C0"/>
                </a:solidFill>
                <a:latin typeface="微软雅黑" panose="020B0503020204020204" pitchFamily="34" charset="-122"/>
                <a:ea typeface="微软雅黑" panose="020B0503020204020204" pitchFamily="34" charset="-122"/>
              </a:rPr>
              <a:t>收入分析与成本分析</a:t>
            </a:r>
            <a:endParaRPr lang="en-US" altLang="zh-CN" sz="1050" dirty="0">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rgbClr val="0070C0"/>
                </a:solidFill>
                <a:latin typeface="楷体" panose="02010609060101010101" pitchFamily="49" charset="-122"/>
                <a:ea typeface="楷体" panose="02010609060101010101" pitchFamily="49" charset="-122"/>
              </a:rPr>
              <a:t>价格是产品的组成部分，让人掏钱是第一重验证</a:t>
            </a:r>
            <a:endParaRPr lang="en-US" altLang="zh-CN" sz="1000" dirty="0">
              <a:solidFill>
                <a:srgbClr val="0070C0"/>
              </a:solidFill>
              <a:latin typeface="楷体" panose="02010609060101010101" pitchFamily="49" charset="-122"/>
              <a:ea typeface="楷体" panose="02010609060101010101" pitchFamily="49" charset="-122"/>
            </a:endParaRPr>
          </a:p>
        </p:txBody>
      </p:sp>
      <p:sp>
        <p:nvSpPr>
          <p:cNvPr id="36" name="右箭头 35"/>
          <p:cNvSpPr/>
          <p:nvPr/>
        </p:nvSpPr>
        <p:spPr>
          <a:xfrm rot="10800000">
            <a:off x="3388631" y="3452180"/>
            <a:ext cx="557069" cy="288032"/>
          </a:xfrm>
          <a:prstGeom prst="rightArrow">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右箭头 39"/>
          <p:cNvSpPr/>
          <p:nvPr/>
        </p:nvSpPr>
        <p:spPr>
          <a:xfrm rot="5400000">
            <a:off x="1822738" y="3597717"/>
            <a:ext cx="557069" cy="1404156"/>
          </a:xfrm>
          <a:prstGeom prst="rightArrow">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a:hlinkClick r:id="rId2"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26873373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2400" dirty="0">
                <a:latin typeface="微软雅黑" panose="020B0503020204020204" pitchFamily="34" charset="-122"/>
                <a:ea typeface="微软雅黑" panose="020B0503020204020204" pitchFamily="34" charset="-122"/>
              </a:rPr>
              <a:t>制作自己的精益画布</a:t>
            </a:r>
            <a:endParaRPr lang="zh-CN" altLang="en-US" sz="2400" dirty="0"/>
          </a:p>
        </p:txBody>
      </p:sp>
      <p:sp>
        <p:nvSpPr>
          <p:cNvPr id="4" name="椭圆 3"/>
          <p:cNvSpPr>
            <a:spLocks noChangeAspect="1"/>
          </p:cNvSpPr>
          <p:nvPr/>
        </p:nvSpPr>
        <p:spPr>
          <a:xfrm>
            <a:off x="674482" y="1145256"/>
            <a:ext cx="756000" cy="756000"/>
          </a:xfrm>
          <a:prstGeom prst="ellipse">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764450" y="1235224"/>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Arial Black" panose="020B0A04020102020204" pitchFamily="34" charset="0"/>
              </a:rPr>
              <a:t>6</a:t>
            </a:r>
            <a:endParaRPr lang="zh-CN" altLang="en-US" sz="3200" dirty="0">
              <a:latin typeface="Arial Black" panose="020B0A04020102020204" pitchFamily="34" charset="0"/>
            </a:endParaRPr>
          </a:p>
        </p:txBody>
      </p:sp>
      <p:sp>
        <p:nvSpPr>
          <p:cNvPr id="6" name="TextBox 5"/>
          <p:cNvSpPr txBox="1"/>
          <p:nvPr/>
        </p:nvSpPr>
        <p:spPr>
          <a:xfrm>
            <a:off x="1429805" y="1235224"/>
            <a:ext cx="3276448" cy="400110"/>
          </a:xfrm>
          <a:prstGeom prst="rect">
            <a:avLst/>
          </a:prstGeom>
          <a:noFill/>
        </p:spPr>
        <p:txBody>
          <a:bodyPr wrap="square" rtlCol="0">
            <a:spAutoFit/>
          </a:bodyPr>
          <a:lstStyle/>
          <a:p>
            <a:r>
              <a:rPr lang="zh-CN" altLang="en-US" sz="2000" b="1" dirty="0">
                <a:solidFill>
                  <a:srgbClr val="0070C0"/>
                </a:solidFill>
                <a:latin typeface="微软雅黑" panose="020B0503020204020204" pitchFamily="34" charset="-122"/>
                <a:ea typeface="微软雅黑" panose="020B0503020204020204" pitchFamily="34" charset="-122"/>
              </a:rPr>
              <a:t>关键指标</a:t>
            </a:r>
            <a:endParaRPr lang="zh-CN" altLang="en-US" sz="1400" dirty="0">
              <a:solidFill>
                <a:srgbClr val="0070C0"/>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2771800" y="2139702"/>
            <a:ext cx="2160240" cy="369332"/>
          </a:xfrm>
          <a:prstGeom prst="rect">
            <a:avLst/>
          </a:prstGeom>
          <a:noFill/>
        </p:spPr>
        <p:txBody>
          <a:bodyPr wrap="square" rtlCol="0">
            <a:spAutoFit/>
          </a:bodyPr>
          <a:lstStyle/>
          <a:p>
            <a:r>
              <a:rPr lang="zh-CN" altLang="en-US" dirty="0">
                <a:solidFill>
                  <a:srgbClr val="0070C0"/>
                </a:solidFill>
                <a:latin typeface="楷体" panose="02010609060101010101" pitchFamily="49" charset="-122"/>
                <a:ea typeface="楷体" panose="02010609060101010101" pitchFamily="49" charset="-122"/>
              </a:rPr>
              <a:t>用户怎么找到你？</a:t>
            </a:r>
          </a:p>
        </p:txBody>
      </p:sp>
      <p:sp>
        <p:nvSpPr>
          <p:cNvPr id="9" name="TextBox 8"/>
          <p:cNvSpPr txBox="1"/>
          <p:nvPr/>
        </p:nvSpPr>
        <p:spPr>
          <a:xfrm>
            <a:off x="2771800" y="2643758"/>
            <a:ext cx="2520280" cy="369332"/>
          </a:xfrm>
          <a:prstGeom prst="rect">
            <a:avLst/>
          </a:prstGeom>
          <a:noFill/>
        </p:spPr>
        <p:txBody>
          <a:bodyPr wrap="square" rtlCol="0">
            <a:spAutoFit/>
          </a:bodyPr>
          <a:lstStyle/>
          <a:p>
            <a:r>
              <a:rPr lang="zh-CN" altLang="en-US" dirty="0">
                <a:solidFill>
                  <a:srgbClr val="0070C0"/>
                </a:solidFill>
                <a:latin typeface="楷体" panose="02010609060101010101" pitchFamily="49" charset="-122"/>
                <a:ea typeface="楷体" panose="02010609060101010101" pitchFamily="49" charset="-122"/>
              </a:rPr>
              <a:t>用户的第一印象好吗？</a:t>
            </a:r>
          </a:p>
        </p:txBody>
      </p:sp>
      <p:sp>
        <p:nvSpPr>
          <p:cNvPr id="10" name="TextBox 9"/>
          <p:cNvSpPr txBox="1"/>
          <p:nvPr/>
        </p:nvSpPr>
        <p:spPr>
          <a:xfrm>
            <a:off x="2771800" y="3191358"/>
            <a:ext cx="2520280" cy="369332"/>
          </a:xfrm>
          <a:prstGeom prst="rect">
            <a:avLst/>
          </a:prstGeom>
          <a:noFill/>
        </p:spPr>
        <p:txBody>
          <a:bodyPr wrap="square" rtlCol="0">
            <a:spAutoFit/>
          </a:bodyPr>
          <a:lstStyle/>
          <a:p>
            <a:r>
              <a:rPr lang="zh-CN" altLang="en-US" dirty="0">
                <a:solidFill>
                  <a:srgbClr val="0070C0"/>
                </a:solidFill>
                <a:latin typeface="楷体" panose="02010609060101010101" pitchFamily="49" charset="-122"/>
                <a:ea typeface="楷体" panose="02010609060101010101" pitchFamily="49" charset="-122"/>
              </a:rPr>
              <a:t>有没有回头客？</a:t>
            </a:r>
          </a:p>
        </p:txBody>
      </p:sp>
      <p:sp>
        <p:nvSpPr>
          <p:cNvPr id="11" name="TextBox 10"/>
          <p:cNvSpPr txBox="1"/>
          <p:nvPr/>
        </p:nvSpPr>
        <p:spPr>
          <a:xfrm>
            <a:off x="2771800" y="3723878"/>
            <a:ext cx="2520280" cy="369332"/>
          </a:xfrm>
          <a:prstGeom prst="rect">
            <a:avLst/>
          </a:prstGeom>
          <a:noFill/>
        </p:spPr>
        <p:txBody>
          <a:bodyPr wrap="square" rtlCol="0">
            <a:spAutoFit/>
          </a:bodyPr>
          <a:lstStyle/>
          <a:p>
            <a:r>
              <a:rPr lang="zh-CN" altLang="en-US" dirty="0">
                <a:solidFill>
                  <a:srgbClr val="0070C0"/>
                </a:solidFill>
                <a:latin typeface="楷体" panose="02010609060101010101" pitchFamily="49" charset="-122"/>
                <a:ea typeface="楷体" panose="02010609060101010101" pitchFamily="49" charset="-122"/>
              </a:rPr>
              <a:t>你怎么赚钱？</a:t>
            </a:r>
          </a:p>
        </p:txBody>
      </p:sp>
      <p:sp>
        <p:nvSpPr>
          <p:cNvPr id="12" name="TextBox 11"/>
          <p:cNvSpPr txBox="1"/>
          <p:nvPr/>
        </p:nvSpPr>
        <p:spPr>
          <a:xfrm>
            <a:off x="2771800" y="4227934"/>
            <a:ext cx="2520280" cy="369332"/>
          </a:xfrm>
          <a:prstGeom prst="rect">
            <a:avLst/>
          </a:prstGeom>
          <a:noFill/>
        </p:spPr>
        <p:txBody>
          <a:bodyPr wrap="square" rtlCol="0">
            <a:spAutoFit/>
          </a:bodyPr>
          <a:lstStyle/>
          <a:p>
            <a:r>
              <a:rPr lang="zh-CN" altLang="en-US" dirty="0">
                <a:solidFill>
                  <a:srgbClr val="0070C0"/>
                </a:solidFill>
                <a:latin typeface="楷体" panose="02010609060101010101" pitchFamily="49" charset="-122"/>
                <a:ea typeface="楷体" panose="02010609060101010101" pitchFamily="49" charset="-122"/>
              </a:rPr>
              <a:t>用户会不会为你做宣传</a:t>
            </a:r>
          </a:p>
        </p:txBody>
      </p:sp>
      <p:grpSp>
        <p:nvGrpSpPr>
          <p:cNvPr id="3" name="组合 2"/>
          <p:cNvGrpSpPr/>
          <p:nvPr/>
        </p:nvGrpSpPr>
        <p:grpSpPr>
          <a:xfrm>
            <a:off x="629342" y="1920088"/>
            <a:ext cx="3240360" cy="2955918"/>
            <a:chOff x="629342" y="1920088"/>
            <a:chExt cx="3240360" cy="2955918"/>
          </a:xfrm>
        </p:grpSpPr>
        <p:graphicFrame>
          <p:nvGraphicFramePr>
            <p:cNvPr id="7" name="图表 6"/>
            <p:cNvGraphicFramePr/>
            <p:nvPr>
              <p:extLst>
                <p:ext uri="{D42A27DB-BD31-4B8C-83A1-F6EECF244321}">
                  <p14:modId xmlns:p14="http://schemas.microsoft.com/office/powerpoint/2010/main" val="1718127126"/>
                </p:ext>
              </p:extLst>
            </p:nvPr>
          </p:nvGraphicFramePr>
          <p:xfrm>
            <a:off x="629342" y="1920088"/>
            <a:ext cx="3240360" cy="2911872"/>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直接箭头连接符 13"/>
            <p:cNvCxnSpPr/>
            <p:nvPr/>
          </p:nvCxnSpPr>
          <p:spPr>
            <a:xfrm>
              <a:off x="1237860" y="2058402"/>
              <a:ext cx="0" cy="2817604"/>
            </a:xfrm>
            <a:prstGeom prst="straightConnector1">
              <a:avLst/>
            </a:prstGeom>
            <a:ln w="38100">
              <a:gradFill flip="none" rotWithShape="1">
                <a:gsLst>
                  <a:gs pos="0">
                    <a:srgbClr val="002060"/>
                  </a:gs>
                  <a:gs pos="50000">
                    <a:srgbClr val="0070C0"/>
                  </a:gs>
                  <a:gs pos="100000">
                    <a:srgbClr val="00B0F0"/>
                  </a:gs>
                </a:gsLst>
                <a:lin ang="16200000" scaled="1"/>
                <a:tileRect/>
              </a:gradFill>
              <a:tailEnd type="triangle" w="med" len="lg"/>
            </a:ln>
          </p:spPr>
          <p:style>
            <a:lnRef idx="1">
              <a:schemeClr val="accent1"/>
            </a:lnRef>
            <a:fillRef idx="0">
              <a:schemeClr val="accent1"/>
            </a:fillRef>
            <a:effectRef idx="0">
              <a:schemeClr val="accent1"/>
            </a:effectRef>
            <a:fontRef idx="minor">
              <a:schemeClr val="tx1"/>
            </a:fontRef>
          </p:style>
        </p:cxnSp>
      </p:grpSp>
      <p:sp>
        <p:nvSpPr>
          <p:cNvPr id="16" name="椭圆 15"/>
          <p:cNvSpPr>
            <a:spLocks noChangeAspect="1"/>
          </p:cNvSpPr>
          <p:nvPr/>
        </p:nvSpPr>
        <p:spPr>
          <a:xfrm>
            <a:off x="5112229" y="1145256"/>
            <a:ext cx="756000" cy="756000"/>
          </a:xfrm>
          <a:prstGeom prst="ellipse">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a:spLocks noChangeAspect="1"/>
          </p:cNvSpPr>
          <p:nvPr/>
        </p:nvSpPr>
        <p:spPr>
          <a:xfrm>
            <a:off x="5202197" y="1235224"/>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Arial Black" panose="020B0A04020102020204" pitchFamily="34" charset="0"/>
              </a:rPr>
              <a:t>7</a:t>
            </a:r>
            <a:endParaRPr lang="zh-CN" altLang="en-US" sz="3200" dirty="0">
              <a:latin typeface="Arial Black" panose="020B0A04020102020204" pitchFamily="34" charset="0"/>
            </a:endParaRPr>
          </a:p>
        </p:txBody>
      </p:sp>
      <p:sp>
        <p:nvSpPr>
          <p:cNvPr id="18" name="TextBox 17"/>
          <p:cNvSpPr txBox="1"/>
          <p:nvPr/>
        </p:nvSpPr>
        <p:spPr>
          <a:xfrm>
            <a:off x="5867552" y="1235224"/>
            <a:ext cx="3276448" cy="400110"/>
          </a:xfrm>
          <a:prstGeom prst="rect">
            <a:avLst/>
          </a:prstGeom>
          <a:noFill/>
        </p:spPr>
        <p:txBody>
          <a:bodyPr wrap="square" rtlCol="0">
            <a:spAutoFit/>
          </a:bodyPr>
          <a:lstStyle/>
          <a:p>
            <a:r>
              <a:rPr lang="zh-CN" altLang="en-US" sz="2000" b="1" dirty="0">
                <a:solidFill>
                  <a:srgbClr val="0070C0"/>
                </a:solidFill>
                <a:latin typeface="微软雅黑" panose="020B0503020204020204" pitchFamily="34" charset="-122"/>
                <a:ea typeface="微软雅黑" panose="020B0503020204020204" pitchFamily="34" charset="-122"/>
              </a:rPr>
              <a:t>门槛优势</a:t>
            </a:r>
          </a:p>
        </p:txBody>
      </p:sp>
      <p:sp>
        <p:nvSpPr>
          <p:cNvPr id="19" name="TextBox 18"/>
          <p:cNvSpPr txBox="1"/>
          <p:nvPr/>
        </p:nvSpPr>
        <p:spPr>
          <a:xfrm>
            <a:off x="5580112" y="2062746"/>
            <a:ext cx="2846336" cy="2677656"/>
          </a:xfrm>
          <a:prstGeom prst="rect">
            <a:avLst/>
          </a:prstGeom>
          <a:noFill/>
        </p:spPr>
        <p:txBody>
          <a:bodyPr wrap="square" rtlCol="0">
            <a:spAutoFit/>
          </a:bodyPr>
          <a:lstStyle/>
          <a:p>
            <a:pPr marL="171450" indent="-171450">
              <a:lnSpc>
                <a:spcPct val="150000"/>
              </a:lnSpc>
              <a:buFont typeface="Wingdings" panose="05000000000000000000" pitchFamily="2" charset="2"/>
              <a:buChar char="n"/>
            </a:pPr>
            <a:r>
              <a:rPr lang="zh-CN" altLang="en-US" sz="1400" dirty="0">
                <a:solidFill>
                  <a:srgbClr val="0070C0"/>
                </a:solidFill>
                <a:latin typeface="微软雅黑" panose="020B0503020204020204" pitchFamily="34" charset="-122"/>
                <a:ea typeface="微软雅黑" panose="020B0503020204020204" pitchFamily="34" charset="-122"/>
              </a:rPr>
              <a:t>内部消息</a:t>
            </a:r>
            <a:endParaRPr lang="en-US" altLang="zh-CN" sz="1400" dirty="0">
              <a:solidFill>
                <a:srgbClr val="0070C0"/>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400" dirty="0">
                <a:solidFill>
                  <a:srgbClr val="0070C0"/>
                </a:solidFill>
                <a:latin typeface="微软雅黑" panose="020B0503020204020204" pitchFamily="34" charset="-122"/>
                <a:ea typeface="微软雅黑" panose="020B0503020204020204" pitchFamily="34" charset="-122"/>
              </a:rPr>
              <a:t>“专家级用户”的支持和好评</a:t>
            </a:r>
            <a:endParaRPr lang="en-US" altLang="zh-CN" sz="1400" dirty="0">
              <a:solidFill>
                <a:srgbClr val="0070C0"/>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400" dirty="0">
                <a:solidFill>
                  <a:srgbClr val="0070C0"/>
                </a:solidFill>
                <a:latin typeface="微软雅黑" panose="020B0503020204020204" pitchFamily="34" charset="-122"/>
                <a:ea typeface="微软雅黑" panose="020B0503020204020204" pitchFamily="34" charset="-122"/>
              </a:rPr>
              <a:t>超级团队</a:t>
            </a:r>
            <a:endParaRPr lang="en-US" altLang="zh-CN" sz="1400" dirty="0">
              <a:solidFill>
                <a:srgbClr val="0070C0"/>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400" dirty="0">
                <a:solidFill>
                  <a:srgbClr val="0070C0"/>
                </a:solidFill>
                <a:latin typeface="微软雅黑" panose="020B0503020204020204" pitchFamily="34" charset="-122"/>
                <a:ea typeface="微软雅黑" panose="020B0503020204020204" pitchFamily="34" charset="-122"/>
              </a:rPr>
              <a:t>个人权威</a:t>
            </a:r>
            <a:endParaRPr lang="en-US" altLang="zh-CN" sz="1400" dirty="0">
              <a:solidFill>
                <a:srgbClr val="0070C0"/>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400" dirty="0">
                <a:solidFill>
                  <a:srgbClr val="0070C0"/>
                </a:solidFill>
                <a:latin typeface="微软雅黑" panose="020B0503020204020204" pitchFamily="34" charset="-122"/>
                <a:ea typeface="微软雅黑" panose="020B0503020204020204" pitchFamily="34" charset="-122"/>
              </a:rPr>
              <a:t>大型网络效应</a:t>
            </a:r>
            <a:endParaRPr lang="en-US" altLang="zh-CN" sz="1400" dirty="0">
              <a:solidFill>
                <a:srgbClr val="0070C0"/>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400" dirty="0">
                <a:solidFill>
                  <a:srgbClr val="0070C0"/>
                </a:solidFill>
                <a:latin typeface="微软雅黑" panose="020B0503020204020204" pitchFamily="34" charset="-122"/>
                <a:ea typeface="微软雅黑" panose="020B0503020204020204" pitchFamily="34" charset="-122"/>
              </a:rPr>
              <a:t>社区</a:t>
            </a:r>
            <a:endParaRPr lang="en-US" altLang="zh-CN" sz="1400" dirty="0">
              <a:solidFill>
                <a:srgbClr val="0070C0"/>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400" dirty="0">
                <a:solidFill>
                  <a:srgbClr val="0070C0"/>
                </a:solidFill>
                <a:latin typeface="微软雅黑" panose="020B0503020204020204" pitchFamily="34" charset="-122"/>
                <a:ea typeface="微软雅黑" panose="020B0503020204020204" pitchFamily="34" charset="-122"/>
              </a:rPr>
              <a:t>现有顾客</a:t>
            </a:r>
            <a:endParaRPr lang="en-US" altLang="zh-CN" sz="1400" dirty="0">
              <a:solidFill>
                <a:srgbClr val="0070C0"/>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en-US" altLang="zh-CN" sz="1400" dirty="0">
                <a:solidFill>
                  <a:srgbClr val="0070C0"/>
                </a:solidFill>
                <a:latin typeface="微软雅黑" panose="020B0503020204020204" pitchFamily="34" charset="-122"/>
                <a:ea typeface="微软雅黑" panose="020B0503020204020204" pitchFamily="34" charset="-122"/>
              </a:rPr>
              <a:t>SEO</a:t>
            </a:r>
            <a:r>
              <a:rPr lang="zh-CN" altLang="en-US" sz="1400" dirty="0">
                <a:solidFill>
                  <a:srgbClr val="0070C0"/>
                </a:solidFill>
                <a:latin typeface="微软雅黑" panose="020B0503020204020204" pitchFamily="34" charset="-122"/>
                <a:ea typeface="微软雅黑" panose="020B0503020204020204" pitchFamily="34" charset="-122"/>
              </a:rPr>
              <a:t>排名</a:t>
            </a:r>
          </a:p>
        </p:txBody>
      </p:sp>
      <p:sp>
        <p:nvSpPr>
          <p:cNvPr id="20" name="椭圆 19">
            <a:hlinkClick r:id="rId3"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1021986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2.2.3 </a:t>
            </a:r>
            <a:r>
              <a:rPr lang="zh-CN" altLang="en-US" dirty="0"/>
              <a:t>关键要素分析法（</a:t>
            </a:r>
            <a:r>
              <a:rPr lang="en-US" altLang="zh-CN" dirty="0"/>
              <a:t>KSF</a:t>
            </a:r>
            <a:r>
              <a:rPr lang="zh-CN" altLang="en-US" dirty="0"/>
              <a:t>）</a:t>
            </a:r>
            <a:r>
              <a:rPr lang="en-US" altLang="zh-CN" dirty="0"/>
              <a:t>(1)</a:t>
            </a:r>
            <a:endParaRPr lang="zh-CN" altLang="en-US" dirty="0"/>
          </a:p>
        </p:txBody>
      </p:sp>
      <p:sp>
        <p:nvSpPr>
          <p:cNvPr id="4" name="矩形 3"/>
          <p:cNvSpPr/>
          <p:nvPr/>
        </p:nvSpPr>
        <p:spPr>
          <a:xfrm>
            <a:off x="395536" y="627534"/>
            <a:ext cx="8280920" cy="1033296"/>
          </a:xfrm>
          <a:prstGeom prst="rect">
            <a:avLst/>
          </a:prstGeom>
        </p:spPr>
        <p:txBody>
          <a:bodyPr wrap="square">
            <a:spAutoFit/>
          </a:bodyPr>
          <a:lstStyle/>
          <a:p>
            <a:pPr>
              <a:lnSpc>
                <a:spcPct val="150000"/>
              </a:lnSpc>
            </a:pPr>
            <a:r>
              <a:rPr lang="zh-CN" altLang="en-US" sz="1050" dirty="0">
                <a:solidFill>
                  <a:srgbClr val="0070C0"/>
                </a:solidFill>
                <a:latin typeface="微软雅黑" panose="020B0503020204020204" pitchFamily="34" charset="-122"/>
                <a:ea typeface="微软雅黑" panose="020B0503020204020204" pitchFamily="34" charset="-122"/>
              </a:rPr>
              <a:t>关键成功因素法（</a:t>
            </a:r>
            <a:r>
              <a:rPr lang="en-US" altLang="zh-CN" sz="1050" dirty="0">
                <a:solidFill>
                  <a:srgbClr val="0070C0"/>
                </a:solidFill>
                <a:latin typeface="微软雅黑" panose="020B0503020204020204" pitchFamily="34" charset="-122"/>
                <a:ea typeface="微软雅黑" panose="020B0503020204020204" pitchFamily="34" charset="-122"/>
              </a:rPr>
              <a:t>key success factors</a:t>
            </a:r>
            <a:r>
              <a:rPr lang="zh-CN" altLang="en-US" sz="1050" dirty="0">
                <a:solidFill>
                  <a:srgbClr val="0070C0"/>
                </a:solidFill>
                <a:latin typeface="微软雅黑" panose="020B0503020204020204" pitchFamily="34" charset="-122"/>
                <a:ea typeface="微软雅黑" panose="020B0503020204020204" pitchFamily="34" charset="-122"/>
              </a:rPr>
              <a:t>， </a:t>
            </a:r>
            <a:r>
              <a:rPr lang="en-US" altLang="zh-CN" sz="1050" dirty="0">
                <a:solidFill>
                  <a:srgbClr val="0070C0"/>
                </a:solidFill>
                <a:latin typeface="微软雅黑" panose="020B0503020204020204" pitchFamily="34" charset="-122"/>
                <a:ea typeface="微软雅黑" panose="020B0503020204020204" pitchFamily="34" charset="-122"/>
              </a:rPr>
              <a:t>KSF</a:t>
            </a:r>
            <a:r>
              <a:rPr lang="zh-CN" altLang="en-US" sz="1050" dirty="0">
                <a:solidFill>
                  <a:srgbClr val="0070C0"/>
                </a:solidFill>
                <a:latin typeface="微软雅黑" panose="020B0503020204020204" pitchFamily="34" charset="-122"/>
                <a:ea typeface="微软雅黑" panose="020B0503020204020204" pitchFamily="34" charset="-122"/>
              </a:rPr>
              <a:t>）是信息系统开发规划方法之一，由</a:t>
            </a:r>
            <a:r>
              <a:rPr lang="en-US" altLang="zh-CN" sz="1050" dirty="0">
                <a:solidFill>
                  <a:srgbClr val="0070C0"/>
                </a:solidFill>
                <a:latin typeface="微软雅黑" panose="020B0503020204020204" pitchFamily="34" charset="-122"/>
                <a:ea typeface="微软雅黑" panose="020B0503020204020204" pitchFamily="34" charset="-122"/>
              </a:rPr>
              <a:t>1970</a:t>
            </a:r>
            <a:r>
              <a:rPr lang="zh-CN" altLang="en-US" sz="1050" dirty="0">
                <a:solidFill>
                  <a:srgbClr val="0070C0"/>
                </a:solidFill>
                <a:latin typeface="微软雅黑" panose="020B0503020204020204" pitchFamily="34" charset="-122"/>
                <a:ea typeface="微软雅黑" panose="020B0503020204020204" pitchFamily="34" charset="-122"/>
              </a:rPr>
              <a:t>年由哈佛大学教授</a:t>
            </a:r>
            <a:r>
              <a:rPr lang="en-US" altLang="zh-CN" sz="1050" dirty="0">
                <a:solidFill>
                  <a:srgbClr val="0070C0"/>
                </a:solidFill>
                <a:latin typeface="微软雅黑" panose="020B0503020204020204" pitchFamily="34" charset="-122"/>
                <a:ea typeface="微软雅黑" panose="020B0503020204020204" pitchFamily="34" charset="-122"/>
              </a:rPr>
              <a:t>William </a:t>
            </a:r>
            <a:r>
              <a:rPr lang="en-US" altLang="zh-CN" sz="1050" dirty="0" err="1">
                <a:solidFill>
                  <a:srgbClr val="0070C0"/>
                </a:solidFill>
                <a:latin typeface="微软雅黑" panose="020B0503020204020204" pitchFamily="34" charset="-122"/>
                <a:ea typeface="微软雅黑" panose="020B0503020204020204" pitchFamily="34" charset="-122"/>
              </a:rPr>
              <a:t>Zani</a:t>
            </a:r>
            <a:r>
              <a:rPr lang="zh-CN" altLang="en-US" sz="1050" dirty="0">
                <a:solidFill>
                  <a:srgbClr val="0070C0"/>
                </a:solidFill>
                <a:latin typeface="微软雅黑" panose="020B0503020204020204" pitchFamily="34" charset="-122"/>
                <a:ea typeface="微软雅黑" panose="020B0503020204020204" pitchFamily="34" charset="-122"/>
              </a:rPr>
              <a:t>提出。关键成功因素的重要性置于企业其它所有目标、策略和目的之上，寻求管理决策阶层所需的信息层级，并指出管理者应特别注意的范围。若能掌握少数几项重要因素</a:t>
            </a:r>
            <a:r>
              <a:rPr lang="en-US" altLang="zh-CN" sz="1050" dirty="0">
                <a:solidFill>
                  <a:srgbClr val="0070C0"/>
                </a:solidFill>
                <a:latin typeface="微软雅黑" panose="020B0503020204020204" pitchFamily="34" charset="-122"/>
                <a:ea typeface="微软雅黑" panose="020B0503020204020204" pitchFamily="34" charset="-122"/>
              </a:rPr>
              <a:t>(</a:t>
            </a:r>
            <a:r>
              <a:rPr lang="zh-CN" altLang="en-US" sz="1050" dirty="0">
                <a:solidFill>
                  <a:srgbClr val="0070C0"/>
                </a:solidFill>
                <a:latin typeface="微软雅黑" panose="020B0503020204020204" pitchFamily="34" charset="-122"/>
                <a:ea typeface="微软雅黑" panose="020B0503020204020204" pitchFamily="34" charset="-122"/>
              </a:rPr>
              <a:t>一般关键成功因素有</a:t>
            </a:r>
            <a:r>
              <a:rPr lang="en-US" altLang="zh-CN" sz="1050" dirty="0">
                <a:solidFill>
                  <a:srgbClr val="0070C0"/>
                </a:solidFill>
                <a:latin typeface="微软雅黑" panose="020B0503020204020204" pitchFamily="34" charset="-122"/>
                <a:ea typeface="微软雅黑" panose="020B0503020204020204" pitchFamily="34" charset="-122"/>
              </a:rPr>
              <a:t>5~9 </a:t>
            </a:r>
            <a:r>
              <a:rPr lang="zh-CN" altLang="en-US" sz="1050" dirty="0">
                <a:solidFill>
                  <a:srgbClr val="0070C0"/>
                </a:solidFill>
                <a:latin typeface="微软雅黑" panose="020B0503020204020204" pitchFamily="34" charset="-122"/>
                <a:ea typeface="微软雅黑" panose="020B0503020204020204" pitchFamily="34" charset="-122"/>
              </a:rPr>
              <a:t>个</a:t>
            </a:r>
            <a:r>
              <a:rPr lang="en-US" altLang="zh-CN" sz="1050" dirty="0">
                <a:solidFill>
                  <a:srgbClr val="0070C0"/>
                </a:solidFill>
                <a:latin typeface="微软雅黑" panose="020B0503020204020204" pitchFamily="34" charset="-122"/>
                <a:ea typeface="微软雅黑" panose="020B0503020204020204" pitchFamily="34" charset="-122"/>
              </a:rPr>
              <a:t>)</a:t>
            </a:r>
            <a:r>
              <a:rPr lang="zh-CN" altLang="en-US" sz="1050" dirty="0">
                <a:solidFill>
                  <a:srgbClr val="0070C0"/>
                </a:solidFill>
                <a:latin typeface="微软雅黑" panose="020B0503020204020204" pitchFamily="34" charset="-122"/>
                <a:ea typeface="微软雅黑" panose="020B0503020204020204" pitchFamily="34" charset="-122"/>
              </a:rPr>
              <a:t>，便能确保相当的竞争力，它是一组能力的组合。如果企业想要持续成长，就必须对这些少数的关键领域加以管理，否则将无法达到预期的目标。即使同一个产业中的个别企业会存在不同的关键成功因素</a:t>
            </a:r>
            <a:endParaRPr lang="en-US" altLang="zh-CN" sz="1050" dirty="0">
              <a:solidFill>
                <a:srgbClr val="0070C0"/>
              </a:solidFill>
              <a:latin typeface="微软雅黑" panose="020B0503020204020204" pitchFamily="34" charset="-122"/>
              <a:ea typeface="微软雅黑" panose="020B0503020204020204" pitchFamily="34" charset="-122"/>
            </a:endParaRPr>
          </a:p>
        </p:txBody>
      </p:sp>
      <p:sp>
        <p:nvSpPr>
          <p:cNvPr id="5" name="矩形 4"/>
          <p:cNvSpPr/>
          <p:nvPr/>
        </p:nvSpPr>
        <p:spPr>
          <a:xfrm>
            <a:off x="391422" y="3562766"/>
            <a:ext cx="2025228" cy="1415772"/>
          </a:xfrm>
          <a:prstGeom prst="rect">
            <a:avLst/>
          </a:prstGeom>
        </p:spPr>
        <p:txBody>
          <a:bodyPr wrap="square">
            <a:spAutoFit/>
          </a:bodyPr>
          <a:lstStyle/>
          <a:p>
            <a:r>
              <a:rPr lang="zh-CN" altLang="en-US" sz="1400" b="1" dirty="0">
                <a:solidFill>
                  <a:srgbClr val="0070C0"/>
                </a:solidFill>
                <a:latin typeface="微软雅黑" panose="020B0503020204020204" pitchFamily="34" charset="-122"/>
                <a:ea typeface="微软雅黑" panose="020B0503020204020204" pitchFamily="34" charset="-122"/>
              </a:rPr>
              <a:t>环境因素</a:t>
            </a:r>
            <a:endParaRPr lang="en-US" altLang="zh-CN" sz="1400" b="1" dirty="0">
              <a:solidFill>
                <a:srgbClr val="0070C0"/>
              </a:solidFill>
              <a:latin typeface="微软雅黑" panose="020B0503020204020204" pitchFamily="34" charset="-122"/>
              <a:ea typeface="微软雅黑" panose="020B0503020204020204" pitchFamily="34" charset="-122"/>
            </a:endParaRPr>
          </a:p>
          <a:p>
            <a:r>
              <a:rPr lang="zh-CN" altLang="en-US" sz="1200" dirty="0">
                <a:solidFill>
                  <a:srgbClr val="0070C0"/>
                </a:solidFill>
                <a:latin typeface="楷体" panose="02010609060101010101" pitchFamily="49" charset="-122"/>
                <a:ea typeface="楷体" panose="02010609060101010101" pitchFamily="49" charset="-122"/>
              </a:rPr>
              <a:t>企业因外在因素</a:t>
            </a:r>
            <a:r>
              <a:rPr lang="en-US" altLang="zh-CN" sz="1200" dirty="0">
                <a:solidFill>
                  <a:srgbClr val="0070C0"/>
                </a:solidFill>
                <a:latin typeface="楷体" panose="02010609060101010101" pitchFamily="49" charset="-122"/>
                <a:ea typeface="楷体" panose="02010609060101010101" pitchFamily="49" charset="-122"/>
              </a:rPr>
              <a:t>(</a:t>
            </a:r>
            <a:r>
              <a:rPr lang="zh-CN" altLang="en-US" sz="1200" dirty="0">
                <a:solidFill>
                  <a:srgbClr val="0070C0"/>
                </a:solidFill>
                <a:latin typeface="楷体" panose="02010609060101010101" pitchFamily="49" charset="-122"/>
                <a:ea typeface="楷体" panose="02010609060101010101" pitchFamily="49" charset="-122"/>
              </a:rPr>
              <a:t>总体环境</a:t>
            </a:r>
            <a:r>
              <a:rPr lang="en-US" altLang="zh-CN" sz="1200" dirty="0">
                <a:solidFill>
                  <a:srgbClr val="0070C0"/>
                </a:solidFill>
                <a:latin typeface="楷体" panose="02010609060101010101" pitchFamily="49" charset="-122"/>
                <a:ea typeface="楷体" panose="02010609060101010101" pitchFamily="49" charset="-122"/>
              </a:rPr>
              <a:t>)</a:t>
            </a:r>
            <a:r>
              <a:rPr lang="zh-CN" altLang="en-US" sz="1200" dirty="0">
                <a:solidFill>
                  <a:srgbClr val="0070C0"/>
                </a:solidFill>
                <a:latin typeface="楷体" panose="02010609060101010101" pitchFamily="49" charset="-122"/>
                <a:ea typeface="楷体" panose="02010609060101010101" pitchFamily="49" charset="-122"/>
              </a:rPr>
              <a:t>的变动，都会影响每个公司的关键成功因素。如在市场需求波动大时，存货控制可能就会被高阶主管视为关键成功因素之一。</a:t>
            </a:r>
          </a:p>
        </p:txBody>
      </p:sp>
      <p:grpSp>
        <p:nvGrpSpPr>
          <p:cNvPr id="7" name="Group 3"/>
          <p:cNvGrpSpPr>
            <a:grpSpLocks/>
          </p:cNvGrpSpPr>
          <p:nvPr/>
        </p:nvGrpSpPr>
        <p:grpSpPr bwMode="auto">
          <a:xfrm>
            <a:off x="2268520" y="2467041"/>
            <a:ext cx="2114449" cy="2170116"/>
            <a:chOff x="0" y="0"/>
            <a:chExt cx="2834" cy="2849"/>
          </a:xfrm>
        </p:grpSpPr>
        <p:sp>
          <p:nvSpPr>
            <p:cNvPr id="8" name="Puzzle3"/>
            <p:cNvSpPr>
              <a:spLocks noEditPoints="1"/>
            </p:cNvSpPr>
            <p:nvPr/>
          </p:nvSpPr>
          <p:spPr bwMode="auto">
            <a:xfrm>
              <a:off x="1380" y="0"/>
              <a:ext cx="1114" cy="1514"/>
            </a:xfrm>
            <a:custGeom>
              <a:avLst/>
              <a:gdLst>
                <a:gd name="T0" fmla="*/ 2269 w 21600"/>
                <a:gd name="T1" fmla="*/ 7718 h 21600"/>
                <a:gd name="T2" fmla="*/ 19157 w 21600"/>
                <a:gd name="T3" fmla="*/ 20230 h 21600"/>
              </a:gdLst>
              <a:ahLst/>
              <a:cxnLst>
                <a:cxn ang="0">
                  <a:pos x="8544" y="21062"/>
                </a:cxn>
                <a:cxn ang="0">
                  <a:pos x="9396" y="20289"/>
                </a:cxn>
                <a:cxn ang="0">
                  <a:pos x="8650" y="19162"/>
                </a:cxn>
                <a:cxn ang="0">
                  <a:pos x="7993" y="17471"/>
                </a:cxn>
                <a:cxn ang="0">
                  <a:pos x="8615" y="16317"/>
                </a:cxn>
                <a:cxn ang="0">
                  <a:pos x="9663" y="15885"/>
                </a:cxn>
                <a:cxn ang="0">
                  <a:pos x="11279" y="15833"/>
                </a:cxn>
                <a:cxn ang="0">
                  <a:pos x="12611" y="16213"/>
                </a:cxn>
                <a:cxn ang="0">
                  <a:pos x="13517" y="17248"/>
                </a:cxn>
                <a:cxn ang="0">
                  <a:pos x="13109" y="18808"/>
                </a:cxn>
                <a:cxn ang="0">
                  <a:pos x="11883" y="20132"/>
                </a:cxn>
                <a:cxn ang="0">
                  <a:pos x="12327" y="20787"/>
                </a:cxn>
                <a:cxn ang="0">
                  <a:pos x="14317" y="21390"/>
                </a:cxn>
                <a:cxn ang="0">
                  <a:pos x="17407" y="21678"/>
                </a:cxn>
                <a:cxn ang="0">
                  <a:pos x="20214" y="21272"/>
                </a:cxn>
                <a:cxn ang="0">
                  <a:pos x="20321" y="19083"/>
                </a:cxn>
                <a:cxn ang="0">
                  <a:pos x="20551" y="15911"/>
                </a:cxn>
                <a:cxn ang="0">
                  <a:pos x="19521" y="15125"/>
                </a:cxn>
                <a:cxn ang="0">
                  <a:pos x="17994" y="15007"/>
                </a:cxn>
                <a:cxn ang="0">
                  <a:pos x="16661" y="15636"/>
                </a:cxn>
                <a:cxn ang="0">
                  <a:pos x="14619" y="15479"/>
                </a:cxn>
                <a:cxn ang="0">
                  <a:pos x="13393" y="14600"/>
                </a:cxn>
                <a:cxn ang="0">
                  <a:pos x="13180" y="13591"/>
                </a:cxn>
                <a:cxn ang="0">
                  <a:pos x="13588" y="12569"/>
                </a:cxn>
                <a:cxn ang="0">
                  <a:pos x="15436" y="11678"/>
                </a:cxn>
                <a:cxn ang="0">
                  <a:pos x="17514" y="11966"/>
                </a:cxn>
                <a:cxn ang="0">
                  <a:pos x="18669" y="12543"/>
                </a:cxn>
                <a:cxn ang="0">
                  <a:pos x="20072" y="12543"/>
                </a:cxn>
                <a:cxn ang="0">
                  <a:pos x="21298" y="12032"/>
                </a:cxn>
                <a:cxn ang="0">
                  <a:pos x="21653" y="10826"/>
                </a:cxn>
                <a:cxn ang="0">
                  <a:pos x="20800" y="7536"/>
                </a:cxn>
                <a:cxn ang="0">
                  <a:pos x="17656" y="7208"/>
                </a:cxn>
                <a:cxn ang="0">
                  <a:pos x="13695" y="6828"/>
                </a:cxn>
                <a:cxn ang="0">
                  <a:pos x="11919" y="5871"/>
                </a:cxn>
                <a:cxn ang="0">
                  <a:pos x="11723" y="4482"/>
                </a:cxn>
                <a:cxn ang="0">
                  <a:pos x="12700" y="3460"/>
                </a:cxn>
                <a:cxn ang="0">
                  <a:pos x="13357" y="1874"/>
                </a:cxn>
                <a:cxn ang="0">
                  <a:pos x="12665" y="616"/>
                </a:cxn>
                <a:cxn ang="0">
                  <a:pos x="11368" y="104"/>
                </a:cxn>
                <a:cxn ang="0">
                  <a:pos x="9574" y="104"/>
                </a:cxn>
                <a:cxn ang="0">
                  <a:pos x="8277" y="511"/>
                </a:cxn>
                <a:cxn ang="0">
                  <a:pos x="7353" y="1599"/>
                </a:cxn>
                <a:cxn ang="0">
                  <a:pos x="7833" y="3198"/>
                </a:cxn>
                <a:cxn ang="0">
                  <a:pos x="8846" y="4561"/>
                </a:cxn>
                <a:cxn ang="0">
                  <a:pos x="8135" y="5976"/>
                </a:cxn>
                <a:cxn ang="0">
                  <a:pos x="5684" y="6802"/>
                </a:cxn>
                <a:cxn ang="0">
                  <a:pos x="1545" y="6802"/>
                </a:cxn>
                <a:cxn ang="0">
                  <a:pos x="142" y="9869"/>
                </a:cxn>
                <a:cxn ang="0">
                  <a:pos x="497" y="11783"/>
                </a:cxn>
                <a:cxn ang="0">
                  <a:pos x="2131" y="12267"/>
                </a:cxn>
                <a:cxn ang="0">
                  <a:pos x="3872" y="11979"/>
                </a:cxn>
                <a:cxn ang="0">
                  <a:pos x="5506" y="11481"/>
                </a:cxn>
                <a:cxn ang="0">
                  <a:pos x="7353" y="12110"/>
                </a:cxn>
                <a:cxn ang="0">
                  <a:pos x="8028" y="13775"/>
                </a:cxn>
                <a:cxn ang="0">
                  <a:pos x="6803" y="14850"/>
                </a:cxn>
                <a:cxn ang="0">
                  <a:pos x="4849" y="15007"/>
                </a:cxn>
                <a:cxn ang="0">
                  <a:pos x="3428" y="14194"/>
                </a:cxn>
                <a:cxn ang="0">
                  <a:pos x="1811" y="14273"/>
                </a:cxn>
                <a:cxn ang="0">
                  <a:pos x="497" y="15177"/>
                </a:cxn>
                <a:cxn ang="0">
                  <a:pos x="497" y="17340"/>
                </a:cxn>
                <a:cxn ang="0">
                  <a:pos x="994" y="20132"/>
                </a:cxn>
                <a:cxn ang="0">
                  <a:pos x="1474" y="20997"/>
                </a:cxn>
                <a:cxn ang="0">
                  <a:pos x="5701" y="20721"/>
                </a:cxn>
              </a:cxnLst>
              <a:rect l="T0" t="T1" r="T2" b="T3"/>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adFill>
              <a:gsLst>
                <a:gs pos="0">
                  <a:schemeClr val="tx2">
                    <a:lumMod val="20000"/>
                    <a:lumOff val="80000"/>
                  </a:schemeClr>
                </a:gs>
                <a:gs pos="100000">
                  <a:srgbClr val="00B0F0"/>
                </a:gs>
              </a:gsLst>
              <a:lin ang="5400000" scaled="1"/>
            </a:gradFill>
            <a:ln w="34925" cmpd="sng">
              <a:solidFill>
                <a:srgbClr val="FFFFFF"/>
              </a:solidFill>
              <a:round/>
              <a:headEnd/>
              <a:tailEnd/>
            </a:ln>
            <a:effectLst>
              <a:outerShdw dist="135003" dir="2471156" algn="ctr" rotWithShape="0">
                <a:srgbClr val="000000">
                  <a:alpha val="50000"/>
                </a:srgbClr>
              </a:outerShdw>
            </a:effectLst>
          </p:spPr>
          <p:txBody>
            <a:bodyPr/>
            <a:lstStyle/>
            <a:p>
              <a:pPr>
                <a:defRPr/>
              </a:pPr>
              <a:endParaRPr lang="zh-CN" altLang="en-US"/>
            </a:p>
          </p:txBody>
        </p:sp>
        <p:sp>
          <p:nvSpPr>
            <p:cNvPr id="9" name="Puzzle2"/>
            <p:cNvSpPr>
              <a:spLocks noEditPoints="1"/>
            </p:cNvSpPr>
            <p:nvPr/>
          </p:nvSpPr>
          <p:spPr bwMode="auto">
            <a:xfrm>
              <a:off x="1056" y="1103"/>
              <a:ext cx="1778" cy="1379"/>
            </a:xfrm>
            <a:custGeom>
              <a:avLst/>
              <a:gdLst>
                <a:gd name="T0" fmla="*/ 5394 w 21600"/>
                <a:gd name="T1" fmla="*/ 6735 h 21600"/>
                <a:gd name="T2" fmla="*/ 16182 w 21600"/>
                <a:gd name="T3" fmla="*/ 20441 h 21600"/>
              </a:gdLst>
              <a:ahLst/>
              <a:cxnLst>
                <a:cxn ang="0">
                  <a:pos x="3637" y="12694"/>
                </a:cxn>
                <a:cxn ang="0">
                  <a:pos x="2530" y="12142"/>
                </a:cxn>
                <a:cxn ang="0">
                  <a:pos x="1378" y="11634"/>
                </a:cxn>
                <a:cxn ang="0">
                  <a:pos x="553" y="12086"/>
                </a:cxn>
                <a:cxn ang="0">
                  <a:pos x="11" y="13386"/>
                </a:cxn>
                <a:cxn ang="0">
                  <a:pos x="451" y="14857"/>
                </a:cxn>
                <a:cxn ang="0">
                  <a:pos x="1208" y="15351"/>
                </a:cxn>
                <a:cxn ang="0">
                  <a:pos x="2225" y="15238"/>
                </a:cxn>
                <a:cxn ang="0">
                  <a:pos x="3615" y="14828"/>
                </a:cxn>
                <a:cxn ang="0">
                  <a:pos x="4179" y="15408"/>
                </a:cxn>
                <a:cxn ang="0">
                  <a:pos x="4552" y="17090"/>
                </a:cxn>
                <a:cxn ang="0">
                  <a:pos x="4552" y="19366"/>
                </a:cxn>
                <a:cxn ang="0">
                  <a:pos x="4744" y="21161"/>
                </a:cxn>
                <a:cxn ang="0">
                  <a:pos x="7410" y="21161"/>
                </a:cxn>
                <a:cxn ang="0">
                  <a:pos x="8969" y="20285"/>
                </a:cxn>
                <a:cxn ang="0">
                  <a:pos x="9433" y="18744"/>
                </a:cxn>
                <a:cxn ang="0">
                  <a:pos x="8777" y="17274"/>
                </a:cxn>
                <a:cxn ang="0">
                  <a:pos x="8472" y="15563"/>
                </a:cxn>
                <a:cxn ang="0">
                  <a:pos x="9060" y="14376"/>
                </a:cxn>
                <a:cxn ang="0">
                  <a:pos x="9884" y="13938"/>
                </a:cxn>
                <a:cxn ang="0">
                  <a:pos x="11037" y="13966"/>
                </a:cxn>
                <a:cxn ang="0">
                  <a:pos x="11861" y="14475"/>
                </a:cxn>
                <a:cxn ang="0">
                  <a:pos x="12291" y="15832"/>
                </a:cxn>
                <a:cxn ang="0">
                  <a:pos x="11884" y="17542"/>
                </a:cxn>
                <a:cxn ang="0">
                  <a:pos x="11251" y="18659"/>
                </a:cxn>
                <a:cxn ang="0">
                  <a:pos x="11376" y="20158"/>
                </a:cxn>
                <a:cxn ang="0">
                  <a:pos x="12528" y="21190"/>
                </a:cxn>
                <a:cxn ang="0">
                  <a:pos x="15025" y="21600"/>
                </a:cxn>
                <a:cxn ang="0">
                  <a:pos x="16821" y="21190"/>
                </a:cxn>
                <a:cxn ang="0">
                  <a:pos x="16719" y="18306"/>
                </a:cxn>
                <a:cxn ang="0">
                  <a:pos x="17081" y="15790"/>
                </a:cxn>
                <a:cxn ang="0">
                  <a:pos x="17905" y="15479"/>
                </a:cxn>
                <a:cxn ang="0">
                  <a:pos x="18866" y="16129"/>
                </a:cxn>
                <a:cxn ang="0">
                  <a:pos x="19860" y="16836"/>
                </a:cxn>
                <a:cxn ang="0">
                  <a:pos x="21035" y="16412"/>
                </a:cxn>
                <a:cxn ang="0">
                  <a:pos x="21600" y="14885"/>
                </a:cxn>
                <a:cxn ang="0">
                  <a:pos x="21419" y="13909"/>
                </a:cxn>
                <a:cxn ang="0">
                  <a:pos x="20357" y="12821"/>
                </a:cxn>
                <a:cxn ang="0">
                  <a:pos x="19148" y="12962"/>
                </a:cxn>
                <a:cxn ang="0">
                  <a:pos x="18470" y="13740"/>
                </a:cxn>
                <a:cxn ang="0">
                  <a:pos x="17499" y="13726"/>
                </a:cxn>
                <a:cxn ang="0">
                  <a:pos x="16889" y="12991"/>
                </a:cxn>
                <a:cxn ang="0">
                  <a:pos x="16889" y="8566"/>
                </a:cxn>
                <a:cxn ang="0">
                  <a:pos x="16154" y="6177"/>
                </a:cxn>
                <a:cxn ang="0">
                  <a:pos x="14200" y="6332"/>
                </a:cxn>
                <a:cxn ang="0">
                  <a:pos x="12358" y="5838"/>
                </a:cxn>
                <a:cxn ang="0">
                  <a:pos x="11466" y="5187"/>
                </a:cxn>
                <a:cxn ang="0">
                  <a:pos x="11443" y="4410"/>
                </a:cxn>
                <a:cxn ang="0">
                  <a:pos x="12336" y="2756"/>
                </a:cxn>
                <a:cxn ang="0">
                  <a:pos x="12246" y="1046"/>
                </a:cxn>
                <a:cxn ang="0">
                  <a:pos x="11579" y="310"/>
                </a:cxn>
                <a:cxn ang="0">
                  <a:pos x="10619" y="28"/>
                </a:cxn>
                <a:cxn ang="0">
                  <a:pos x="9692" y="226"/>
                </a:cxn>
                <a:cxn ang="0">
                  <a:pos x="9128" y="791"/>
                </a:cxn>
                <a:cxn ang="0">
                  <a:pos x="8913" y="2445"/>
                </a:cxn>
                <a:cxn ang="0">
                  <a:pos x="9579" y="4085"/>
                </a:cxn>
                <a:cxn ang="0">
                  <a:pos x="9715" y="5216"/>
                </a:cxn>
                <a:cxn ang="0">
                  <a:pos x="8845" y="5767"/>
                </a:cxn>
                <a:cxn ang="0">
                  <a:pos x="7433" y="5329"/>
                </a:cxn>
                <a:cxn ang="0">
                  <a:pos x="4744" y="5597"/>
                </a:cxn>
                <a:cxn ang="0">
                  <a:pos x="4315" y="7930"/>
                </a:cxn>
                <a:cxn ang="0">
                  <a:pos x="4484" y="11520"/>
                </a:cxn>
              </a:cxnLst>
              <a:rect l="T0" t="T1" r="T2" b="T3"/>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adFill>
              <a:gsLst>
                <a:gs pos="0">
                  <a:srgbClr val="0070C0"/>
                </a:gs>
                <a:gs pos="100000">
                  <a:srgbClr val="00B0F0"/>
                </a:gs>
              </a:gsLst>
              <a:lin ang="18900000" scaled="1"/>
            </a:gradFill>
            <a:ln w="34925" cmpd="sng">
              <a:solidFill>
                <a:srgbClr val="FFFFFF"/>
              </a:solidFill>
              <a:round/>
              <a:headEnd/>
              <a:tailEnd/>
            </a:ln>
            <a:effectLst>
              <a:outerShdw dist="135003" dir="2471156" algn="ctr" rotWithShape="0">
                <a:srgbClr val="000000">
                  <a:alpha val="50000"/>
                </a:srgbClr>
              </a:outerShdw>
            </a:effectLst>
          </p:spPr>
          <p:txBody>
            <a:bodyPr/>
            <a:lstStyle/>
            <a:p>
              <a:pPr>
                <a:defRPr/>
              </a:pPr>
              <a:endParaRPr lang="zh-CN" altLang="en-US"/>
            </a:p>
          </p:txBody>
        </p:sp>
        <p:sp>
          <p:nvSpPr>
            <p:cNvPr id="10" name="Puzzle4"/>
            <p:cNvSpPr>
              <a:spLocks noEditPoints="1"/>
            </p:cNvSpPr>
            <p:nvPr/>
          </p:nvSpPr>
          <p:spPr bwMode="auto">
            <a:xfrm>
              <a:off x="368" y="1086"/>
              <a:ext cx="1072" cy="1763"/>
            </a:xfrm>
            <a:custGeom>
              <a:avLst/>
              <a:gdLst>
                <a:gd name="T0" fmla="*/ 2075 w 21600"/>
                <a:gd name="T1" fmla="*/ 5660 h 21600"/>
                <a:gd name="T2" fmla="*/ 20210 w 21600"/>
                <a:gd name="T3" fmla="*/ 15976 h 21600"/>
              </a:gdLst>
              <a:ahLst/>
              <a:cxnLst>
                <a:cxn ang="0">
                  <a:pos x="4682" y="10237"/>
                </a:cxn>
                <a:cxn ang="0">
                  <a:pos x="7004" y="10469"/>
                </a:cxn>
                <a:cxn ang="0">
                  <a:pos x="8194" y="11340"/>
                </a:cxn>
                <a:cxn ang="0">
                  <a:pos x="8194" y="12265"/>
                </a:cxn>
                <a:cxn ang="0">
                  <a:pos x="6759" y="13257"/>
                </a:cxn>
                <a:cxn ang="0">
                  <a:pos x="4758" y="13301"/>
                </a:cxn>
                <a:cxn ang="0">
                  <a:pos x="3228" y="12607"/>
                </a:cxn>
                <a:cxn ang="0">
                  <a:pos x="1642" y="12309"/>
                </a:cxn>
                <a:cxn ang="0">
                  <a:pos x="528" y="12838"/>
                </a:cxn>
                <a:cxn ang="0">
                  <a:pos x="113" y="15626"/>
                </a:cxn>
                <a:cxn ang="0">
                  <a:pos x="1095" y="16883"/>
                </a:cxn>
                <a:cxn ang="0">
                  <a:pos x="6759" y="16706"/>
                </a:cxn>
                <a:cxn ang="0">
                  <a:pos x="9572" y="17280"/>
                </a:cxn>
                <a:cxn ang="0">
                  <a:pos x="10158" y="18128"/>
                </a:cxn>
                <a:cxn ang="0">
                  <a:pos x="9213" y="18999"/>
                </a:cxn>
                <a:cxn ang="0">
                  <a:pos x="8855" y="20354"/>
                </a:cxn>
                <a:cxn ang="0">
                  <a:pos x="10120" y="21445"/>
                </a:cxn>
                <a:cxn ang="0">
                  <a:pos x="11498" y="21666"/>
                </a:cxn>
                <a:cxn ang="0">
                  <a:pos x="13896" y="21192"/>
                </a:cxn>
                <a:cxn ang="0">
                  <a:pos x="14802" y="19991"/>
                </a:cxn>
                <a:cxn ang="0">
                  <a:pos x="13669" y="18745"/>
                </a:cxn>
                <a:cxn ang="0">
                  <a:pos x="13122" y="17533"/>
                </a:cxn>
                <a:cxn ang="0">
                  <a:pos x="13896" y="16607"/>
                </a:cxn>
                <a:cxn ang="0">
                  <a:pos x="16105" y="16541"/>
                </a:cxn>
                <a:cxn ang="0">
                  <a:pos x="21109" y="16497"/>
                </a:cxn>
                <a:cxn ang="0">
                  <a:pos x="21618" y="14745"/>
                </a:cxn>
                <a:cxn ang="0">
                  <a:pos x="21354" y="13048"/>
                </a:cxn>
                <a:cxn ang="0">
                  <a:pos x="20637" y="12034"/>
                </a:cxn>
                <a:cxn ang="0">
                  <a:pos x="19390" y="11824"/>
                </a:cxn>
                <a:cxn ang="0">
                  <a:pos x="17049" y="12221"/>
                </a:cxn>
                <a:cxn ang="0">
                  <a:pos x="15520" y="12155"/>
                </a:cxn>
                <a:cxn ang="0">
                  <a:pos x="14255" y="11483"/>
                </a:cxn>
                <a:cxn ang="0">
                  <a:pos x="14066" y="10359"/>
                </a:cxn>
                <a:cxn ang="0">
                  <a:pos x="15350" y="9477"/>
                </a:cxn>
                <a:cxn ang="0">
                  <a:pos x="16690" y="9345"/>
                </a:cxn>
                <a:cxn ang="0">
                  <a:pos x="18994" y="10006"/>
                </a:cxn>
                <a:cxn ang="0">
                  <a:pos x="20410" y="10105"/>
                </a:cxn>
                <a:cxn ang="0">
                  <a:pos x="21279" y="9642"/>
                </a:cxn>
                <a:cxn ang="0">
                  <a:pos x="21354" y="7714"/>
                </a:cxn>
                <a:cxn ang="0">
                  <a:pos x="20958" y="4860"/>
                </a:cxn>
                <a:cxn ang="0">
                  <a:pos x="18465" y="5201"/>
                </a:cxn>
                <a:cxn ang="0">
                  <a:pos x="14840" y="5157"/>
                </a:cxn>
                <a:cxn ang="0">
                  <a:pos x="12480" y="4606"/>
                </a:cxn>
                <a:cxn ang="0">
                  <a:pos x="12046" y="3967"/>
                </a:cxn>
                <a:cxn ang="0">
                  <a:pos x="13065" y="3085"/>
                </a:cxn>
                <a:cxn ang="0">
                  <a:pos x="14104" y="1730"/>
                </a:cxn>
                <a:cxn ang="0">
                  <a:pos x="13103" y="462"/>
                </a:cxn>
                <a:cxn ang="0">
                  <a:pos x="10667" y="11"/>
                </a:cxn>
                <a:cxn ang="0">
                  <a:pos x="8458" y="815"/>
                </a:cxn>
                <a:cxn ang="0">
                  <a:pos x="7835" y="2193"/>
                </a:cxn>
                <a:cxn ang="0">
                  <a:pos x="8704" y="3019"/>
                </a:cxn>
                <a:cxn ang="0">
                  <a:pos x="9534" y="4033"/>
                </a:cxn>
                <a:cxn ang="0">
                  <a:pos x="9006" y="4628"/>
                </a:cxn>
                <a:cxn ang="0">
                  <a:pos x="4795" y="4815"/>
                </a:cxn>
                <a:cxn ang="0">
                  <a:pos x="698" y="4771"/>
                </a:cxn>
                <a:cxn ang="0">
                  <a:pos x="453" y="8606"/>
                </a:cxn>
                <a:cxn ang="0">
                  <a:pos x="660" y="10590"/>
                </a:cxn>
                <a:cxn ang="0">
                  <a:pos x="1963" y="11064"/>
                </a:cxn>
                <a:cxn ang="0">
                  <a:pos x="3606" y="10766"/>
                </a:cxn>
              </a:cxnLst>
              <a:rect l="T0" t="T1" r="T2" b="T3"/>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adFill>
              <a:gsLst>
                <a:gs pos="0">
                  <a:schemeClr val="tx2">
                    <a:lumMod val="20000"/>
                    <a:lumOff val="80000"/>
                  </a:schemeClr>
                </a:gs>
                <a:gs pos="100000">
                  <a:srgbClr val="00B0F0"/>
                </a:gs>
              </a:gsLst>
              <a:lin ang="5400000" scaled="1"/>
            </a:gradFill>
            <a:ln w="34925" cmpd="sng">
              <a:solidFill>
                <a:srgbClr val="FFFFFF"/>
              </a:solidFill>
              <a:round/>
              <a:headEnd/>
              <a:tailEnd/>
            </a:ln>
            <a:effectLst>
              <a:outerShdw dist="135003" dir="2471156" algn="ctr" rotWithShape="0">
                <a:srgbClr val="000000">
                  <a:alpha val="50000"/>
                </a:srgbClr>
              </a:outerShdw>
            </a:effectLst>
          </p:spPr>
          <p:txBody>
            <a:bodyPr/>
            <a:lstStyle/>
            <a:p>
              <a:pPr>
                <a:defRPr/>
              </a:pPr>
              <a:endParaRPr lang="zh-CN" altLang="en-US"/>
            </a:p>
          </p:txBody>
        </p:sp>
        <p:sp>
          <p:nvSpPr>
            <p:cNvPr id="11" name="Puzzle1"/>
            <p:cNvSpPr>
              <a:spLocks noEditPoints="1"/>
            </p:cNvSpPr>
            <p:nvPr/>
          </p:nvSpPr>
          <p:spPr bwMode="auto">
            <a:xfrm>
              <a:off x="0" y="458"/>
              <a:ext cx="1800" cy="1051"/>
            </a:xfrm>
            <a:custGeom>
              <a:avLst/>
              <a:gdLst>
                <a:gd name="T0" fmla="*/ 6084 w 21600"/>
                <a:gd name="T1" fmla="*/ 2569 h 21600"/>
                <a:gd name="T2" fmla="*/ 16128 w 21600"/>
                <a:gd name="T3" fmla="*/ 19545 h 21600"/>
              </a:gdLst>
              <a:ahLst/>
              <a:cxnLst>
                <a:cxn ang="0">
                  <a:pos x="10012" y="20426"/>
                </a:cxn>
                <a:cxn ang="0">
                  <a:pos x="10068" y="19142"/>
                </a:cxn>
                <a:cxn ang="0">
                  <a:pos x="9382" y="17466"/>
                </a:cxn>
                <a:cxn ang="0">
                  <a:pos x="9101" y="15753"/>
                </a:cxn>
                <a:cxn ang="0">
                  <a:pos x="9855" y="13611"/>
                </a:cxn>
                <a:cxn ang="0">
                  <a:pos x="11351" y="12885"/>
                </a:cxn>
                <a:cxn ang="0">
                  <a:pos x="12555" y="14244"/>
                </a:cxn>
                <a:cxn ang="0">
                  <a:pos x="12813" y="16535"/>
                </a:cxn>
                <a:cxn ang="0">
                  <a:pos x="11868" y="18751"/>
                </a:cxn>
                <a:cxn ang="0">
                  <a:pos x="11632" y="19942"/>
                </a:cxn>
                <a:cxn ang="0">
                  <a:pos x="12206" y="21004"/>
                </a:cxn>
                <a:cxn ang="0">
                  <a:pos x="13983" y="21693"/>
                </a:cxn>
                <a:cxn ang="0">
                  <a:pos x="16132" y="21432"/>
                </a:cxn>
                <a:cxn ang="0">
                  <a:pos x="17133" y="20222"/>
                </a:cxn>
                <a:cxn ang="0">
                  <a:pos x="17066" y="17261"/>
                </a:cxn>
                <a:cxn ang="0">
                  <a:pos x="16717" y="13071"/>
                </a:cxn>
                <a:cxn ang="0">
                  <a:pos x="17370" y="11470"/>
                </a:cxn>
                <a:cxn ang="0">
                  <a:pos x="18382" y="10893"/>
                </a:cxn>
                <a:cxn ang="0">
                  <a:pos x="19271" y="11861"/>
                </a:cxn>
                <a:cxn ang="0">
                  <a:pos x="20452" y="12215"/>
                </a:cxn>
                <a:cxn ang="0">
                  <a:pos x="21465" y="11079"/>
                </a:cxn>
                <a:cxn ang="0">
                  <a:pos x="21465" y="8751"/>
                </a:cxn>
                <a:cxn ang="0">
                  <a:pos x="20452" y="7317"/>
                </a:cxn>
                <a:cxn ang="0">
                  <a:pos x="19271" y="7504"/>
                </a:cxn>
                <a:cxn ang="0">
                  <a:pos x="18270" y="8286"/>
                </a:cxn>
                <a:cxn ang="0">
                  <a:pos x="17133" y="7969"/>
                </a:cxn>
                <a:cxn ang="0">
                  <a:pos x="16616" y="6498"/>
                </a:cxn>
                <a:cxn ang="0">
                  <a:pos x="16908" y="1173"/>
                </a:cxn>
                <a:cxn ang="0">
                  <a:pos x="15063" y="353"/>
                </a:cxn>
                <a:cxn ang="0">
                  <a:pos x="12982" y="18"/>
                </a:cxn>
                <a:cxn ang="0">
                  <a:pos x="12363" y="1210"/>
                </a:cxn>
                <a:cxn ang="0">
                  <a:pos x="12386" y="3240"/>
                </a:cxn>
                <a:cxn ang="0">
                  <a:pos x="13162" y="5251"/>
                </a:cxn>
                <a:cxn ang="0">
                  <a:pos x="13050" y="7429"/>
                </a:cxn>
                <a:cxn ang="0">
                  <a:pos x="11756" y="8788"/>
                </a:cxn>
                <a:cxn ang="0">
                  <a:pos x="10721" y="8640"/>
                </a:cxn>
                <a:cxn ang="0">
                  <a:pos x="9900" y="7392"/>
                </a:cxn>
                <a:cxn ang="0">
                  <a:pos x="9753" y="4990"/>
                </a:cxn>
                <a:cxn ang="0">
                  <a:pos x="10395" y="3351"/>
                </a:cxn>
                <a:cxn ang="0">
                  <a:pos x="10395" y="1880"/>
                </a:cxn>
                <a:cxn ang="0">
                  <a:pos x="9191" y="670"/>
                </a:cxn>
                <a:cxn ang="0">
                  <a:pos x="6187" y="521"/>
                </a:cxn>
                <a:cxn ang="0">
                  <a:pos x="5175" y="3556"/>
                </a:cxn>
                <a:cxn ang="0">
                  <a:pos x="5366" y="7168"/>
                </a:cxn>
                <a:cxn ang="0">
                  <a:pos x="5006" y="8248"/>
                </a:cxn>
                <a:cxn ang="0">
                  <a:pos x="4095" y="8788"/>
                </a:cxn>
                <a:cxn ang="0">
                  <a:pos x="3251" y="8491"/>
                </a:cxn>
                <a:cxn ang="0">
                  <a:pos x="2407" y="7541"/>
                </a:cxn>
                <a:cxn ang="0">
                  <a:pos x="989" y="7708"/>
                </a:cxn>
                <a:cxn ang="0">
                  <a:pos x="191" y="9142"/>
                </a:cxn>
                <a:cxn ang="0">
                  <a:pos x="33" y="10706"/>
                </a:cxn>
                <a:cxn ang="0">
                  <a:pos x="292" y="11973"/>
                </a:cxn>
                <a:cxn ang="0">
                  <a:pos x="1395" y="13108"/>
                </a:cxn>
                <a:cxn ang="0">
                  <a:pos x="2587" y="12792"/>
                </a:cxn>
                <a:cxn ang="0">
                  <a:pos x="3408" y="12103"/>
                </a:cxn>
                <a:cxn ang="0">
                  <a:pos x="4353" y="12643"/>
                </a:cxn>
                <a:cxn ang="0">
                  <a:pos x="4702" y="14282"/>
                </a:cxn>
                <a:cxn ang="0">
                  <a:pos x="4590" y="19514"/>
                </a:cxn>
                <a:cxn ang="0">
                  <a:pos x="5265" y="21078"/>
                </a:cxn>
                <a:cxn ang="0">
                  <a:pos x="8696" y="20855"/>
                </a:cxn>
              </a:cxnLst>
              <a:rect l="T0" t="T1" r="T2" b="T3"/>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adFill>
              <a:gsLst>
                <a:gs pos="0">
                  <a:srgbClr val="0070C0"/>
                </a:gs>
                <a:gs pos="100000">
                  <a:srgbClr val="00B0F0"/>
                </a:gs>
              </a:gsLst>
              <a:lin ang="18900000" scaled="1"/>
            </a:gradFill>
            <a:ln w="34925" cmpd="sng">
              <a:solidFill>
                <a:srgbClr val="FFFFFF"/>
              </a:solidFill>
              <a:round/>
              <a:headEnd/>
              <a:tailEnd/>
            </a:ln>
            <a:effectLst>
              <a:outerShdw dist="135003" dir="2471156" algn="ctr" rotWithShape="0">
                <a:srgbClr val="000000">
                  <a:alpha val="50000"/>
                </a:srgbClr>
              </a:outerShdw>
            </a:effectLst>
          </p:spPr>
          <p:txBody>
            <a:bodyPr/>
            <a:lstStyle/>
            <a:p>
              <a:pPr>
                <a:defRPr/>
              </a:pPr>
              <a:endParaRPr lang="zh-CN" altLang="en-US"/>
            </a:p>
          </p:txBody>
        </p:sp>
      </p:grpSp>
      <p:sp>
        <p:nvSpPr>
          <p:cNvPr id="12" name="矩形 11"/>
          <p:cNvSpPr/>
          <p:nvPr/>
        </p:nvSpPr>
        <p:spPr>
          <a:xfrm>
            <a:off x="395536" y="1770370"/>
            <a:ext cx="3320140" cy="369332"/>
          </a:xfrm>
          <a:prstGeom prst="rect">
            <a:avLst/>
          </a:prstGeom>
        </p:spPr>
        <p:txBody>
          <a:bodyPr wrap="none">
            <a:spAutoFit/>
          </a:bodyPr>
          <a:lstStyle/>
          <a:p>
            <a:r>
              <a:rPr lang="zh-CN" altLang="en-US" b="1" dirty="0">
                <a:solidFill>
                  <a:srgbClr val="0070C0"/>
                </a:solidFill>
                <a:latin typeface="微软雅黑" panose="020B0503020204020204" pitchFamily="34" charset="-122"/>
                <a:ea typeface="微软雅黑" panose="020B0503020204020204" pitchFamily="34" charset="-122"/>
              </a:rPr>
              <a:t>关键成功因素有</a:t>
            </a:r>
            <a:r>
              <a:rPr lang="en-US" altLang="zh-CN" b="1" dirty="0">
                <a:solidFill>
                  <a:srgbClr val="0070C0"/>
                </a:solidFill>
                <a:latin typeface="微软雅黑" panose="020B0503020204020204" pitchFamily="34" charset="-122"/>
                <a:ea typeface="微软雅黑" panose="020B0503020204020204" pitchFamily="34" charset="-122"/>
              </a:rPr>
              <a:t>4</a:t>
            </a:r>
            <a:r>
              <a:rPr lang="zh-CN" altLang="en-US" b="1" dirty="0">
                <a:solidFill>
                  <a:srgbClr val="0070C0"/>
                </a:solidFill>
                <a:latin typeface="微软雅黑" panose="020B0503020204020204" pitchFamily="34" charset="-122"/>
                <a:ea typeface="微软雅黑" panose="020B0503020204020204" pitchFamily="34" charset="-122"/>
              </a:rPr>
              <a:t>个主要的来源</a:t>
            </a:r>
            <a:endParaRPr lang="zh-CN" altLang="en-US" b="1" dirty="0"/>
          </a:p>
        </p:txBody>
      </p:sp>
      <p:sp>
        <p:nvSpPr>
          <p:cNvPr id="13" name="矩形 12"/>
          <p:cNvSpPr/>
          <p:nvPr/>
        </p:nvSpPr>
        <p:spPr>
          <a:xfrm>
            <a:off x="397017" y="2243437"/>
            <a:ext cx="1728968" cy="1231106"/>
          </a:xfrm>
          <a:prstGeom prst="rect">
            <a:avLst/>
          </a:prstGeom>
        </p:spPr>
        <p:txBody>
          <a:bodyPr wrap="square">
            <a:spAutoFit/>
          </a:bodyPr>
          <a:lstStyle/>
          <a:p>
            <a:r>
              <a:rPr lang="zh-CN" altLang="en-US" sz="1400" b="1" dirty="0">
                <a:solidFill>
                  <a:srgbClr val="0070C0"/>
                </a:solidFill>
                <a:latin typeface="微软雅黑" panose="020B0503020204020204" pitchFamily="34" charset="-122"/>
                <a:ea typeface="微软雅黑" panose="020B0503020204020204" pitchFamily="34" charset="-122"/>
              </a:rPr>
              <a:t>个别产业的结构</a:t>
            </a:r>
            <a:endParaRPr lang="en-US" altLang="zh-CN" sz="1400" b="1" dirty="0">
              <a:solidFill>
                <a:srgbClr val="0070C0"/>
              </a:solidFill>
              <a:latin typeface="微软雅黑" panose="020B0503020204020204" pitchFamily="34" charset="-122"/>
              <a:ea typeface="微软雅黑" panose="020B0503020204020204" pitchFamily="34" charset="-122"/>
            </a:endParaRPr>
          </a:p>
          <a:p>
            <a:r>
              <a:rPr lang="zh-CN" altLang="en-US" sz="1200" dirty="0">
                <a:solidFill>
                  <a:srgbClr val="0070C0"/>
                </a:solidFill>
                <a:latin typeface="楷体" panose="02010609060101010101" pitchFamily="49" charset="-122"/>
                <a:ea typeface="楷体" panose="02010609060101010101" pitchFamily="49" charset="-122"/>
              </a:rPr>
              <a:t>不同产业因产业本身特质及结构不同，而有不同的关键成功因素，此因素是决定于产业本身的经营特性。</a:t>
            </a:r>
          </a:p>
        </p:txBody>
      </p:sp>
      <p:sp>
        <p:nvSpPr>
          <p:cNvPr id="14" name="矩形 13"/>
          <p:cNvSpPr/>
          <p:nvPr/>
        </p:nvSpPr>
        <p:spPr>
          <a:xfrm>
            <a:off x="4382969" y="2276748"/>
            <a:ext cx="1888213" cy="1231106"/>
          </a:xfrm>
          <a:prstGeom prst="rect">
            <a:avLst/>
          </a:prstGeom>
        </p:spPr>
        <p:txBody>
          <a:bodyPr wrap="square">
            <a:spAutoFit/>
          </a:bodyPr>
          <a:lstStyle/>
          <a:p>
            <a:r>
              <a:rPr lang="zh-CN" altLang="en-US" sz="1400" b="1" dirty="0">
                <a:solidFill>
                  <a:srgbClr val="0070C0"/>
                </a:solidFill>
                <a:latin typeface="微软雅黑" panose="020B0503020204020204" pitchFamily="34" charset="-122"/>
                <a:ea typeface="微软雅黑" panose="020B0503020204020204" pitchFamily="34" charset="-122"/>
              </a:rPr>
              <a:t>竞争策略、地位</a:t>
            </a:r>
            <a:endParaRPr lang="en-US" altLang="zh-CN" sz="1400" b="1" dirty="0">
              <a:solidFill>
                <a:srgbClr val="0070C0"/>
              </a:solidFill>
              <a:latin typeface="微软雅黑" panose="020B0503020204020204" pitchFamily="34" charset="-122"/>
              <a:ea typeface="微软雅黑" panose="020B0503020204020204" pitchFamily="34" charset="-122"/>
            </a:endParaRPr>
          </a:p>
          <a:p>
            <a:r>
              <a:rPr lang="zh-CN" altLang="en-US" sz="1200" dirty="0">
                <a:solidFill>
                  <a:srgbClr val="0070C0"/>
                </a:solidFill>
                <a:latin typeface="楷体" panose="02010609060101010101" pitchFamily="49" charset="-122"/>
                <a:ea typeface="楷体" panose="02010609060101010101" pitchFamily="49" charset="-122"/>
              </a:rPr>
              <a:t>企业的产业地位是由过去的历史与现在的竞争策略所决定。领导厂商的竞争策略尤其值得跟进者关注。</a:t>
            </a:r>
          </a:p>
        </p:txBody>
      </p:sp>
      <p:sp>
        <p:nvSpPr>
          <p:cNvPr id="15" name="矩形 14"/>
          <p:cNvSpPr/>
          <p:nvPr/>
        </p:nvSpPr>
        <p:spPr>
          <a:xfrm>
            <a:off x="4417477" y="3843875"/>
            <a:ext cx="2160240" cy="1046440"/>
          </a:xfrm>
          <a:prstGeom prst="rect">
            <a:avLst/>
          </a:prstGeom>
        </p:spPr>
        <p:txBody>
          <a:bodyPr wrap="square">
            <a:spAutoFit/>
          </a:bodyPr>
          <a:lstStyle/>
          <a:p>
            <a:r>
              <a:rPr lang="zh-CN" altLang="en-US" sz="1400" b="1" dirty="0">
                <a:solidFill>
                  <a:srgbClr val="0070C0"/>
                </a:solidFill>
                <a:latin typeface="微软雅黑" panose="020B0503020204020204" pitchFamily="34" charset="-122"/>
                <a:ea typeface="微软雅黑" panose="020B0503020204020204" pitchFamily="34" charset="-122"/>
              </a:rPr>
              <a:t>暂时因素</a:t>
            </a:r>
            <a:endParaRPr lang="en-US" altLang="zh-CN" sz="1400" b="1" dirty="0">
              <a:solidFill>
                <a:srgbClr val="0070C0"/>
              </a:solidFill>
              <a:latin typeface="微软雅黑" panose="020B0503020204020204" pitchFamily="34" charset="-122"/>
              <a:ea typeface="微软雅黑" panose="020B0503020204020204" pitchFamily="34" charset="-122"/>
            </a:endParaRPr>
          </a:p>
          <a:p>
            <a:r>
              <a:rPr lang="zh-CN" altLang="en-US" sz="1200" dirty="0">
                <a:solidFill>
                  <a:srgbClr val="0070C0"/>
                </a:solidFill>
                <a:latin typeface="楷体" panose="02010609060101010101" pitchFamily="49" charset="-122"/>
                <a:ea typeface="楷体" panose="02010609060101010101" pitchFamily="49" charset="-122"/>
              </a:rPr>
              <a:t>大部份是由组织内特殊的理由而来，这些是在某一特定时期对组织的成功产生重大影响的活动领域。</a:t>
            </a:r>
          </a:p>
        </p:txBody>
      </p:sp>
      <p:cxnSp>
        <p:nvCxnSpPr>
          <p:cNvPr id="17" name="直接连接符 16"/>
          <p:cNvCxnSpPr/>
          <p:nvPr/>
        </p:nvCxnSpPr>
        <p:spPr>
          <a:xfrm>
            <a:off x="397017" y="1665499"/>
            <a:ext cx="8135423"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492274" y="1665499"/>
            <a:ext cx="0" cy="347800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椭圆 22"/>
          <p:cNvSpPr>
            <a:spLocks noChangeAspect="1"/>
          </p:cNvSpPr>
          <p:nvPr/>
        </p:nvSpPr>
        <p:spPr>
          <a:xfrm>
            <a:off x="6804248" y="2067694"/>
            <a:ext cx="432048" cy="43204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Bernard MT Condensed" pitchFamily="18" charset="0"/>
              </a:rPr>
              <a:t>1</a:t>
            </a:r>
            <a:endParaRPr lang="zh-CN" altLang="en-US" sz="2400" dirty="0">
              <a:latin typeface="Bernard MT Condensed" pitchFamily="18" charset="0"/>
            </a:endParaRPr>
          </a:p>
        </p:txBody>
      </p:sp>
      <p:sp>
        <p:nvSpPr>
          <p:cNvPr id="25" name="矩形 24"/>
          <p:cNvSpPr/>
          <p:nvPr/>
        </p:nvSpPr>
        <p:spPr>
          <a:xfrm>
            <a:off x="7270556" y="2007175"/>
            <a:ext cx="1261884" cy="523220"/>
          </a:xfrm>
          <a:prstGeom prst="rect">
            <a:avLst/>
          </a:prstGeom>
        </p:spPr>
        <p:txBody>
          <a:bodyPr wrap="none">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公司定位及</a:t>
            </a:r>
            <a:endParaRPr lang="en-US" altLang="zh-CN" sz="1400" dirty="0">
              <a:solidFill>
                <a:srgbClr val="0070C0"/>
              </a:solidFill>
              <a:latin typeface="微软雅黑" panose="020B0503020204020204" pitchFamily="34" charset="-122"/>
              <a:ea typeface="微软雅黑" panose="020B0503020204020204" pitchFamily="34" charset="-122"/>
            </a:endParaRPr>
          </a:p>
          <a:p>
            <a:r>
              <a:rPr lang="zh-CN" altLang="en-US" sz="1400" dirty="0">
                <a:solidFill>
                  <a:srgbClr val="0070C0"/>
                </a:solidFill>
                <a:latin typeface="微软雅黑" panose="020B0503020204020204" pitchFamily="34" charset="-122"/>
                <a:ea typeface="微软雅黑" panose="020B0503020204020204" pitchFamily="34" charset="-122"/>
              </a:rPr>
              <a:t>商业模式分析</a:t>
            </a:r>
            <a:endParaRPr lang="zh-CN" altLang="en-US" sz="1400" dirty="0"/>
          </a:p>
        </p:txBody>
      </p:sp>
      <p:sp>
        <p:nvSpPr>
          <p:cNvPr id="26" name="椭圆 25"/>
          <p:cNvSpPr>
            <a:spLocks noChangeAspect="1"/>
          </p:cNvSpPr>
          <p:nvPr/>
        </p:nvSpPr>
        <p:spPr>
          <a:xfrm>
            <a:off x="7327116" y="2724502"/>
            <a:ext cx="432048" cy="43204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Bernard MT Condensed" pitchFamily="18" charset="0"/>
              </a:rPr>
              <a:t>2</a:t>
            </a:r>
            <a:endParaRPr lang="zh-CN" altLang="en-US" sz="2400" dirty="0">
              <a:latin typeface="Bernard MT Condensed" pitchFamily="18" charset="0"/>
            </a:endParaRPr>
          </a:p>
        </p:txBody>
      </p:sp>
      <p:sp>
        <p:nvSpPr>
          <p:cNvPr id="27" name="矩形 26"/>
          <p:cNvSpPr/>
          <p:nvPr/>
        </p:nvSpPr>
        <p:spPr>
          <a:xfrm>
            <a:off x="7812360" y="2834451"/>
            <a:ext cx="857927" cy="307777"/>
          </a:xfrm>
          <a:prstGeom prst="rect">
            <a:avLst/>
          </a:prstGeom>
        </p:spPr>
        <p:txBody>
          <a:bodyPr wrap="none">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识别</a:t>
            </a:r>
            <a:r>
              <a:rPr lang="en-US" altLang="zh-CN" sz="1400" dirty="0">
                <a:solidFill>
                  <a:srgbClr val="0070C0"/>
                </a:solidFill>
                <a:latin typeface="微软雅黑" panose="020B0503020204020204" pitchFamily="34" charset="-122"/>
                <a:ea typeface="微软雅黑" panose="020B0503020204020204" pitchFamily="34" charset="-122"/>
              </a:rPr>
              <a:t>KSF</a:t>
            </a:r>
            <a:endParaRPr lang="zh-CN" altLang="en-US" sz="1400" dirty="0">
              <a:solidFill>
                <a:srgbClr val="0070C0"/>
              </a:solidFill>
              <a:latin typeface="微软雅黑" panose="020B0503020204020204" pitchFamily="34" charset="-122"/>
              <a:ea typeface="微软雅黑" panose="020B0503020204020204" pitchFamily="34" charset="-122"/>
            </a:endParaRPr>
          </a:p>
        </p:txBody>
      </p:sp>
      <p:sp>
        <p:nvSpPr>
          <p:cNvPr id="28" name="椭圆 27"/>
          <p:cNvSpPr>
            <a:spLocks noChangeAspect="1"/>
          </p:cNvSpPr>
          <p:nvPr/>
        </p:nvSpPr>
        <p:spPr>
          <a:xfrm>
            <a:off x="6770525" y="3435846"/>
            <a:ext cx="499495" cy="49949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Bernard MT Condensed" pitchFamily="18" charset="0"/>
              </a:rPr>
              <a:t>3</a:t>
            </a:r>
            <a:endParaRPr lang="zh-CN" altLang="en-US" sz="2400" dirty="0">
              <a:latin typeface="Bernard MT Condensed" pitchFamily="18" charset="0"/>
            </a:endParaRPr>
          </a:p>
        </p:txBody>
      </p:sp>
      <p:sp>
        <p:nvSpPr>
          <p:cNvPr id="29" name="矩形 28"/>
          <p:cNvSpPr/>
          <p:nvPr/>
        </p:nvSpPr>
        <p:spPr>
          <a:xfrm>
            <a:off x="7270556" y="3476902"/>
            <a:ext cx="1217000" cy="355826"/>
          </a:xfrm>
          <a:prstGeom prst="rect">
            <a:avLst/>
          </a:prstGeom>
        </p:spPr>
        <p:txBody>
          <a:bodyPr wrap="none">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收集</a:t>
            </a:r>
            <a:r>
              <a:rPr lang="en-US" altLang="zh-CN" sz="1400" dirty="0">
                <a:solidFill>
                  <a:srgbClr val="0070C0"/>
                </a:solidFill>
                <a:latin typeface="微软雅黑" panose="020B0503020204020204" pitchFamily="34" charset="-122"/>
                <a:ea typeface="微软雅黑" panose="020B0503020204020204" pitchFamily="34" charset="-122"/>
              </a:rPr>
              <a:t>KSF</a:t>
            </a:r>
            <a:r>
              <a:rPr lang="zh-CN" altLang="en-US" sz="1400" dirty="0">
                <a:solidFill>
                  <a:srgbClr val="0070C0"/>
                </a:solidFill>
                <a:latin typeface="微软雅黑" panose="020B0503020204020204" pitchFamily="34" charset="-122"/>
                <a:ea typeface="微软雅黑" panose="020B0503020204020204" pitchFamily="34" charset="-122"/>
              </a:rPr>
              <a:t>情报</a:t>
            </a:r>
          </a:p>
        </p:txBody>
      </p:sp>
      <p:sp>
        <p:nvSpPr>
          <p:cNvPr id="30" name="矩形 29"/>
          <p:cNvSpPr/>
          <p:nvPr/>
        </p:nvSpPr>
        <p:spPr>
          <a:xfrm>
            <a:off x="7812360" y="4111323"/>
            <a:ext cx="1217000" cy="307777"/>
          </a:xfrm>
          <a:prstGeom prst="rect">
            <a:avLst/>
          </a:prstGeom>
        </p:spPr>
        <p:txBody>
          <a:bodyPr wrap="none">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比较评估</a:t>
            </a:r>
            <a:r>
              <a:rPr lang="en-US" altLang="zh-CN" sz="1400" dirty="0">
                <a:solidFill>
                  <a:srgbClr val="0070C0"/>
                </a:solidFill>
                <a:latin typeface="微软雅黑" panose="020B0503020204020204" pitchFamily="34" charset="-122"/>
                <a:ea typeface="微软雅黑" panose="020B0503020204020204" pitchFamily="34" charset="-122"/>
              </a:rPr>
              <a:t>KSF</a:t>
            </a:r>
            <a:endParaRPr lang="zh-CN" altLang="en-US" sz="1400" dirty="0">
              <a:solidFill>
                <a:srgbClr val="0070C0"/>
              </a:solidFill>
              <a:latin typeface="微软雅黑" panose="020B0503020204020204" pitchFamily="34" charset="-122"/>
              <a:ea typeface="微软雅黑" panose="020B0503020204020204" pitchFamily="34" charset="-122"/>
            </a:endParaRPr>
          </a:p>
        </p:txBody>
      </p:sp>
      <p:sp>
        <p:nvSpPr>
          <p:cNvPr id="31" name="椭圆 30"/>
          <p:cNvSpPr>
            <a:spLocks noChangeAspect="1"/>
          </p:cNvSpPr>
          <p:nvPr/>
        </p:nvSpPr>
        <p:spPr>
          <a:xfrm>
            <a:off x="7380312" y="4083918"/>
            <a:ext cx="432048" cy="43204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Bernard MT Condensed" pitchFamily="18" charset="0"/>
              </a:rPr>
              <a:t>4</a:t>
            </a:r>
            <a:endParaRPr lang="zh-CN" altLang="en-US" sz="2400" dirty="0">
              <a:latin typeface="Bernard MT Condensed" pitchFamily="18" charset="0"/>
            </a:endParaRPr>
          </a:p>
        </p:txBody>
      </p:sp>
      <p:sp>
        <p:nvSpPr>
          <p:cNvPr id="32" name="椭圆 31"/>
          <p:cNvSpPr>
            <a:spLocks noChangeAspect="1"/>
          </p:cNvSpPr>
          <p:nvPr/>
        </p:nvSpPr>
        <p:spPr>
          <a:xfrm>
            <a:off x="6705446" y="4546490"/>
            <a:ext cx="432048" cy="43204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Bernard MT Condensed" pitchFamily="18" charset="0"/>
              </a:rPr>
              <a:t>5</a:t>
            </a:r>
            <a:endParaRPr lang="zh-CN" altLang="en-US" sz="2400" dirty="0">
              <a:latin typeface="Bernard MT Condensed" pitchFamily="18" charset="0"/>
            </a:endParaRPr>
          </a:p>
        </p:txBody>
      </p:sp>
      <p:sp>
        <p:nvSpPr>
          <p:cNvPr id="33" name="矩形 32"/>
          <p:cNvSpPr/>
          <p:nvPr/>
        </p:nvSpPr>
        <p:spPr>
          <a:xfrm>
            <a:off x="7212951" y="4423849"/>
            <a:ext cx="608500" cy="738664"/>
          </a:xfrm>
          <a:prstGeom prst="rect">
            <a:avLst/>
          </a:prstGeom>
        </p:spPr>
        <p:txBody>
          <a:bodyPr wrap="square">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制定行动计划</a:t>
            </a:r>
          </a:p>
        </p:txBody>
      </p:sp>
      <p:sp>
        <p:nvSpPr>
          <p:cNvPr id="34" name="矩形 33"/>
          <p:cNvSpPr/>
          <p:nvPr/>
        </p:nvSpPr>
        <p:spPr>
          <a:xfrm>
            <a:off x="6520836" y="1708181"/>
            <a:ext cx="2031325" cy="369332"/>
          </a:xfrm>
          <a:prstGeom prst="rect">
            <a:avLst/>
          </a:prstGeom>
        </p:spPr>
        <p:txBody>
          <a:bodyPr wrap="none">
            <a:spAutoFit/>
          </a:bodyPr>
          <a:lstStyle/>
          <a:p>
            <a:r>
              <a:rPr lang="zh-CN" altLang="en-US" b="1" dirty="0">
                <a:solidFill>
                  <a:srgbClr val="0070C0"/>
                </a:solidFill>
                <a:latin typeface="微软雅黑" panose="020B0503020204020204" pitchFamily="34" charset="-122"/>
                <a:ea typeface="微软雅黑" panose="020B0503020204020204" pitchFamily="34" charset="-122"/>
              </a:rPr>
              <a:t>关键成功因素步骤</a:t>
            </a:r>
            <a:endParaRPr lang="zh-CN" altLang="en-US" b="1" dirty="0"/>
          </a:p>
        </p:txBody>
      </p:sp>
      <p:cxnSp>
        <p:nvCxnSpPr>
          <p:cNvPr id="35" name="直接连接符 34"/>
          <p:cNvCxnSpPr>
            <a:stCxn id="23" idx="5"/>
            <a:endCxn id="26" idx="1"/>
          </p:cNvCxnSpPr>
          <p:nvPr/>
        </p:nvCxnSpPr>
        <p:spPr>
          <a:xfrm>
            <a:off x="7173024" y="2436470"/>
            <a:ext cx="217364" cy="35130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a:stCxn id="26" idx="3"/>
            <a:endCxn id="28" idx="7"/>
          </p:cNvCxnSpPr>
          <p:nvPr/>
        </p:nvCxnSpPr>
        <p:spPr>
          <a:xfrm flipH="1">
            <a:off x="7196871" y="3093278"/>
            <a:ext cx="193517" cy="41571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6" name="直接连接符 45"/>
          <p:cNvCxnSpPr>
            <a:stCxn id="31" idx="1"/>
            <a:endCxn id="28" idx="5"/>
          </p:cNvCxnSpPr>
          <p:nvPr/>
        </p:nvCxnSpPr>
        <p:spPr>
          <a:xfrm flipH="1" flipV="1">
            <a:off x="7196871" y="3862192"/>
            <a:ext cx="246713" cy="28499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31" idx="3"/>
            <a:endCxn id="32" idx="7"/>
          </p:cNvCxnSpPr>
          <p:nvPr/>
        </p:nvCxnSpPr>
        <p:spPr>
          <a:xfrm flipH="1">
            <a:off x="7074222" y="4452694"/>
            <a:ext cx="369362" cy="15706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6" name="椭圆 35">
            <a:hlinkClick r:id="rId2"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2739317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a:t>
            </a:r>
            <a:r>
              <a:rPr lang="zh-CN" altLang="en-US" dirty="0"/>
              <a:t>战略思维工具</a:t>
            </a:r>
          </a:p>
        </p:txBody>
      </p:sp>
      <p:sp>
        <p:nvSpPr>
          <p:cNvPr id="3" name="内容占位符 2"/>
          <p:cNvSpPr>
            <a:spLocks noGrp="1"/>
          </p:cNvSpPr>
          <p:nvPr>
            <p:ph idx="1"/>
          </p:nvPr>
        </p:nvSpPr>
        <p:spPr/>
        <p:txBody>
          <a:bodyPr/>
          <a:lstStyle/>
          <a:p>
            <a:endParaRPr lang="zh-CN" altLang="en-US"/>
          </a:p>
        </p:txBody>
      </p:sp>
      <p:pic>
        <p:nvPicPr>
          <p:cNvPr id="1026" name="Picture 2" descr="c:\users\zengjin\appdata\roaming\360se6\User Data\temp\n65-448028.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saturation sat="200000"/>
                    </a14:imgEffect>
                    <a14:imgEffect>
                      <a14:brightnessContrast bright="-40000" contrast="-40000"/>
                    </a14:imgEffect>
                  </a14:imgLayer>
                </a14:imgProps>
              </a:ext>
              <a:ext uri="{28A0092B-C50C-407E-A947-70E740481C1C}">
                <a14:useLocalDpi xmlns:a14="http://schemas.microsoft.com/office/drawing/2010/main" val="0"/>
              </a:ext>
            </a:extLst>
          </a:blip>
          <a:srcRect t="6804"/>
          <a:stretch/>
        </p:blipFill>
        <p:spPr bwMode="auto">
          <a:xfrm>
            <a:off x="-17447" y="-308570"/>
            <a:ext cx="9161445" cy="56920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02904" y="1697790"/>
            <a:ext cx="3348882" cy="769441"/>
          </a:xfrm>
          <a:prstGeom prst="rect">
            <a:avLst/>
          </a:prstGeom>
          <a:noFill/>
        </p:spPr>
        <p:txBody>
          <a:bodyPr wrap="square" rtlCol="0">
            <a:spAutoFit/>
          </a:bodyPr>
          <a:lstStyle/>
          <a:p>
            <a:r>
              <a:rPr lang="en-US" altLang="zh-CN" sz="4400" dirty="0">
                <a:solidFill>
                  <a:schemeClr val="bg1"/>
                </a:solidFill>
                <a:latin typeface="Bodoni MT Black" panose="02070A03080606020203" pitchFamily="18" charset="0"/>
                <a:ea typeface="幼圆" panose="02010509060101010101" pitchFamily="49" charset="-122"/>
              </a:rPr>
              <a:t>1</a:t>
            </a:r>
            <a:r>
              <a:rPr lang="en-US" altLang="zh-CN" sz="2800" dirty="0">
                <a:solidFill>
                  <a:schemeClr val="bg1"/>
                </a:solidFill>
                <a:latin typeface="幼圆" panose="02010509060101010101" pitchFamily="49" charset="-122"/>
                <a:ea typeface="幼圆" panose="02010509060101010101" pitchFamily="49" charset="-122"/>
              </a:rPr>
              <a:t>.</a:t>
            </a:r>
            <a:r>
              <a:rPr lang="zh-CN" altLang="en-US" sz="2800" dirty="0">
                <a:solidFill>
                  <a:schemeClr val="bg1"/>
                </a:solidFill>
                <a:latin typeface="幼圆" panose="02010509060101010101" pitchFamily="49" charset="-122"/>
                <a:ea typeface="幼圆" panose="02010509060101010101" pitchFamily="49" charset="-122"/>
              </a:rPr>
              <a:t>战略</a:t>
            </a:r>
            <a:r>
              <a:rPr lang="zh-CN" altLang="en-US" sz="3600" b="1" dirty="0">
                <a:solidFill>
                  <a:schemeClr val="bg1"/>
                </a:solidFill>
                <a:latin typeface="微软雅黑" panose="020B0503020204020204" pitchFamily="34" charset="-122"/>
                <a:ea typeface="微软雅黑" panose="020B0503020204020204" pitchFamily="34" charset="-122"/>
              </a:rPr>
              <a:t>思维</a:t>
            </a:r>
            <a:r>
              <a:rPr lang="zh-CN" altLang="en-US" sz="2800" dirty="0">
                <a:solidFill>
                  <a:schemeClr val="bg1"/>
                </a:solidFill>
                <a:latin typeface="幼圆" panose="02010509060101010101" pitchFamily="49" charset="-122"/>
                <a:ea typeface="幼圆" panose="02010509060101010101" pitchFamily="49" charset="-122"/>
              </a:rPr>
              <a:t>工具</a:t>
            </a:r>
          </a:p>
        </p:txBody>
      </p:sp>
      <p:grpSp>
        <p:nvGrpSpPr>
          <p:cNvPr id="11" name="组合 10"/>
          <p:cNvGrpSpPr/>
          <p:nvPr/>
        </p:nvGrpSpPr>
        <p:grpSpPr>
          <a:xfrm>
            <a:off x="3146920" y="2068193"/>
            <a:ext cx="2826569" cy="523220"/>
            <a:chOff x="1763688" y="4588326"/>
            <a:chExt cx="2826569" cy="523220"/>
          </a:xfrm>
        </p:grpSpPr>
        <p:cxnSp>
          <p:nvCxnSpPr>
            <p:cNvPr id="6" name="直接连接符 5"/>
            <p:cNvCxnSpPr/>
            <p:nvPr/>
          </p:nvCxnSpPr>
          <p:spPr>
            <a:xfrm>
              <a:off x="1763688" y="4947674"/>
              <a:ext cx="12961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3294113" y="4947674"/>
              <a:ext cx="12961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42085" y="4588326"/>
              <a:ext cx="504056" cy="523220"/>
            </a:xfrm>
            <a:prstGeom prst="rect">
              <a:avLst/>
            </a:prstGeom>
            <a:noFill/>
          </p:spPr>
          <p:txBody>
            <a:bodyPr wrap="square" rtlCol="0">
              <a:spAutoFit/>
            </a:bodyPr>
            <a:lstStyle/>
            <a:p>
              <a:r>
                <a:rPr lang="en-US" altLang="zh-CN" sz="2800" dirty="0">
                  <a:solidFill>
                    <a:schemeClr val="bg1"/>
                  </a:solidFill>
                </a:rPr>
                <a:t>.</a:t>
              </a:r>
              <a:endParaRPr lang="zh-CN" altLang="en-US" sz="2800" dirty="0">
                <a:solidFill>
                  <a:schemeClr val="bg1"/>
                </a:solidFill>
              </a:endParaRPr>
            </a:p>
          </p:txBody>
        </p:sp>
      </p:grpSp>
      <p:grpSp>
        <p:nvGrpSpPr>
          <p:cNvPr id="13" name="组合 12"/>
          <p:cNvGrpSpPr/>
          <p:nvPr/>
        </p:nvGrpSpPr>
        <p:grpSpPr>
          <a:xfrm>
            <a:off x="3146920" y="1440034"/>
            <a:ext cx="2826569" cy="523220"/>
            <a:chOff x="1763688" y="4588326"/>
            <a:chExt cx="2826569" cy="523220"/>
          </a:xfrm>
        </p:grpSpPr>
        <p:cxnSp>
          <p:nvCxnSpPr>
            <p:cNvPr id="14" name="直接连接符 13"/>
            <p:cNvCxnSpPr/>
            <p:nvPr/>
          </p:nvCxnSpPr>
          <p:spPr>
            <a:xfrm>
              <a:off x="1763688" y="4947674"/>
              <a:ext cx="12961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294113" y="4947674"/>
              <a:ext cx="12961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042085" y="4588326"/>
              <a:ext cx="504056" cy="523220"/>
            </a:xfrm>
            <a:prstGeom prst="rect">
              <a:avLst/>
            </a:prstGeom>
            <a:noFill/>
          </p:spPr>
          <p:txBody>
            <a:bodyPr wrap="square" rtlCol="0">
              <a:spAutoFit/>
            </a:bodyPr>
            <a:lstStyle/>
            <a:p>
              <a:r>
                <a:rPr lang="en-US" altLang="zh-CN" sz="2800" dirty="0">
                  <a:solidFill>
                    <a:schemeClr val="bg1"/>
                  </a:solidFill>
                </a:rPr>
                <a:t>.</a:t>
              </a:r>
              <a:endParaRPr lang="zh-CN" altLang="en-US" sz="2800" dirty="0">
                <a:solidFill>
                  <a:schemeClr val="bg1"/>
                </a:solidFill>
              </a:endParaRPr>
            </a:p>
          </p:txBody>
        </p:sp>
      </p:grpSp>
      <p:sp>
        <p:nvSpPr>
          <p:cNvPr id="12" name="TextBox 11"/>
          <p:cNvSpPr txBox="1"/>
          <p:nvPr/>
        </p:nvSpPr>
        <p:spPr>
          <a:xfrm>
            <a:off x="3059831" y="2438767"/>
            <a:ext cx="3384377" cy="276999"/>
          </a:xfrm>
          <a:prstGeom prst="rect">
            <a:avLst/>
          </a:prstGeom>
          <a:noFill/>
        </p:spPr>
        <p:txBody>
          <a:bodyPr wrap="square" rtlCol="0">
            <a:spAutoFit/>
          </a:bodyPr>
          <a:lstStyle/>
          <a:p>
            <a:r>
              <a:rPr lang="zh-CN" altLang="en-US" sz="1200" dirty="0">
                <a:solidFill>
                  <a:schemeClr val="bg1"/>
                </a:solidFill>
                <a:latin typeface="幼圆" panose="02010509060101010101" pitchFamily="49" charset="-122"/>
                <a:ea typeface="幼圆" panose="02010509060101010101" pitchFamily="49" charset="-122"/>
              </a:rPr>
              <a:t>怎样思考才最好、最有效？（</a:t>
            </a:r>
            <a:r>
              <a:rPr lang="en-US" altLang="zh-CN" sz="1200" dirty="0">
                <a:solidFill>
                  <a:schemeClr val="bg1"/>
                </a:solidFill>
                <a:latin typeface="幼圆" panose="02010509060101010101" pitchFamily="49" charset="-122"/>
                <a:ea typeface="幼圆" panose="02010509060101010101" pitchFamily="49" charset="-122"/>
              </a:rPr>
              <a:t>How to think</a:t>
            </a:r>
            <a:r>
              <a:rPr lang="zh-CN" altLang="en-US" sz="1200" dirty="0">
                <a:solidFill>
                  <a:schemeClr val="bg1"/>
                </a:solidFill>
                <a:latin typeface="幼圆" panose="02010509060101010101" pitchFamily="49" charset="-122"/>
                <a:ea typeface="幼圆" panose="02010509060101010101" pitchFamily="49" charset="-122"/>
              </a:rPr>
              <a:t>）</a:t>
            </a:r>
          </a:p>
        </p:txBody>
      </p:sp>
      <p:sp>
        <p:nvSpPr>
          <p:cNvPr id="17" name="椭圆 16">
            <a:hlinkClick r:id="rId4"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37287903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p:cNvSpPr>
            <a:spLocks noChangeAspect="1"/>
          </p:cNvSpPr>
          <p:nvPr/>
        </p:nvSpPr>
        <p:spPr>
          <a:xfrm>
            <a:off x="3137789" y="1737623"/>
            <a:ext cx="2376264" cy="2376000"/>
          </a:xfrm>
          <a:prstGeom prst="ellipse">
            <a:avLst/>
          </a:prstGeom>
          <a:solidFill>
            <a:srgbClr val="0070C0">
              <a:alpha val="0"/>
            </a:srgbClr>
          </a:solidFill>
          <a:ln w="1047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normAutofit/>
          </a:bodyPr>
          <a:lstStyle/>
          <a:p>
            <a:r>
              <a:rPr lang="en-US" altLang="zh-CN" dirty="0"/>
              <a:t>2.2.3 </a:t>
            </a:r>
            <a:r>
              <a:rPr lang="zh-CN" altLang="en-US" dirty="0"/>
              <a:t>关键要素分析法（</a:t>
            </a:r>
            <a:r>
              <a:rPr lang="en-US" altLang="zh-CN" dirty="0"/>
              <a:t>KSF</a:t>
            </a:r>
            <a:r>
              <a:rPr lang="zh-CN" altLang="en-US" dirty="0"/>
              <a:t>）</a:t>
            </a:r>
            <a:r>
              <a:rPr lang="en-US" altLang="zh-CN" dirty="0"/>
              <a:t>(2)</a:t>
            </a:r>
            <a:endParaRPr lang="zh-CN" altLang="en-US" sz="2400"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3911536" y="1338258"/>
            <a:ext cx="756000" cy="756000"/>
            <a:chOff x="683568" y="1419622"/>
            <a:chExt cx="756000" cy="756000"/>
          </a:xfrm>
        </p:grpSpPr>
        <p:sp>
          <p:nvSpPr>
            <p:cNvPr id="5" name="椭圆 4"/>
            <p:cNvSpPr>
              <a:spLocks noChangeAspect="1"/>
            </p:cNvSpPr>
            <p:nvPr/>
          </p:nvSpPr>
          <p:spPr>
            <a:xfrm>
              <a:off x="683568" y="1419622"/>
              <a:ext cx="756000" cy="756000"/>
            </a:xfrm>
            <a:prstGeom prst="ellipse">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773536" y="1509590"/>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Arial Black" panose="020B0A04020102020204" pitchFamily="34" charset="0"/>
                </a:rPr>
                <a:t>1</a:t>
              </a:r>
              <a:endParaRPr lang="zh-CN" altLang="en-US" sz="3200" dirty="0">
                <a:latin typeface="Arial Black" panose="020B0A04020102020204" pitchFamily="34" charset="0"/>
              </a:endParaRPr>
            </a:p>
          </p:txBody>
        </p:sp>
      </p:grpSp>
      <p:sp>
        <p:nvSpPr>
          <p:cNvPr id="7" name="矩形 6"/>
          <p:cNvSpPr/>
          <p:nvPr/>
        </p:nvSpPr>
        <p:spPr>
          <a:xfrm>
            <a:off x="5796136" y="3429749"/>
            <a:ext cx="1512168" cy="707886"/>
          </a:xfrm>
          <a:prstGeom prst="rect">
            <a:avLst/>
          </a:prstGeom>
        </p:spPr>
        <p:txBody>
          <a:bodyPr wrap="square">
            <a:spAutoFit/>
          </a:bodyPr>
          <a:lstStyle/>
          <a:p>
            <a:r>
              <a:rPr lang="zh-CN" altLang="en-US" sz="2000" b="1" dirty="0">
                <a:solidFill>
                  <a:srgbClr val="0070C0"/>
                </a:solidFill>
                <a:latin typeface="微软雅黑" panose="020B0503020204020204" pitchFamily="34" charset="-122"/>
                <a:ea typeface="微软雅黑" panose="020B0503020204020204" pitchFamily="34" charset="-122"/>
              </a:rPr>
              <a:t>客户源和商务团队能力</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
        <p:nvSpPr>
          <p:cNvPr id="8" name="矩形 7"/>
          <p:cNvSpPr/>
          <p:nvPr/>
        </p:nvSpPr>
        <p:spPr>
          <a:xfrm>
            <a:off x="1187624" y="3405737"/>
            <a:ext cx="1800200" cy="707886"/>
          </a:xfrm>
          <a:prstGeom prst="rect">
            <a:avLst/>
          </a:prstGeom>
        </p:spPr>
        <p:txBody>
          <a:bodyPr wrap="square">
            <a:spAutoFit/>
          </a:bodyPr>
          <a:lstStyle/>
          <a:p>
            <a:r>
              <a:rPr lang="zh-CN" altLang="en-US" sz="2000" b="1" dirty="0">
                <a:solidFill>
                  <a:srgbClr val="0070C0"/>
                </a:solidFill>
                <a:latin typeface="微软雅黑" panose="020B0503020204020204" pitchFamily="34" charset="-122"/>
                <a:ea typeface="微软雅黑" panose="020B0503020204020204" pitchFamily="34" charset="-122"/>
              </a:rPr>
              <a:t>现金流及经济体系控制力</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928508" y="3339781"/>
            <a:ext cx="756000" cy="756000"/>
            <a:chOff x="683568" y="1419622"/>
            <a:chExt cx="756000" cy="756000"/>
          </a:xfrm>
        </p:grpSpPr>
        <p:sp>
          <p:nvSpPr>
            <p:cNvPr id="10" name="椭圆 9"/>
            <p:cNvSpPr>
              <a:spLocks noChangeAspect="1"/>
            </p:cNvSpPr>
            <p:nvPr/>
          </p:nvSpPr>
          <p:spPr>
            <a:xfrm>
              <a:off x="683568" y="1419622"/>
              <a:ext cx="756000" cy="756000"/>
            </a:xfrm>
            <a:prstGeom prst="ellipse">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773536" y="1509590"/>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Arial Black" panose="020B0A04020102020204" pitchFamily="34" charset="0"/>
                </a:rPr>
                <a:t>2</a:t>
              </a:r>
              <a:endParaRPr lang="zh-CN" altLang="en-US" sz="3200" dirty="0">
                <a:latin typeface="Arial Black" panose="020B0A04020102020204" pitchFamily="34" charset="0"/>
              </a:endParaRPr>
            </a:p>
          </p:txBody>
        </p:sp>
      </p:grpSp>
      <p:grpSp>
        <p:nvGrpSpPr>
          <p:cNvPr id="13" name="组合 12"/>
          <p:cNvGrpSpPr/>
          <p:nvPr/>
        </p:nvGrpSpPr>
        <p:grpSpPr>
          <a:xfrm>
            <a:off x="2987824" y="3339781"/>
            <a:ext cx="756000" cy="756000"/>
            <a:chOff x="683568" y="1419622"/>
            <a:chExt cx="756000" cy="756000"/>
          </a:xfrm>
        </p:grpSpPr>
        <p:sp>
          <p:nvSpPr>
            <p:cNvPr id="14" name="椭圆 13"/>
            <p:cNvSpPr>
              <a:spLocks noChangeAspect="1"/>
            </p:cNvSpPr>
            <p:nvPr/>
          </p:nvSpPr>
          <p:spPr>
            <a:xfrm>
              <a:off x="683568" y="1419622"/>
              <a:ext cx="756000" cy="756000"/>
            </a:xfrm>
            <a:prstGeom prst="ellipse">
              <a:avLst/>
            </a:prstGeom>
            <a:solidFill>
              <a:srgbClr val="00B0F0">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773536" y="1509590"/>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Arial Black" panose="020B0A04020102020204" pitchFamily="34" charset="0"/>
                </a:rPr>
                <a:t>3</a:t>
              </a:r>
              <a:endParaRPr lang="zh-CN" altLang="en-US" sz="3200" dirty="0">
                <a:latin typeface="Arial Black" panose="020B0A04020102020204" pitchFamily="34" charset="0"/>
              </a:endParaRPr>
            </a:p>
          </p:txBody>
        </p:sp>
      </p:grpSp>
      <p:sp>
        <p:nvSpPr>
          <p:cNvPr id="16" name="矩形 15"/>
          <p:cNvSpPr/>
          <p:nvPr/>
        </p:nvSpPr>
        <p:spPr>
          <a:xfrm>
            <a:off x="4928508" y="1358091"/>
            <a:ext cx="1800200" cy="400110"/>
          </a:xfrm>
          <a:prstGeom prst="rect">
            <a:avLst/>
          </a:prstGeom>
        </p:spPr>
        <p:txBody>
          <a:bodyPr wrap="square">
            <a:spAutoFit/>
          </a:bodyPr>
          <a:lstStyle/>
          <a:p>
            <a:r>
              <a:rPr lang="zh-CN" altLang="en-US" sz="2000" b="1" dirty="0">
                <a:solidFill>
                  <a:srgbClr val="0070C0"/>
                </a:solidFill>
                <a:latin typeface="微软雅黑" panose="020B0503020204020204" pitchFamily="34" charset="-122"/>
                <a:ea typeface="微软雅黑" panose="020B0503020204020204" pitchFamily="34" charset="-122"/>
              </a:rPr>
              <a:t>市场吸引力</a:t>
            </a:r>
            <a:endParaRPr lang="en-US" altLang="zh-CN" sz="2000" b="1" dirty="0">
              <a:solidFill>
                <a:srgbClr val="0070C0"/>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603759" y="2078357"/>
            <a:ext cx="2448272" cy="1293971"/>
          </a:xfrm>
          <a:prstGeom prst="roundRect">
            <a:avLst/>
          </a:prstGeom>
          <a:ln w="31750">
            <a:solidFill>
              <a:schemeClr val="bg1">
                <a:lumMod val="50000"/>
                <a:alpha val="67000"/>
              </a:schemeClr>
            </a:solidFill>
          </a:ln>
        </p:spPr>
        <p:txBody>
          <a:bodyPr wrap="square">
            <a:spAutoFit/>
          </a:bodyPr>
          <a:lstStyle/>
          <a:p>
            <a:r>
              <a:rPr lang="zh-CN" altLang="en-US" sz="1400" dirty="0">
                <a:solidFill>
                  <a:srgbClr val="0070C0"/>
                </a:solidFill>
                <a:latin typeface="楷体" panose="02010609060101010101" pitchFamily="49" charset="-122"/>
                <a:ea typeface="楷体" panose="02010609060101010101" pitchFamily="49" charset="-122"/>
              </a:rPr>
              <a:t>“其实我们的销售最开始是拼命做出来的，所以商业合作要跑得非常快，同时用户增长也要跑得快。”</a:t>
            </a:r>
            <a:endParaRPr lang="en-US" altLang="zh-CN" sz="1400" dirty="0">
              <a:solidFill>
                <a:srgbClr val="0070C0"/>
              </a:solidFill>
              <a:latin typeface="楷体" panose="02010609060101010101" pitchFamily="49" charset="-122"/>
              <a:ea typeface="楷体" panose="02010609060101010101" pitchFamily="49" charset="-122"/>
            </a:endParaRPr>
          </a:p>
          <a:p>
            <a:pPr algn="r"/>
            <a:r>
              <a:rPr lang="en-US" altLang="zh-CN" sz="1400" dirty="0">
                <a:solidFill>
                  <a:srgbClr val="0070C0"/>
                </a:solidFill>
                <a:latin typeface="微软雅黑" panose="020B0503020204020204" pitchFamily="34" charset="-122"/>
                <a:ea typeface="微软雅黑" panose="020B0503020204020204" pitchFamily="34" charset="-122"/>
              </a:rPr>
              <a:t>——</a:t>
            </a:r>
            <a:r>
              <a:rPr lang="zh-CN" altLang="en-US" sz="1400" dirty="0">
                <a:solidFill>
                  <a:srgbClr val="0070C0"/>
                </a:solidFill>
                <a:latin typeface="微软雅黑" panose="020B0503020204020204" pitchFamily="34" charset="-122"/>
                <a:ea typeface="微软雅黑" panose="020B0503020204020204" pitchFamily="34" charset="-122"/>
              </a:rPr>
              <a:t>朴光然</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3686972" y="2229420"/>
            <a:ext cx="2109164" cy="1200329"/>
          </a:xfrm>
          <a:prstGeom prst="rect">
            <a:avLst/>
          </a:prstGeom>
          <a:noFill/>
        </p:spPr>
        <p:txBody>
          <a:bodyPr wrap="square" rtlCol="0">
            <a:spAutoFit/>
          </a:bodyPr>
          <a:lstStyle/>
          <a:p>
            <a:r>
              <a:rPr lang="en-US" altLang="zh-CN" sz="2400" b="1" dirty="0">
                <a:solidFill>
                  <a:srgbClr val="C00000"/>
                </a:solidFill>
                <a:effectLst>
                  <a:outerShdw blurRad="38100" dist="38100" dir="2700000" algn="tl">
                    <a:srgbClr val="000000">
                      <a:alpha val="43137"/>
                    </a:srgbClr>
                  </a:outerShdw>
                </a:effectLst>
                <a:latin typeface="Broadway" panose="04040905080B02020502" pitchFamily="82" charset="0"/>
              </a:rPr>
              <a:t>Key </a:t>
            </a:r>
          </a:p>
          <a:p>
            <a:r>
              <a:rPr lang="en-US" altLang="zh-CN" sz="2400" b="1" dirty="0">
                <a:solidFill>
                  <a:srgbClr val="C00000"/>
                </a:solidFill>
                <a:effectLst>
                  <a:outerShdw blurRad="38100" dist="38100" dir="2700000" algn="tl">
                    <a:srgbClr val="000000">
                      <a:alpha val="43137"/>
                    </a:srgbClr>
                  </a:outerShdw>
                </a:effectLst>
                <a:latin typeface="Broadway" panose="04040905080B02020502" pitchFamily="82" charset="0"/>
              </a:rPr>
              <a:t>success</a:t>
            </a:r>
          </a:p>
          <a:p>
            <a:r>
              <a:rPr lang="en-US" altLang="zh-CN" sz="2400" b="1" dirty="0">
                <a:solidFill>
                  <a:srgbClr val="C00000"/>
                </a:solidFill>
                <a:effectLst>
                  <a:outerShdw blurRad="38100" dist="38100" dir="2700000" algn="tl">
                    <a:srgbClr val="000000">
                      <a:alpha val="43137"/>
                    </a:srgbClr>
                  </a:outerShdw>
                </a:effectLst>
                <a:latin typeface="Broadway" panose="04040905080B02020502" pitchFamily="82" charset="0"/>
              </a:rPr>
              <a:t>factors</a:t>
            </a:r>
            <a:endParaRPr lang="zh-CN" altLang="en-US" sz="2400" b="1" dirty="0">
              <a:solidFill>
                <a:srgbClr val="C00000"/>
              </a:solidFill>
              <a:effectLst>
                <a:outerShdw blurRad="38100" dist="38100" dir="2700000" algn="tl">
                  <a:srgbClr val="000000">
                    <a:alpha val="43137"/>
                  </a:srgbClr>
                </a:outerShdw>
              </a:effectLst>
              <a:latin typeface="Broadway" panose="04040905080B02020502" pitchFamily="82" charset="0"/>
            </a:endParaRPr>
          </a:p>
        </p:txBody>
      </p:sp>
      <p:sp>
        <p:nvSpPr>
          <p:cNvPr id="19" name="TextBox 18"/>
          <p:cNvSpPr txBox="1"/>
          <p:nvPr/>
        </p:nvSpPr>
        <p:spPr>
          <a:xfrm>
            <a:off x="5594541" y="1755191"/>
            <a:ext cx="2217819" cy="1384995"/>
          </a:xfrm>
          <a:prstGeom prst="rect">
            <a:avLst/>
          </a:prstGeom>
          <a:noFill/>
        </p:spPr>
        <p:txBody>
          <a:bodyPr wrap="square" rtlCol="0">
            <a:spAutoFit/>
          </a:bodyPr>
          <a:lstStyle/>
          <a:p>
            <a:pPr marL="285750" indent="-285750">
              <a:buFont typeface="Wingdings" panose="05000000000000000000" pitchFamily="2" charset="2"/>
              <a:buChar char="n"/>
            </a:pPr>
            <a:r>
              <a:rPr lang="zh-CN" altLang="en-US" sz="1400" dirty="0">
                <a:solidFill>
                  <a:srgbClr val="0070C0"/>
                </a:solidFill>
                <a:latin typeface="楷体" panose="02010609060101010101" pitchFamily="49" charset="-122"/>
                <a:ea typeface="楷体" panose="02010609060101010101" pitchFamily="49" charset="-122"/>
              </a:rPr>
              <a:t>该市场需至少满足两大条件中的一个：</a:t>
            </a:r>
            <a:endParaRPr lang="en-US" altLang="zh-CN" sz="1400" dirty="0">
              <a:solidFill>
                <a:srgbClr val="0070C0"/>
              </a:solidFill>
              <a:latin typeface="楷体" panose="02010609060101010101" pitchFamily="49" charset="-122"/>
              <a:ea typeface="楷体" panose="02010609060101010101" pitchFamily="49" charset="-122"/>
            </a:endParaRPr>
          </a:p>
          <a:p>
            <a:r>
              <a:rPr lang="zh-CN" altLang="en-US" sz="1400" dirty="0">
                <a:solidFill>
                  <a:srgbClr val="0070C0"/>
                </a:solidFill>
                <a:latin typeface="楷体" panose="02010609060101010101" pitchFamily="49" charset="-122"/>
                <a:ea typeface="楷体" panose="02010609060101010101" pitchFamily="49" charset="-122"/>
              </a:rPr>
              <a:t>广告行业发展成熟</a:t>
            </a:r>
            <a:endParaRPr lang="en-US" altLang="zh-CN" sz="1400" dirty="0">
              <a:solidFill>
                <a:srgbClr val="0070C0"/>
              </a:solidFill>
              <a:latin typeface="楷体" panose="02010609060101010101" pitchFamily="49" charset="-122"/>
              <a:ea typeface="楷体" panose="02010609060101010101" pitchFamily="49" charset="-122"/>
            </a:endParaRPr>
          </a:p>
          <a:p>
            <a:r>
              <a:rPr lang="zh-CN" altLang="en-US" sz="1400" dirty="0">
                <a:solidFill>
                  <a:srgbClr val="0070C0"/>
                </a:solidFill>
                <a:latin typeface="楷体" panose="02010609060101010101" pitchFamily="49" charset="-122"/>
                <a:ea typeface="楷体" panose="02010609060101010101" pitchFamily="49" charset="-122"/>
              </a:rPr>
              <a:t>广告行业发展潜力巨大（人口、增速）</a:t>
            </a:r>
            <a:endParaRPr lang="en-US" altLang="zh-CN" sz="1400" dirty="0">
              <a:solidFill>
                <a:srgbClr val="0070C0"/>
              </a:solidFill>
              <a:latin typeface="楷体" panose="02010609060101010101" pitchFamily="49" charset="-122"/>
              <a:ea typeface="楷体" panose="02010609060101010101" pitchFamily="49" charset="-122"/>
            </a:endParaRPr>
          </a:p>
          <a:p>
            <a:endParaRPr lang="zh-CN" altLang="en-US" sz="1400" dirty="0">
              <a:solidFill>
                <a:srgbClr val="0070C0"/>
              </a:solidFill>
              <a:latin typeface="楷体" panose="02010609060101010101" pitchFamily="49" charset="-122"/>
              <a:ea typeface="楷体" panose="02010609060101010101" pitchFamily="49" charset="-122"/>
            </a:endParaRPr>
          </a:p>
        </p:txBody>
      </p:sp>
      <p:sp>
        <p:nvSpPr>
          <p:cNvPr id="20" name="圆角矩形 19"/>
          <p:cNvSpPr/>
          <p:nvPr/>
        </p:nvSpPr>
        <p:spPr>
          <a:xfrm>
            <a:off x="910309" y="955382"/>
            <a:ext cx="4525787" cy="34199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dirty="0">
                <a:latin typeface="微软雅黑" panose="020B0503020204020204" pitchFamily="34" charset="-122"/>
                <a:ea typeface="微软雅黑" panose="020B0503020204020204" pitchFamily="34" charset="-122"/>
              </a:rPr>
              <a:t>案例</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现金补偿类锁屏产品</a:t>
            </a:r>
            <a:r>
              <a:rPr lang="en-US" altLang="zh-CN" dirty="0">
                <a:latin typeface="微软雅黑" panose="020B0503020204020204" pitchFamily="34" charset="-122"/>
                <a:ea typeface="微软雅黑" panose="020B0503020204020204" pitchFamily="34" charset="-122"/>
              </a:rPr>
              <a:t>KSF</a:t>
            </a:r>
            <a:r>
              <a:rPr lang="zh-CN" altLang="en-US" dirty="0">
                <a:latin typeface="微软雅黑" panose="020B0503020204020204" pitchFamily="34" charset="-122"/>
                <a:ea typeface="微软雅黑" panose="020B0503020204020204" pitchFamily="34" charset="-122"/>
              </a:rPr>
              <a:t>分析</a:t>
            </a:r>
          </a:p>
        </p:txBody>
      </p:sp>
      <p:sp>
        <p:nvSpPr>
          <p:cNvPr id="21" name="椭圆 20"/>
          <p:cNvSpPr>
            <a:spLocks noChangeAspect="1"/>
          </p:cNvSpPr>
          <p:nvPr/>
        </p:nvSpPr>
        <p:spPr>
          <a:xfrm>
            <a:off x="554081" y="735630"/>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a:spLocks noChangeAspect="1"/>
          </p:cNvSpPr>
          <p:nvPr/>
        </p:nvSpPr>
        <p:spPr>
          <a:xfrm>
            <a:off x="644049" y="825598"/>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latin typeface="微软雅黑" panose="020B0503020204020204" pitchFamily="34" charset="-122"/>
                <a:ea typeface="微软雅黑" panose="020B0503020204020204" pitchFamily="34" charset="-122"/>
              </a:rPr>
              <a:t>！</a:t>
            </a:r>
          </a:p>
        </p:txBody>
      </p:sp>
      <p:sp>
        <p:nvSpPr>
          <p:cNvPr id="23" name="椭圆 22">
            <a:hlinkClick r:id="rId2"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27997741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2.2.3 </a:t>
            </a:r>
            <a:r>
              <a:rPr lang="zh-CN" altLang="en-US" dirty="0"/>
              <a:t>关键要素分析法（</a:t>
            </a:r>
            <a:r>
              <a:rPr lang="en-US" altLang="zh-CN" dirty="0"/>
              <a:t>KSF</a:t>
            </a:r>
            <a:r>
              <a:rPr lang="zh-CN" altLang="en-US" dirty="0"/>
              <a:t>）</a:t>
            </a:r>
            <a:r>
              <a:rPr lang="en-US" altLang="zh-CN" dirty="0"/>
              <a:t>(3)</a:t>
            </a:r>
            <a:endParaRPr lang="zh-CN" altLang="en-US" sz="2400" dirty="0">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extLst>
              <p:ext uri="{D42A27DB-BD31-4B8C-83A1-F6EECF244321}">
                <p14:modId xmlns:p14="http://schemas.microsoft.com/office/powerpoint/2010/main" val="795781001"/>
              </p:ext>
            </p:extLst>
          </p:nvPr>
        </p:nvGraphicFramePr>
        <p:xfrm>
          <a:off x="611560" y="1527634"/>
          <a:ext cx="7992889" cy="3348372"/>
        </p:xfrm>
        <a:graphic>
          <a:graphicData uri="http://schemas.openxmlformats.org/drawingml/2006/table">
            <a:tbl>
              <a:tblPr>
                <a:tableStyleId>{5C22544A-7EE6-4342-B048-85BDC9FD1C3A}</a:tableStyleId>
              </a:tblPr>
              <a:tblGrid>
                <a:gridCol w="1733099">
                  <a:extLst>
                    <a:ext uri="{9D8B030D-6E8A-4147-A177-3AD203B41FA5}">
                      <a16:colId xmlns:a16="http://schemas.microsoft.com/office/drawing/2014/main" val="20000"/>
                    </a:ext>
                  </a:extLst>
                </a:gridCol>
                <a:gridCol w="2211764">
                  <a:extLst>
                    <a:ext uri="{9D8B030D-6E8A-4147-A177-3AD203B41FA5}">
                      <a16:colId xmlns:a16="http://schemas.microsoft.com/office/drawing/2014/main" val="20001"/>
                    </a:ext>
                  </a:extLst>
                </a:gridCol>
                <a:gridCol w="537130">
                  <a:extLst>
                    <a:ext uri="{9D8B030D-6E8A-4147-A177-3AD203B41FA5}">
                      <a16:colId xmlns:a16="http://schemas.microsoft.com/office/drawing/2014/main" val="20002"/>
                    </a:ext>
                  </a:extLst>
                </a:gridCol>
                <a:gridCol w="672299">
                  <a:extLst>
                    <a:ext uri="{9D8B030D-6E8A-4147-A177-3AD203B41FA5}">
                      <a16:colId xmlns:a16="http://schemas.microsoft.com/office/drawing/2014/main" val="20003"/>
                    </a:ext>
                  </a:extLst>
                </a:gridCol>
                <a:gridCol w="746999">
                  <a:extLst>
                    <a:ext uri="{9D8B030D-6E8A-4147-A177-3AD203B41FA5}">
                      <a16:colId xmlns:a16="http://schemas.microsoft.com/office/drawing/2014/main" val="20004"/>
                    </a:ext>
                  </a:extLst>
                </a:gridCol>
                <a:gridCol w="2091598">
                  <a:extLst>
                    <a:ext uri="{9D8B030D-6E8A-4147-A177-3AD203B41FA5}">
                      <a16:colId xmlns:a16="http://schemas.microsoft.com/office/drawing/2014/main" val="20005"/>
                    </a:ext>
                  </a:extLst>
                </a:gridCol>
              </a:tblGrid>
              <a:tr h="414046">
                <a:tc rowSpan="2">
                  <a:txBody>
                    <a:bodyPr/>
                    <a:lstStyle/>
                    <a:p>
                      <a:pPr algn="ctr" fontAlgn="ctr"/>
                      <a:r>
                        <a:rPr lang="zh-CN" altLang="en-US" sz="1100" u="none" strike="noStrike" dirty="0">
                          <a:solidFill>
                            <a:schemeClr val="bg1"/>
                          </a:solidFill>
                          <a:effectLst/>
                          <a:latin typeface="微软雅黑" panose="020B0503020204020204" pitchFamily="34" charset="-122"/>
                          <a:ea typeface="微软雅黑" panose="020B0503020204020204" pitchFamily="34" charset="-122"/>
                        </a:rPr>
                        <a:t>关键成功要素对标</a:t>
                      </a:r>
                      <a:endParaRPr lang="zh-CN" altLang="en-US" sz="11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rgbClr val="0070C0"/>
                    </a:solidFill>
                  </a:tcPr>
                </a:tc>
                <a:tc rowSpan="2">
                  <a:txBody>
                    <a:bodyPr/>
                    <a:lstStyle/>
                    <a:p>
                      <a:pPr algn="ctr" fontAlgn="ctr"/>
                      <a:r>
                        <a:rPr lang="zh-CN" altLang="en-US" sz="1100" u="none" strike="noStrike" dirty="0">
                          <a:solidFill>
                            <a:schemeClr val="bg1"/>
                          </a:solidFill>
                          <a:effectLst/>
                          <a:latin typeface="微软雅黑" panose="020B0503020204020204" pitchFamily="34" charset="-122"/>
                          <a:ea typeface="微软雅黑" panose="020B0503020204020204" pitchFamily="34" charset="-122"/>
                        </a:rPr>
                        <a:t>发达国家（以美国为例）</a:t>
                      </a:r>
                      <a:endParaRPr lang="zh-CN" altLang="en-US" sz="11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rgbClr val="0070C0"/>
                    </a:solidFill>
                  </a:tcPr>
                </a:tc>
                <a:tc rowSpan="2">
                  <a:txBody>
                    <a:bodyPr/>
                    <a:lstStyle/>
                    <a:p>
                      <a:pPr algn="ctr" fontAlgn="ctr"/>
                      <a:r>
                        <a:rPr lang="zh-CN" altLang="en-US" sz="1100" u="none" strike="noStrike" dirty="0">
                          <a:solidFill>
                            <a:schemeClr val="bg1"/>
                          </a:solidFill>
                          <a:effectLst/>
                          <a:latin typeface="微软雅黑" panose="020B0503020204020204" pitchFamily="34" charset="-122"/>
                          <a:ea typeface="微软雅黑" panose="020B0503020204020204" pitchFamily="34" charset="-122"/>
                        </a:rPr>
                        <a:t>重要性程度</a:t>
                      </a:r>
                      <a:endParaRPr lang="zh-CN" altLang="en-US" sz="11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rgbClr val="0070C0"/>
                    </a:solidFill>
                  </a:tcPr>
                </a:tc>
                <a:tc gridSpan="2">
                  <a:txBody>
                    <a:bodyPr/>
                    <a:lstStyle/>
                    <a:p>
                      <a:pPr algn="ctr" fontAlgn="ctr"/>
                      <a:r>
                        <a:rPr lang="zh-CN" altLang="en-US" sz="1100" u="none" strike="noStrike" dirty="0">
                          <a:solidFill>
                            <a:schemeClr val="bg1"/>
                          </a:solidFill>
                          <a:effectLst/>
                          <a:latin typeface="微软雅黑" panose="020B0503020204020204" pitchFamily="34" charset="-122"/>
                          <a:ea typeface="微软雅黑" panose="020B0503020204020204" pitchFamily="34" charset="-122"/>
                        </a:rPr>
                        <a:t>畅游匹配性</a:t>
                      </a:r>
                      <a:endParaRPr lang="zh-CN" altLang="en-US" sz="11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rgbClr val="0070C0"/>
                    </a:solidFill>
                  </a:tcPr>
                </a:tc>
                <a:tc hMerge="1">
                  <a:txBody>
                    <a:bodyPr/>
                    <a:lstStyle/>
                    <a:p>
                      <a:endParaRPr lang="zh-CN" altLang="en-US"/>
                    </a:p>
                  </a:txBody>
                  <a:tcPr/>
                </a:tc>
                <a:tc rowSpan="2">
                  <a:txBody>
                    <a:bodyPr/>
                    <a:lstStyle/>
                    <a:p>
                      <a:pPr algn="ctr" fontAlgn="ctr"/>
                      <a:r>
                        <a:rPr lang="zh-CN" altLang="en-US" sz="1100" u="none" strike="noStrike" dirty="0">
                          <a:solidFill>
                            <a:schemeClr val="bg1"/>
                          </a:solidFill>
                          <a:effectLst/>
                          <a:latin typeface="微软雅黑" panose="020B0503020204020204" pitchFamily="34" charset="-122"/>
                          <a:ea typeface="微软雅黑" panose="020B0503020204020204" pitchFamily="34" charset="-122"/>
                        </a:rPr>
                        <a:t>备注</a:t>
                      </a:r>
                      <a:endParaRPr lang="zh-CN" altLang="en-US" sz="11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rgbClr val="0070C0"/>
                    </a:solidFill>
                  </a:tcPr>
                </a:tc>
                <a:extLst>
                  <a:ext uri="{0D108BD9-81ED-4DB2-BD59-A6C34878D82A}">
                    <a16:rowId xmlns:a16="http://schemas.microsoft.com/office/drawing/2014/main" val="10000"/>
                  </a:ext>
                </a:extLst>
              </a:tr>
              <a:tr h="414046">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fontAlgn="ctr"/>
                      <a:r>
                        <a:rPr lang="zh-CN" altLang="en-US" sz="1100" u="none" strike="noStrike" dirty="0">
                          <a:solidFill>
                            <a:schemeClr val="bg1"/>
                          </a:solidFill>
                          <a:effectLst/>
                          <a:latin typeface="微软雅黑" panose="020B0503020204020204" pitchFamily="34" charset="-122"/>
                          <a:ea typeface="微软雅黑" panose="020B0503020204020204" pitchFamily="34" charset="-122"/>
                        </a:rPr>
                        <a:t>现状</a:t>
                      </a:r>
                      <a:endParaRPr lang="zh-CN" altLang="en-US" sz="11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rgbClr val="0070C0"/>
                    </a:solidFill>
                  </a:tcPr>
                </a:tc>
                <a:tc>
                  <a:txBody>
                    <a:bodyPr/>
                    <a:lstStyle/>
                    <a:p>
                      <a:pPr algn="ctr" fontAlgn="ctr"/>
                      <a:r>
                        <a:rPr lang="zh-CN" altLang="en-US" sz="1100" u="none" strike="noStrike" dirty="0">
                          <a:solidFill>
                            <a:schemeClr val="bg1"/>
                          </a:solidFill>
                          <a:effectLst/>
                          <a:latin typeface="微软雅黑" panose="020B0503020204020204" pitchFamily="34" charset="-122"/>
                          <a:ea typeface="微软雅黑" panose="020B0503020204020204" pitchFamily="34" charset="-122"/>
                        </a:rPr>
                        <a:t>短期</a:t>
                      </a:r>
                      <a:endParaRPr lang="en-US" altLang="zh-CN" sz="1100" u="none" strike="noStrike" dirty="0">
                        <a:solidFill>
                          <a:schemeClr val="bg1"/>
                        </a:solidFill>
                        <a:effectLst/>
                        <a:latin typeface="微软雅黑" panose="020B0503020204020204" pitchFamily="34" charset="-122"/>
                        <a:ea typeface="微软雅黑" panose="020B0503020204020204" pitchFamily="34" charset="-122"/>
                      </a:endParaRPr>
                    </a:p>
                    <a:p>
                      <a:pPr algn="ctr" fontAlgn="ctr"/>
                      <a:r>
                        <a:rPr lang="zh-CN" altLang="en-US" sz="1100" u="none" strike="noStrike" dirty="0">
                          <a:solidFill>
                            <a:schemeClr val="bg1"/>
                          </a:solidFill>
                          <a:effectLst/>
                          <a:latin typeface="微软雅黑" panose="020B0503020204020204" pitchFamily="34" charset="-122"/>
                          <a:ea typeface="微软雅黑" panose="020B0503020204020204" pitchFamily="34" charset="-122"/>
                        </a:rPr>
                        <a:t>可获得性</a:t>
                      </a:r>
                      <a:endParaRPr lang="zh-CN" altLang="en-US" sz="1100" b="0" i="0" u="none" strike="noStrike" dirty="0">
                        <a:solidFill>
                          <a:schemeClr val="bg1"/>
                        </a:solidFill>
                        <a:effectLst/>
                        <a:latin typeface="微软雅黑" panose="020B0503020204020204" pitchFamily="34" charset="-122"/>
                        <a:ea typeface="微软雅黑" panose="020B0503020204020204" pitchFamily="34" charset="-122"/>
                      </a:endParaRPr>
                    </a:p>
                  </a:txBody>
                  <a:tcPr marL="9525" marR="9525" marT="9525" marB="0" anchor="ctr">
                    <a:solidFill>
                      <a:srgbClr val="0070C0"/>
                    </a:solidFill>
                  </a:tcPr>
                </a:tc>
                <a:tc vMerge="1">
                  <a:txBody>
                    <a:bodyPr/>
                    <a:lstStyle/>
                    <a:p>
                      <a:endParaRPr lang="zh-CN" altLang="en-US"/>
                    </a:p>
                  </a:txBody>
                  <a:tcPr/>
                </a:tc>
                <a:extLst>
                  <a:ext uri="{0D108BD9-81ED-4DB2-BD59-A6C34878D82A}">
                    <a16:rowId xmlns:a16="http://schemas.microsoft.com/office/drawing/2014/main" val="10001"/>
                  </a:ext>
                </a:extLst>
              </a:tr>
              <a:tr h="414046">
                <a:tc rowSpan="2">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市场吸引力</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00B0F0"/>
                    </a:solidFill>
                  </a:tcPr>
                </a:tc>
                <a:tc>
                  <a:txBody>
                    <a:bodyPr/>
                    <a:lstStyle/>
                    <a:p>
                      <a:pPr algn="ctr" fontAlgn="b"/>
                      <a:r>
                        <a:rPr lang="zh-CN" altLang="en-US" sz="1100" u="none" strike="noStrike">
                          <a:effectLst/>
                          <a:latin typeface="微软雅黑" panose="020B0503020204020204" pitchFamily="34" charset="-122"/>
                          <a:ea typeface="微软雅黑" panose="020B0503020204020204" pitchFamily="34" charset="-122"/>
                        </a:rPr>
                        <a:t>广告市场发展现状</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l" fontAlgn="b"/>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c rowSpan="2" gridSpan="2">
                  <a:txBody>
                    <a:bodyPr/>
                    <a:lstStyle/>
                    <a:p>
                      <a:pPr algn="ctr" fontAlgn="b"/>
                      <a:r>
                        <a:rPr lang="en-US" altLang="zh-CN" sz="1100" b="0" i="0" u="none" strike="noStrike" dirty="0">
                          <a:solidFill>
                            <a:srgbClr val="000000"/>
                          </a:solidFill>
                          <a:effectLst/>
                          <a:latin typeface="微软雅黑" panose="020B0503020204020204" pitchFamily="34" charset="-122"/>
                          <a:ea typeface="微软雅黑" panose="020B0503020204020204" pitchFamily="34" charset="-122"/>
                        </a:rPr>
                        <a:t>Na</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rowSpan="2" hMerge="1">
                  <a:txBody>
                    <a:bodyPr/>
                    <a:lstStyle/>
                    <a:p>
                      <a:pPr algn="l" fontAlgn="b"/>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c rowSpan="2">
                  <a:txBody>
                    <a:bodyPr/>
                    <a:lstStyle/>
                    <a:p>
                      <a:pPr algn="l" fontAlgn="b"/>
                      <a:r>
                        <a:rPr lang="zh-CN" altLang="en-US" sz="1100" b="0" i="0" u="none" strike="noStrike" kern="1200" dirty="0">
                          <a:solidFill>
                            <a:srgbClr val="000000"/>
                          </a:solidFill>
                          <a:effectLst/>
                          <a:latin typeface="楷体" panose="02010609060101010101" pitchFamily="49" charset="-122"/>
                          <a:ea typeface="楷体" panose="02010609060101010101" pitchFamily="49" charset="-122"/>
                          <a:cs typeface="+mn-cs"/>
                        </a:rPr>
                        <a:t>美国广告市场发展情况较高，付费水平较高</a:t>
                      </a:r>
                    </a:p>
                  </a:txBody>
                  <a:tcPr marL="9525" marR="9525" marT="9525" marB="0" anchor="ctr"/>
                </a:tc>
                <a:extLst>
                  <a:ext uri="{0D108BD9-81ED-4DB2-BD59-A6C34878D82A}">
                    <a16:rowId xmlns:a16="http://schemas.microsoft.com/office/drawing/2014/main" val="10002"/>
                  </a:ext>
                </a:extLst>
              </a:tr>
              <a:tr h="414046">
                <a:tc vMerge="1">
                  <a:txBody>
                    <a:bodyPr/>
                    <a:lstStyle/>
                    <a:p>
                      <a:pPr algn="ctr" fontAlgn="ctr"/>
                      <a:endParaRPr lang="zh-CN" altLang="en-US" sz="1100" b="0" i="0" u="none" strike="noStrike" dirty="0">
                        <a:solidFill>
                          <a:srgbClr val="000000"/>
                        </a:solidFill>
                        <a:effectLst/>
                        <a:latin typeface="宋体"/>
                      </a:endParaRPr>
                    </a:p>
                  </a:txBody>
                  <a:tcPr marL="9525" marR="9525" marT="9525" marB="0" anchor="ctr"/>
                </a:tc>
                <a:tc>
                  <a:txBody>
                    <a:bodyPr/>
                    <a:lstStyle/>
                    <a:p>
                      <a:pPr algn="ctr" fontAlgn="b"/>
                      <a:r>
                        <a:rPr lang="zh-CN" altLang="en-US" sz="1100" u="none" strike="noStrike">
                          <a:effectLst/>
                          <a:latin typeface="微软雅黑" panose="020B0503020204020204" pitchFamily="34" charset="-122"/>
                          <a:ea typeface="微软雅黑" panose="020B0503020204020204" pitchFamily="34" charset="-122"/>
                        </a:rPr>
                        <a:t>广告市场增速</a:t>
                      </a:r>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tc>
                  <a:txBody>
                    <a:bodyPr/>
                    <a:lstStyle/>
                    <a:p>
                      <a:pPr algn="l" fontAlgn="b"/>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c gridSpan="2" vMerge="1">
                  <a:txBody>
                    <a:bodyPr/>
                    <a:lstStyle/>
                    <a:p>
                      <a:pPr algn="l" fontAlgn="b"/>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c hMerge="1" vMerge="1">
                  <a:txBody>
                    <a:bodyPr/>
                    <a:lstStyle/>
                    <a:p>
                      <a:pPr algn="l" fontAlgn="b"/>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c vMerge="1">
                  <a:txBody>
                    <a:bodyPr/>
                    <a:lstStyle/>
                    <a:p>
                      <a:pPr algn="ctr" fontAlgn="b"/>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10003"/>
                  </a:ext>
                </a:extLst>
              </a:tr>
              <a:tr h="414046">
                <a:tc rowSpan="2">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客户体系管理</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00B0F0"/>
                    </a:solidFill>
                  </a:tcPr>
                </a:tc>
                <a:tc>
                  <a:txBody>
                    <a:bodyPr/>
                    <a:lstStyle/>
                    <a:p>
                      <a:pPr algn="ctr"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现有客户源情况</a:t>
                      </a:r>
                    </a:p>
                  </a:txBody>
                  <a:tcPr marL="9525" marR="9525" marT="9525" marB="0" anchor="ctr"/>
                </a:tc>
                <a:tc>
                  <a:txBody>
                    <a:bodyPr/>
                    <a:lstStyle/>
                    <a:p>
                      <a:pPr algn="l" fontAlgn="b"/>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l" fontAlgn="b"/>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ctr"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低</a:t>
                      </a:r>
                    </a:p>
                  </a:txBody>
                  <a:tcPr marL="9525" marR="9525" marT="9525" marB="0" anchor="ctr"/>
                </a:tc>
                <a:tc>
                  <a:txBody>
                    <a:bodyPr/>
                    <a:lstStyle/>
                    <a:p>
                      <a:pPr algn="l" fontAlgn="b"/>
                      <a:r>
                        <a:rPr lang="zh-CN" altLang="en-US" sz="1100" b="0" i="0" u="none" strike="noStrike" dirty="0">
                          <a:solidFill>
                            <a:srgbClr val="000000"/>
                          </a:solidFill>
                          <a:effectLst/>
                          <a:latin typeface="楷体" panose="02010609060101010101" pitchFamily="49" charset="-122"/>
                          <a:ea typeface="楷体" panose="02010609060101010101" pitchFamily="49" charset="-122"/>
                        </a:rPr>
                        <a:t>几乎没有</a:t>
                      </a:r>
                    </a:p>
                  </a:txBody>
                  <a:tcPr marL="9525" marR="9525" marT="9525" marB="0" anchor="ctr"/>
                </a:tc>
                <a:extLst>
                  <a:ext uri="{0D108BD9-81ED-4DB2-BD59-A6C34878D82A}">
                    <a16:rowId xmlns:a16="http://schemas.microsoft.com/office/drawing/2014/main" val="10004"/>
                  </a:ext>
                </a:extLst>
              </a:tr>
              <a:tr h="450050">
                <a:tc vMerge="1">
                  <a:txBody>
                    <a:bodyPr/>
                    <a:lstStyle/>
                    <a:p>
                      <a:pPr algn="ctr" fontAlgn="ctr"/>
                      <a:endParaRPr lang="zh-CN" altLang="en-US" sz="1100" b="0" i="0" u="none" strike="noStrike" dirty="0">
                        <a:solidFill>
                          <a:srgbClr val="000000"/>
                        </a:solidFill>
                        <a:effectLst/>
                        <a:latin typeface="宋体"/>
                      </a:endParaRPr>
                    </a:p>
                  </a:txBody>
                  <a:tcPr marL="9525" marR="9525" marT="9525" marB="0" anchor="ctr"/>
                </a:tc>
                <a:tc>
                  <a:txBody>
                    <a:bodyPr/>
                    <a:lstStyle/>
                    <a:p>
                      <a:pPr algn="ctr"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商务团队能力</a:t>
                      </a:r>
                    </a:p>
                  </a:txBody>
                  <a:tcPr marL="9525" marR="9525" marT="9525" marB="0" anchor="ctr"/>
                </a:tc>
                <a:tc>
                  <a:txBody>
                    <a:bodyPr/>
                    <a:lstStyle/>
                    <a:p>
                      <a:pPr algn="l" fontAlgn="b"/>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l" fontAlgn="b"/>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ctr"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低</a:t>
                      </a:r>
                    </a:p>
                  </a:txBody>
                  <a:tcPr marL="9525" marR="9525" marT="9525" marB="0" anchor="ctr"/>
                </a:tc>
                <a:tc>
                  <a:txBody>
                    <a:bodyPr/>
                    <a:lstStyle/>
                    <a:p>
                      <a:pPr algn="l" fontAlgn="b"/>
                      <a:r>
                        <a:rPr lang="zh-CN" altLang="en-US" sz="1100" b="0" i="0" u="none" strike="noStrike" dirty="0">
                          <a:solidFill>
                            <a:srgbClr val="000000"/>
                          </a:solidFill>
                          <a:effectLst/>
                          <a:latin typeface="楷体" panose="02010609060101010101" pitchFamily="49" charset="-122"/>
                          <a:ea typeface="楷体" panose="02010609060101010101" pitchFamily="49" charset="-122"/>
                        </a:rPr>
                        <a:t>几乎没有</a:t>
                      </a:r>
                    </a:p>
                  </a:txBody>
                  <a:tcPr marL="9525" marR="9525" marT="9525" marB="0" anchor="ctr"/>
                </a:tc>
                <a:extLst>
                  <a:ext uri="{0D108BD9-81ED-4DB2-BD59-A6C34878D82A}">
                    <a16:rowId xmlns:a16="http://schemas.microsoft.com/office/drawing/2014/main" val="10005"/>
                  </a:ext>
                </a:extLst>
              </a:tr>
              <a:tr h="414046">
                <a:tc rowSpan="2">
                  <a:txBody>
                    <a:bodyPr/>
                    <a:lstStyle/>
                    <a:p>
                      <a:pPr algn="ctr" fontAlgn="ctr"/>
                      <a:r>
                        <a:rPr lang="zh-CN" altLang="en-US" sz="1100" u="none" strike="noStrike" dirty="0">
                          <a:effectLst/>
                          <a:latin typeface="微软雅黑" panose="020B0503020204020204" pitchFamily="34" charset="-122"/>
                          <a:ea typeface="微软雅黑" panose="020B0503020204020204" pitchFamily="34" charset="-122"/>
                        </a:rPr>
                        <a:t>经济体系控制</a:t>
                      </a:r>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ctr">
                    <a:solidFill>
                      <a:srgbClr val="00B0F0"/>
                    </a:solidFill>
                  </a:tcPr>
                </a:tc>
                <a:tc>
                  <a:txBody>
                    <a:bodyPr/>
                    <a:lstStyle/>
                    <a:p>
                      <a:pPr algn="ctr"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现金流情况</a:t>
                      </a:r>
                    </a:p>
                  </a:txBody>
                  <a:tcPr marL="9525" marR="9525" marT="9525" marB="0" anchor="ctr"/>
                </a:tc>
                <a:tc>
                  <a:txBody>
                    <a:bodyPr/>
                    <a:lstStyle/>
                    <a:p>
                      <a:pPr algn="l" fontAlgn="b"/>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l" fontAlgn="b"/>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ctr"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低</a:t>
                      </a:r>
                    </a:p>
                  </a:txBody>
                  <a:tcPr marL="9525" marR="9525" marT="9525" marB="0" anchor="ctr"/>
                </a:tc>
                <a:tc>
                  <a:txBody>
                    <a:bodyPr/>
                    <a:lstStyle/>
                    <a:p>
                      <a:pPr algn="l" fontAlgn="b"/>
                      <a:r>
                        <a:rPr lang="zh-CN" altLang="en-US" sz="1100" b="0" i="0" u="none" strike="noStrike" kern="1200" dirty="0">
                          <a:solidFill>
                            <a:srgbClr val="000000"/>
                          </a:solidFill>
                          <a:effectLst/>
                          <a:latin typeface="楷体" panose="02010609060101010101" pitchFamily="49" charset="-122"/>
                          <a:ea typeface="楷体" panose="02010609060101010101" pitchFamily="49" charset="-122"/>
                          <a:cs typeface="+mn-cs"/>
                        </a:rPr>
                        <a:t>美国市场对现金流要求极高</a:t>
                      </a:r>
                    </a:p>
                  </a:txBody>
                  <a:tcPr marL="9525" marR="9525" marT="9525" marB="0" anchor="ctr"/>
                </a:tc>
                <a:extLst>
                  <a:ext uri="{0D108BD9-81ED-4DB2-BD59-A6C34878D82A}">
                    <a16:rowId xmlns:a16="http://schemas.microsoft.com/office/drawing/2014/main" val="10006"/>
                  </a:ext>
                </a:extLst>
              </a:tr>
              <a:tr h="414046">
                <a:tc vMerge="1">
                  <a:txBody>
                    <a:bodyPr/>
                    <a:lstStyle/>
                    <a:p>
                      <a:pPr algn="ctr" fontAlgn="ctr"/>
                      <a:endParaRPr lang="zh-CN" altLang="en-US" sz="1100" b="0" i="0" u="none" strike="noStrike" dirty="0">
                        <a:solidFill>
                          <a:srgbClr val="000000"/>
                        </a:solidFill>
                        <a:effectLst/>
                        <a:latin typeface="宋体"/>
                      </a:endParaRPr>
                    </a:p>
                  </a:txBody>
                  <a:tcPr marL="9525" marR="9525" marT="9525" marB="0" anchor="ctr"/>
                </a:tc>
                <a:tc>
                  <a:txBody>
                    <a:bodyPr/>
                    <a:lstStyle/>
                    <a:p>
                      <a:pPr algn="ctr"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发展节奏控制</a:t>
                      </a:r>
                    </a:p>
                  </a:txBody>
                  <a:tcPr marL="9525" marR="9525" marT="9525" marB="0" anchor="ctr"/>
                </a:tc>
                <a:tc>
                  <a:txBody>
                    <a:bodyPr/>
                    <a:lstStyle/>
                    <a:p>
                      <a:pPr algn="l" fontAlgn="b"/>
                      <a:endParaRPr lang="zh-CN" altLang="en-US" sz="11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l" fontAlgn="b"/>
                      <a:endParaRPr lang="zh-CN" altLang="en-US" sz="1100" b="0" i="0" u="none" strike="noStrike">
                        <a:solidFill>
                          <a:srgbClr val="000000"/>
                        </a:solidFill>
                        <a:effectLst/>
                        <a:latin typeface="微软雅黑" panose="020B0503020204020204" pitchFamily="34" charset="-122"/>
                        <a:ea typeface="微软雅黑" panose="020B0503020204020204" pitchFamily="34" charset="-122"/>
                      </a:endParaRPr>
                    </a:p>
                  </a:txBody>
                  <a:tcPr marL="9525" marR="9525" marT="9525" marB="0" anchor="b"/>
                </a:tc>
                <a:tc>
                  <a:txBody>
                    <a:bodyPr/>
                    <a:lstStyle/>
                    <a:p>
                      <a:pPr algn="ctr" fontAlgn="b"/>
                      <a:r>
                        <a:rPr lang="zh-CN" altLang="en-US" sz="1100" b="0" i="0" u="none" strike="noStrike" dirty="0">
                          <a:solidFill>
                            <a:srgbClr val="000000"/>
                          </a:solidFill>
                          <a:effectLst/>
                          <a:latin typeface="微软雅黑" panose="020B0503020204020204" pitchFamily="34" charset="-122"/>
                          <a:ea typeface="微软雅黑" panose="020B0503020204020204" pitchFamily="34" charset="-122"/>
                        </a:rPr>
                        <a:t>高</a:t>
                      </a:r>
                    </a:p>
                  </a:txBody>
                  <a:tcPr marL="9525" marR="9525" marT="9525" marB="0" anchor="ct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zh-CN" altLang="en-US" sz="1100" b="0" i="0" u="none" strike="noStrike" dirty="0">
                          <a:solidFill>
                            <a:srgbClr val="000000"/>
                          </a:solidFill>
                          <a:effectLst/>
                          <a:latin typeface="楷体" panose="02010609060101010101" pitchFamily="49" charset="-122"/>
                          <a:ea typeface="楷体" panose="02010609060101010101" pitchFamily="49" charset="-122"/>
                        </a:rPr>
                        <a:t>类似积分墙，可以通过定价以及提现门槛等方式控制。</a:t>
                      </a:r>
                    </a:p>
                  </a:txBody>
                  <a:tcPr marL="9525" marR="9525" marT="9525" marB="0" anchor="ctr"/>
                </a:tc>
                <a:extLst>
                  <a:ext uri="{0D108BD9-81ED-4DB2-BD59-A6C34878D82A}">
                    <a16:rowId xmlns:a16="http://schemas.microsoft.com/office/drawing/2014/main" val="10007"/>
                  </a:ext>
                </a:extLst>
              </a:tr>
            </a:tbl>
          </a:graphicData>
        </a:graphic>
      </p:graphicFrame>
      <p:graphicFrame>
        <p:nvGraphicFramePr>
          <p:cNvPr id="6" name="图表 5"/>
          <p:cNvGraphicFramePr/>
          <p:nvPr>
            <p:extLst>
              <p:ext uri="{D42A27DB-BD31-4B8C-83A1-F6EECF244321}">
                <p14:modId xmlns:p14="http://schemas.microsoft.com/office/powerpoint/2010/main" val="2083856251"/>
              </p:ext>
            </p:extLst>
          </p:nvPr>
        </p:nvGraphicFramePr>
        <p:xfrm>
          <a:off x="4109596" y="3486778"/>
          <a:ext cx="1463824" cy="6638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图表 9"/>
          <p:cNvGraphicFramePr/>
          <p:nvPr>
            <p:extLst>
              <p:ext uri="{D42A27DB-BD31-4B8C-83A1-F6EECF244321}">
                <p14:modId xmlns:p14="http://schemas.microsoft.com/office/powerpoint/2010/main" val="3897081962"/>
              </p:ext>
            </p:extLst>
          </p:nvPr>
        </p:nvGraphicFramePr>
        <p:xfrm>
          <a:off x="4091541" y="2211710"/>
          <a:ext cx="1463824" cy="6638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图表 11"/>
          <p:cNvGraphicFramePr/>
          <p:nvPr>
            <p:extLst>
              <p:ext uri="{D42A27DB-BD31-4B8C-83A1-F6EECF244321}">
                <p14:modId xmlns:p14="http://schemas.microsoft.com/office/powerpoint/2010/main" val="158225802"/>
              </p:ext>
            </p:extLst>
          </p:nvPr>
        </p:nvGraphicFramePr>
        <p:xfrm>
          <a:off x="4126501" y="3918130"/>
          <a:ext cx="1463824" cy="6638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图表 13"/>
          <p:cNvGraphicFramePr/>
          <p:nvPr>
            <p:extLst>
              <p:ext uri="{D42A27DB-BD31-4B8C-83A1-F6EECF244321}">
                <p14:modId xmlns:p14="http://schemas.microsoft.com/office/powerpoint/2010/main" val="1263641407"/>
              </p:ext>
            </p:extLst>
          </p:nvPr>
        </p:nvGraphicFramePr>
        <p:xfrm>
          <a:off x="4116288" y="4339292"/>
          <a:ext cx="1463824" cy="6638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图表 18"/>
          <p:cNvGraphicFramePr/>
          <p:nvPr>
            <p:extLst>
              <p:ext uri="{D42A27DB-BD31-4B8C-83A1-F6EECF244321}">
                <p14:modId xmlns:p14="http://schemas.microsoft.com/office/powerpoint/2010/main" val="3811661644"/>
              </p:ext>
            </p:extLst>
          </p:nvPr>
        </p:nvGraphicFramePr>
        <p:xfrm>
          <a:off x="4098710" y="3026266"/>
          <a:ext cx="1463824" cy="66384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图表 19"/>
          <p:cNvGraphicFramePr/>
          <p:nvPr>
            <p:extLst>
              <p:ext uri="{D42A27DB-BD31-4B8C-83A1-F6EECF244321}">
                <p14:modId xmlns:p14="http://schemas.microsoft.com/office/powerpoint/2010/main" val="4189247450"/>
              </p:ext>
            </p:extLst>
          </p:nvPr>
        </p:nvGraphicFramePr>
        <p:xfrm>
          <a:off x="4116288" y="2622682"/>
          <a:ext cx="1463824" cy="66384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图表 20"/>
          <p:cNvGraphicFramePr/>
          <p:nvPr>
            <p:extLst>
              <p:ext uri="{D42A27DB-BD31-4B8C-83A1-F6EECF244321}">
                <p14:modId xmlns:p14="http://schemas.microsoft.com/office/powerpoint/2010/main" val="1322969104"/>
              </p:ext>
            </p:extLst>
          </p:nvPr>
        </p:nvGraphicFramePr>
        <p:xfrm>
          <a:off x="4674774" y="3026266"/>
          <a:ext cx="1463824" cy="66384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2" name="图表 21"/>
          <p:cNvGraphicFramePr/>
          <p:nvPr>
            <p:extLst>
              <p:ext uri="{D42A27DB-BD31-4B8C-83A1-F6EECF244321}">
                <p14:modId xmlns:p14="http://schemas.microsoft.com/office/powerpoint/2010/main" val="587401312"/>
              </p:ext>
            </p:extLst>
          </p:nvPr>
        </p:nvGraphicFramePr>
        <p:xfrm>
          <a:off x="4674774" y="3458314"/>
          <a:ext cx="1463824" cy="6638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3" name="图表 22"/>
          <p:cNvGraphicFramePr/>
          <p:nvPr>
            <p:extLst>
              <p:ext uri="{D42A27DB-BD31-4B8C-83A1-F6EECF244321}">
                <p14:modId xmlns:p14="http://schemas.microsoft.com/office/powerpoint/2010/main" val="3861233141"/>
              </p:ext>
            </p:extLst>
          </p:nvPr>
        </p:nvGraphicFramePr>
        <p:xfrm>
          <a:off x="4705130" y="4319912"/>
          <a:ext cx="1463824" cy="663848"/>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24" name="图表 23"/>
          <p:cNvGraphicFramePr/>
          <p:nvPr>
            <p:extLst>
              <p:ext uri="{D42A27DB-BD31-4B8C-83A1-F6EECF244321}">
                <p14:modId xmlns:p14="http://schemas.microsoft.com/office/powerpoint/2010/main" val="962727512"/>
              </p:ext>
            </p:extLst>
          </p:nvPr>
        </p:nvGraphicFramePr>
        <p:xfrm>
          <a:off x="4692352" y="3918130"/>
          <a:ext cx="1463824" cy="66384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5" name="图表 24"/>
          <p:cNvGraphicFramePr/>
          <p:nvPr>
            <p:extLst>
              <p:ext uri="{D42A27DB-BD31-4B8C-83A1-F6EECF244321}">
                <p14:modId xmlns:p14="http://schemas.microsoft.com/office/powerpoint/2010/main" val="2908090090"/>
              </p:ext>
            </p:extLst>
          </p:nvPr>
        </p:nvGraphicFramePr>
        <p:xfrm>
          <a:off x="5436096" y="195486"/>
          <a:ext cx="1463824" cy="663848"/>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26" name="图表 25"/>
          <p:cNvGraphicFramePr/>
          <p:nvPr>
            <p:extLst>
              <p:ext uri="{D42A27DB-BD31-4B8C-83A1-F6EECF244321}">
                <p14:modId xmlns:p14="http://schemas.microsoft.com/office/powerpoint/2010/main" val="825139940"/>
              </p:ext>
            </p:extLst>
          </p:nvPr>
        </p:nvGraphicFramePr>
        <p:xfrm>
          <a:off x="7380312" y="195486"/>
          <a:ext cx="1463824" cy="663848"/>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27" name="图表 26"/>
          <p:cNvGraphicFramePr/>
          <p:nvPr>
            <p:extLst>
              <p:ext uri="{D42A27DB-BD31-4B8C-83A1-F6EECF244321}">
                <p14:modId xmlns:p14="http://schemas.microsoft.com/office/powerpoint/2010/main" val="1206523360"/>
              </p:ext>
            </p:extLst>
          </p:nvPr>
        </p:nvGraphicFramePr>
        <p:xfrm>
          <a:off x="6090860" y="195486"/>
          <a:ext cx="1463824" cy="663848"/>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8" name="图表 27"/>
          <p:cNvGraphicFramePr/>
          <p:nvPr>
            <p:extLst>
              <p:ext uri="{D42A27DB-BD31-4B8C-83A1-F6EECF244321}">
                <p14:modId xmlns:p14="http://schemas.microsoft.com/office/powerpoint/2010/main" val="2713205734"/>
              </p:ext>
            </p:extLst>
          </p:nvPr>
        </p:nvGraphicFramePr>
        <p:xfrm>
          <a:off x="6738932" y="195486"/>
          <a:ext cx="1463824" cy="663848"/>
        </p:xfrm>
        <a:graphic>
          <a:graphicData uri="http://schemas.openxmlformats.org/drawingml/2006/chart">
            <c:chart xmlns:c="http://schemas.openxmlformats.org/drawingml/2006/chart" xmlns:r="http://schemas.openxmlformats.org/officeDocument/2006/relationships" r:id="rId15"/>
          </a:graphicData>
        </a:graphic>
      </p:graphicFrame>
      <p:cxnSp>
        <p:nvCxnSpPr>
          <p:cNvPr id="29" name="直接箭头连接符 28"/>
          <p:cNvCxnSpPr/>
          <p:nvPr/>
        </p:nvCxnSpPr>
        <p:spPr>
          <a:xfrm flipH="1">
            <a:off x="5819800" y="843558"/>
            <a:ext cx="2592288" cy="0"/>
          </a:xfrm>
          <a:prstGeom prst="straightConnector1">
            <a:avLst/>
          </a:prstGeom>
          <a:ln w="41275">
            <a:gradFill flip="none" rotWithShape="1">
              <a:gsLst>
                <a:gs pos="0">
                  <a:schemeClr val="tx1"/>
                </a:gs>
                <a:gs pos="50000">
                  <a:schemeClr val="bg1">
                    <a:lumMod val="65000"/>
                  </a:schemeClr>
                </a:gs>
                <a:gs pos="100000">
                  <a:schemeClr val="bg1">
                    <a:lumMod val="95000"/>
                  </a:schemeClr>
                </a:gs>
              </a:gsLst>
              <a:lin ang="10800000" scaled="1"/>
              <a:tileRect/>
            </a:gradFill>
            <a:tailEnd type="triangle" w="med"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084168" y="843558"/>
            <a:ext cx="2736304"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高                                 低</a:t>
            </a:r>
            <a:endParaRPr lang="en-US" altLang="zh-CN" sz="1400" dirty="0">
              <a:latin typeface="微软雅黑" panose="020B0503020204020204" pitchFamily="34" charset="-122"/>
              <a:ea typeface="微软雅黑" panose="020B0503020204020204" pitchFamily="34" charset="-122"/>
            </a:endParaRPr>
          </a:p>
        </p:txBody>
      </p:sp>
      <p:sp>
        <p:nvSpPr>
          <p:cNvPr id="31" name="TextBox 30"/>
          <p:cNvSpPr txBox="1"/>
          <p:nvPr/>
        </p:nvSpPr>
        <p:spPr>
          <a:xfrm rot="19769482">
            <a:off x="8008667" y="2822232"/>
            <a:ext cx="946875" cy="893862"/>
          </a:xfrm>
          <a:prstGeom prst="roundRect">
            <a:avLst/>
          </a:prstGeom>
          <a:solidFill>
            <a:srgbClr val="00B0F0">
              <a:alpha val="70000"/>
            </a:srgbClr>
          </a:solidFill>
        </p:spPr>
        <p:txBody>
          <a:bodyPr wrap="square" rtlCol="0">
            <a:spAutoFit/>
          </a:bodyPr>
          <a:lstStyle/>
          <a:p>
            <a:pPr algn="ctr"/>
            <a:r>
              <a:rPr lang="zh-CN" altLang="en-US" sz="1050" dirty="0">
                <a:solidFill>
                  <a:schemeClr val="bg1"/>
                </a:solidFill>
                <a:latin typeface="微软雅黑" panose="020B0503020204020204" pitchFamily="34" charset="-122"/>
                <a:ea typeface="微软雅黑" panose="020B0503020204020204" pitchFamily="34" charset="-122"/>
              </a:rPr>
              <a:t>成功可能性</a:t>
            </a:r>
            <a:endParaRPr lang="en-US" altLang="zh-CN" sz="1050" dirty="0">
              <a:solidFill>
                <a:schemeClr val="bg1"/>
              </a:solidFill>
              <a:latin typeface="微软雅黑" panose="020B0503020204020204" pitchFamily="34" charset="-122"/>
              <a:ea typeface="微软雅黑" panose="020B0503020204020204" pitchFamily="34" charset="-122"/>
            </a:endParaRPr>
          </a:p>
          <a:p>
            <a:pPr algn="ctr"/>
            <a:r>
              <a:rPr lang="zh-CN" altLang="en-US" sz="3600" b="1" dirty="0">
                <a:solidFill>
                  <a:schemeClr val="bg1"/>
                </a:solidFill>
                <a:latin typeface="微软雅黑" panose="020B0503020204020204" pitchFamily="34" charset="-122"/>
                <a:ea typeface="微软雅黑" panose="020B0503020204020204" pitchFamily="34" charset="-122"/>
              </a:rPr>
              <a:t>低</a:t>
            </a:r>
          </a:p>
        </p:txBody>
      </p:sp>
      <p:sp>
        <p:nvSpPr>
          <p:cNvPr id="34" name="圆角矩形 33"/>
          <p:cNvSpPr/>
          <p:nvPr/>
        </p:nvSpPr>
        <p:spPr>
          <a:xfrm>
            <a:off x="910309" y="955382"/>
            <a:ext cx="4525787" cy="34199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dirty="0">
                <a:latin typeface="微软雅黑" panose="020B0503020204020204" pitchFamily="34" charset="-122"/>
                <a:ea typeface="微软雅黑" panose="020B0503020204020204" pitchFamily="34" charset="-122"/>
              </a:rPr>
              <a:t>案例</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现金补偿类锁屏产品</a:t>
            </a:r>
            <a:r>
              <a:rPr lang="en-US" altLang="zh-CN" dirty="0">
                <a:latin typeface="微软雅黑" panose="020B0503020204020204" pitchFamily="34" charset="-122"/>
                <a:ea typeface="微软雅黑" panose="020B0503020204020204" pitchFamily="34" charset="-122"/>
              </a:rPr>
              <a:t>KSF</a:t>
            </a:r>
            <a:r>
              <a:rPr lang="zh-CN" altLang="en-US" dirty="0">
                <a:latin typeface="微软雅黑" panose="020B0503020204020204" pitchFamily="34" charset="-122"/>
                <a:ea typeface="微软雅黑" panose="020B0503020204020204" pitchFamily="34" charset="-122"/>
              </a:rPr>
              <a:t>分析</a:t>
            </a:r>
          </a:p>
        </p:txBody>
      </p:sp>
      <p:sp>
        <p:nvSpPr>
          <p:cNvPr id="35" name="椭圆 34"/>
          <p:cNvSpPr>
            <a:spLocks noChangeAspect="1"/>
          </p:cNvSpPr>
          <p:nvPr/>
        </p:nvSpPr>
        <p:spPr>
          <a:xfrm>
            <a:off x="554081" y="735630"/>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a:spLocks noChangeAspect="1"/>
          </p:cNvSpPr>
          <p:nvPr/>
        </p:nvSpPr>
        <p:spPr>
          <a:xfrm>
            <a:off x="644049" y="825598"/>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latin typeface="微软雅黑" panose="020B0503020204020204" pitchFamily="34" charset="-122"/>
                <a:ea typeface="微软雅黑" panose="020B0503020204020204" pitchFamily="34" charset="-122"/>
              </a:rPr>
              <a:t>！</a:t>
            </a:r>
          </a:p>
        </p:txBody>
      </p:sp>
      <p:sp>
        <p:nvSpPr>
          <p:cNvPr id="32" name="椭圆 31">
            <a:hlinkClick r:id="rId16"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3197532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过渡页</a:t>
            </a:r>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0"/>
          </p:nvPr>
        </p:nvSpPr>
        <p:spPr>
          <a:xfrm>
            <a:off x="457200" y="4767263"/>
            <a:ext cx="2133600" cy="273844"/>
          </a:xfrm>
        </p:spPr>
        <p:txBody>
          <a:bodyPr/>
          <a:lstStyle/>
          <a:p>
            <a:fld id="{C23BE8A3-4098-4EC4-8DEB-0A0778DE3B3B}" type="slidenum">
              <a:rPr lang="en-US" altLang="zh-CN"/>
              <a:pPr/>
              <a:t>32</a:t>
            </a:fld>
            <a:endParaRPr lang="en-US" altLang="zh-CN"/>
          </a:p>
        </p:txBody>
      </p:sp>
      <p:sp>
        <p:nvSpPr>
          <p:cNvPr id="5" name="Rectangle 13"/>
          <p:cNvSpPr>
            <a:spLocks noChangeArrowheads="1"/>
          </p:cNvSpPr>
          <p:nvPr/>
        </p:nvSpPr>
        <p:spPr bwMode="auto">
          <a:xfrm>
            <a:off x="3343276" y="0"/>
            <a:ext cx="5800725" cy="5143500"/>
          </a:xfrm>
          <a:prstGeom prst="rect">
            <a:avLst/>
          </a:prstGeom>
          <a:solidFill>
            <a:schemeClr val="bg1"/>
          </a:solidFill>
          <a:ln w="9525">
            <a:noFill/>
            <a:miter lim="800000"/>
            <a:headEnd/>
            <a:tailEnd/>
          </a:ln>
          <a:effectLst/>
        </p:spPr>
        <p:txBody>
          <a:bodyPr wrap="none" anchor="ctr"/>
          <a:lstStyle/>
          <a:p>
            <a:endParaRPr lang="zh-CN" altLang="en-US"/>
          </a:p>
        </p:txBody>
      </p:sp>
      <p:sp>
        <p:nvSpPr>
          <p:cNvPr id="6" name="Rectangle 6"/>
          <p:cNvSpPr>
            <a:spLocks noChangeArrowheads="1"/>
          </p:cNvSpPr>
          <p:nvPr/>
        </p:nvSpPr>
        <p:spPr bwMode="auto">
          <a:xfrm>
            <a:off x="0" y="0"/>
            <a:ext cx="3352800" cy="5141912"/>
          </a:xfrm>
          <a:prstGeom prst="rect">
            <a:avLst/>
          </a:prstGeom>
          <a:solidFill>
            <a:srgbClr val="0070C0"/>
          </a:solidFill>
          <a:ln w="25400" algn="ctr">
            <a:noFill/>
            <a:miter lim="800000"/>
            <a:headEnd/>
            <a:tailEnd/>
          </a:ln>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 name="TextBox 15"/>
          <p:cNvSpPr txBox="1"/>
          <p:nvPr/>
        </p:nvSpPr>
        <p:spPr>
          <a:xfrm>
            <a:off x="1033463" y="2585240"/>
            <a:ext cx="2376487" cy="579258"/>
          </a:xfrm>
          <a:prstGeom prst="rect">
            <a:avLst/>
          </a:prstGeom>
          <a:noFill/>
        </p:spPr>
        <p:txBody>
          <a:bodyPr>
            <a:spAutoFit/>
          </a:bodyPr>
          <a:lstStyle/>
          <a:p>
            <a:pPr algn="ctr"/>
            <a:r>
              <a:rPr lang="en-US" altLang="zh-CN" sz="3200" dirty="0">
                <a:solidFill>
                  <a:schemeClr val="bg1"/>
                </a:solidFill>
                <a:latin typeface="Agency FB" pitchFamily="34" charset="0"/>
                <a:ea typeface="Adobe 宋体 Std L" pitchFamily="18" charset="-122"/>
              </a:rPr>
              <a:t>Contents Page</a:t>
            </a:r>
          </a:p>
        </p:txBody>
      </p:sp>
      <p:sp>
        <p:nvSpPr>
          <p:cNvPr id="8" name="文本框 52"/>
          <p:cNvSpPr txBox="1"/>
          <p:nvPr/>
        </p:nvSpPr>
        <p:spPr>
          <a:xfrm>
            <a:off x="1033463" y="1699689"/>
            <a:ext cx="2376487" cy="853811"/>
          </a:xfrm>
          <a:prstGeom prst="rect">
            <a:avLst/>
          </a:prstGeom>
          <a:noFill/>
        </p:spPr>
        <p:txBody>
          <a:bodyPr>
            <a:spAutoFit/>
          </a:bodyPr>
          <a:lstStyle/>
          <a:p>
            <a:pPr algn="ctr" fontAlgn="auto">
              <a:spcBef>
                <a:spcPts val="0"/>
              </a:spcBef>
              <a:spcAft>
                <a:spcPts val="0"/>
              </a:spcAft>
              <a:defRPr/>
            </a:pPr>
            <a:r>
              <a:rPr lang="zh-CN" altLang="en-US" sz="5000" b="1" dirty="0">
                <a:solidFill>
                  <a:schemeClr val="bg1"/>
                </a:solidFill>
                <a:latin typeface="+mn-lt"/>
                <a:ea typeface="微软雅黑"/>
              </a:rPr>
              <a:t>目录页</a:t>
            </a:r>
          </a:p>
        </p:txBody>
      </p:sp>
      <p:sp>
        <p:nvSpPr>
          <p:cNvPr id="9" name="对角圆角矩形 28"/>
          <p:cNvSpPr>
            <a:spLocks noChangeArrowheads="1"/>
          </p:cNvSpPr>
          <p:nvPr/>
        </p:nvSpPr>
        <p:spPr bwMode="auto">
          <a:xfrm>
            <a:off x="4127500" y="3219822"/>
            <a:ext cx="4175125" cy="649087"/>
          </a:xfrm>
          <a:custGeom>
            <a:avLst/>
            <a:gdLst>
              <a:gd name="T0" fmla="*/ 4176464 w 4176464"/>
              <a:gd name="T1" fmla="*/ 324036 h 648072"/>
              <a:gd name="T2" fmla="*/ 2088232 w 4176464"/>
              <a:gd name="T3" fmla="*/ 648072 h 648072"/>
              <a:gd name="T4" fmla="*/ 0 w 4176464"/>
              <a:gd name="T5" fmla="*/ 324036 h 648072"/>
              <a:gd name="T6" fmla="*/ 2088232 w 4176464"/>
              <a:gd name="T7" fmla="*/ 0 h 648072"/>
              <a:gd name="T8" fmla="*/ 0 60000 65536"/>
              <a:gd name="T9" fmla="*/ 5898240 60000 65536"/>
              <a:gd name="T10" fmla="*/ 11796480 60000 65536"/>
              <a:gd name="T11" fmla="*/ 17694720 60000 65536"/>
              <a:gd name="T12" fmla="*/ 39753 w 4176464"/>
              <a:gd name="T13" fmla="*/ 39753 h 648072"/>
              <a:gd name="T14" fmla="*/ 4136711 w 4176464"/>
              <a:gd name="T15" fmla="*/ 608319 h 648072"/>
            </a:gdLst>
            <a:ahLst/>
            <a:cxnLst>
              <a:cxn ang="T8">
                <a:pos x="T0" y="T1"/>
              </a:cxn>
              <a:cxn ang="T9">
                <a:pos x="T2" y="T3"/>
              </a:cxn>
              <a:cxn ang="T10">
                <a:pos x="T4" y="T5"/>
              </a:cxn>
              <a:cxn ang="T11">
                <a:pos x="T6" y="T7"/>
              </a:cxn>
            </a:cxnLst>
            <a:rect l="T12" t="T13" r="T14" b="T15"/>
            <a:pathLst>
              <a:path w="4176464" h="648072">
                <a:moveTo>
                  <a:pt x="135726" y="0"/>
                </a:moveTo>
                <a:lnTo>
                  <a:pt x="4176464" y="0"/>
                </a:lnTo>
                <a:lnTo>
                  <a:pt x="4176464" y="512346"/>
                </a:lnTo>
                <a:cubicBezTo>
                  <a:pt x="4176464" y="587305"/>
                  <a:pt x="4115697" y="648071"/>
                  <a:pt x="4040738" y="648072"/>
                </a:cubicBezTo>
                <a:lnTo>
                  <a:pt x="0" y="648072"/>
                </a:lnTo>
                <a:lnTo>
                  <a:pt x="0" y="135726"/>
                </a:lnTo>
                <a:cubicBezTo>
                  <a:pt x="0" y="60766"/>
                  <a:pt x="60766" y="0"/>
                  <a:pt x="135725" y="0"/>
                </a:cubicBezTo>
                <a:close/>
              </a:path>
            </a:pathLst>
          </a:custGeom>
          <a:solidFill>
            <a:srgbClr val="0070C0"/>
          </a:solidFill>
          <a:ln w="25400" algn="ctr">
            <a:noFill/>
            <a:miter lim="800000"/>
            <a:headEnd/>
            <a:tailEnd/>
          </a:ln>
        </p:spPr>
        <p:txBody>
          <a:bodyPr anchor="ctr"/>
          <a:lstStyle/>
          <a:p>
            <a:pPr algn="ctr" fontAlgn="auto">
              <a:spcBef>
                <a:spcPts val="0"/>
              </a:spcBef>
              <a:spcAft>
                <a:spcPts val="0"/>
              </a:spcAft>
              <a:defRPr/>
            </a:pPr>
            <a:endParaRPr lang="zh-CN" altLang="en-US">
              <a:solidFill>
                <a:schemeClr val="lt1"/>
              </a:solidFill>
              <a:latin typeface="+mn-lt"/>
              <a:ea typeface="+mn-ea"/>
            </a:endParaRPr>
          </a:p>
        </p:txBody>
      </p:sp>
      <p:sp>
        <p:nvSpPr>
          <p:cNvPr id="11" name="TextBox 6"/>
          <p:cNvSpPr txBox="1"/>
          <p:nvPr/>
        </p:nvSpPr>
        <p:spPr>
          <a:xfrm>
            <a:off x="4527551" y="1334588"/>
            <a:ext cx="3833813" cy="369218"/>
          </a:xfrm>
          <a:prstGeom prst="rect">
            <a:avLst/>
          </a:prstGeom>
          <a:noFill/>
        </p:spPr>
        <p:txBody>
          <a:bodyPr lIns="0" tIns="0" rIns="0" bIns="0" anchor="ctr">
            <a:spAutoFit/>
          </a:bodyPr>
          <a:lstStyle/>
          <a:p>
            <a:r>
              <a:rPr lang="en-US" altLang="zh-CN" sz="2400" dirty="0">
                <a:solidFill>
                  <a:srgbClr val="808080"/>
                </a:solidFill>
                <a:latin typeface="Impact" pitchFamily="34" charset="0"/>
                <a:ea typeface="微软雅黑" pitchFamily="34" charset="-122"/>
              </a:rPr>
              <a:t>2.1    </a:t>
            </a:r>
            <a:r>
              <a:rPr lang="zh-CN" altLang="en-US" sz="2400" dirty="0">
                <a:solidFill>
                  <a:srgbClr val="808080"/>
                </a:solidFill>
                <a:latin typeface="Impact" pitchFamily="34" charset="0"/>
                <a:ea typeface="微软雅黑" pitchFamily="34" charset="-122"/>
              </a:rPr>
              <a:t>行业分析</a:t>
            </a:r>
          </a:p>
        </p:txBody>
      </p:sp>
      <p:sp>
        <p:nvSpPr>
          <p:cNvPr id="12" name="TextBox 10"/>
          <p:cNvSpPr txBox="1"/>
          <p:nvPr/>
        </p:nvSpPr>
        <p:spPr>
          <a:xfrm>
            <a:off x="4518026" y="2319146"/>
            <a:ext cx="3833813" cy="368186"/>
          </a:xfrm>
          <a:prstGeom prst="rect">
            <a:avLst/>
          </a:prstGeom>
          <a:noFill/>
        </p:spPr>
        <p:txBody>
          <a:bodyPr lIns="0" tIns="0" rIns="0" bIns="0" anchor="ctr">
            <a:spAutoFit/>
          </a:bodyPr>
          <a:lstStyle/>
          <a:p>
            <a:r>
              <a:rPr lang="en-US" altLang="zh-CN" sz="2400" b="1" dirty="0">
                <a:solidFill>
                  <a:schemeClr val="bg1">
                    <a:lumMod val="50000"/>
                  </a:schemeClr>
                </a:solidFill>
                <a:latin typeface="Impact" pitchFamily="34" charset="0"/>
                <a:ea typeface="微软雅黑" pitchFamily="34" charset="-122"/>
              </a:rPr>
              <a:t>2.2    </a:t>
            </a:r>
            <a:r>
              <a:rPr lang="zh-CN" altLang="en-US" sz="2400" dirty="0">
                <a:solidFill>
                  <a:schemeClr val="bg1">
                    <a:lumMod val="50000"/>
                  </a:schemeClr>
                </a:solidFill>
                <a:latin typeface="Impact" pitchFamily="34" charset="0"/>
                <a:ea typeface="微软雅黑" pitchFamily="34" charset="-122"/>
              </a:rPr>
              <a:t>竞品分析</a:t>
            </a:r>
          </a:p>
        </p:txBody>
      </p:sp>
      <p:sp>
        <p:nvSpPr>
          <p:cNvPr id="13" name="TextBox 11"/>
          <p:cNvSpPr txBox="1"/>
          <p:nvPr/>
        </p:nvSpPr>
        <p:spPr>
          <a:xfrm>
            <a:off x="4518026" y="3354660"/>
            <a:ext cx="3833813" cy="369218"/>
          </a:xfrm>
          <a:prstGeom prst="rect">
            <a:avLst/>
          </a:prstGeom>
          <a:noFill/>
        </p:spPr>
        <p:txBody>
          <a:bodyPr lIns="0" tIns="0" rIns="0" bIns="0" anchor="ctr">
            <a:spAutoFit/>
          </a:bodyPr>
          <a:lstStyle/>
          <a:p>
            <a:r>
              <a:rPr lang="en-US" altLang="zh-CN" sz="2400" dirty="0">
                <a:solidFill>
                  <a:schemeClr val="bg1"/>
                </a:solidFill>
                <a:latin typeface="Impact" pitchFamily="34" charset="0"/>
                <a:ea typeface="微软雅黑" pitchFamily="34" charset="-122"/>
              </a:rPr>
              <a:t>2.3    </a:t>
            </a:r>
            <a:r>
              <a:rPr lang="zh-CN" altLang="en-US" sz="2400" b="1" dirty="0">
                <a:solidFill>
                  <a:schemeClr val="bg1"/>
                </a:solidFill>
                <a:latin typeface="Impact" pitchFamily="34" charset="0"/>
                <a:ea typeface="微软雅黑" pitchFamily="34" charset="-122"/>
              </a:rPr>
              <a:t>自身分析</a:t>
            </a:r>
            <a:endParaRPr lang="zh-CN" altLang="en-US" sz="2400" b="1" dirty="0">
              <a:solidFill>
                <a:schemeClr val="bg1"/>
              </a:solidFill>
              <a:latin typeface="微软雅黑" pitchFamily="34" charset="-122"/>
              <a:ea typeface="微软雅黑" pitchFamily="34" charset="-122"/>
            </a:endParaRPr>
          </a:p>
        </p:txBody>
      </p:sp>
      <p:sp>
        <p:nvSpPr>
          <p:cNvPr id="14" name="椭圆 13">
            <a:hlinkClick r:id="rId2"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22290310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1" y="2096273"/>
            <a:ext cx="1042811" cy="200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r>
              <a:rPr lang="en-US" altLang="zh-CN" b="1" dirty="0">
                <a:latin typeface="微软雅黑" panose="020B0503020204020204" pitchFamily="34" charset="-122"/>
                <a:ea typeface="微软雅黑" panose="020B0503020204020204" pitchFamily="34" charset="-122"/>
              </a:rPr>
              <a:t>2.3.1 </a:t>
            </a:r>
            <a:r>
              <a:rPr lang="zh-CN" altLang="en-US" b="1" dirty="0">
                <a:latin typeface="微软雅黑" panose="020B0503020204020204" pitchFamily="34" charset="-122"/>
                <a:ea typeface="微软雅黑" panose="020B0503020204020204" pitchFamily="34" charset="-122"/>
              </a:rPr>
              <a:t>核心竞争力分析</a:t>
            </a:r>
          </a:p>
        </p:txBody>
      </p:sp>
      <p:grpSp>
        <p:nvGrpSpPr>
          <p:cNvPr id="20" name="组合 19"/>
          <p:cNvGrpSpPr/>
          <p:nvPr/>
        </p:nvGrpSpPr>
        <p:grpSpPr>
          <a:xfrm>
            <a:off x="3325483" y="1617544"/>
            <a:ext cx="5293776" cy="2687325"/>
            <a:chOff x="3995935" y="1130463"/>
            <a:chExt cx="5293776" cy="2687325"/>
          </a:xfrm>
        </p:grpSpPr>
        <p:sp>
          <p:nvSpPr>
            <p:cNvPr id="15" name="矩形 14"/>
            <p:cNvSpPr/>
            <p:nvPr/>
          </p:nvSpPr>
          <p:spPr>
            <a:xfrm>
              <a:off x="7715183" y="2625770"/>
              <a:ext cx="1210588" cy="338554"/>
            </a:xfrm>
            <a:prstGeom prst="rect">
              <a:avLst/>
            </a:prstGeom>
          </p:spPr>
          <p:txBody>
            <a:bodyPr wrap="none">
              <a:spAutoFit/>
            </a:bodyPr>
            <a:lstStyle/>
            <a:p>
              <a:r>
                <a:rPr lang="zh-CN" altLang="en-US" sz="1600" b="1" dirty="0">
                  <a:solidFill>
                    <a:srgbClr val="0070C0"/>
                  </a:solidFill>
                  <a:latin typeface="微软雅黑" panose="020B0503020204020204" pitchFamily="34" charset="-122"/>
                  <a:ea typeface="微软雅黑" panose="020B0503020204020204" pitchFamily="34" charset="-122"/>
                </a:rPr>
                <a:t>不可替代性</a:t>
              </a:r>
            </a:p>
          </p:txBody>
        </p:sp>
        <p:grpSp>
          <p:nvGrpSpPr>
            <p:cNvPr id="19" name="组合 18"/>
            <p:cNvGrpSpPr/>
            <p:nvPr/>
          </p:nvGrpSpPr>
          <p:grpSpPr>
            <a:xfrm>
              <a:off x="3995935" y="1130463"/>
              <a:ext cx="5293776" cy="2687325"/>
              <a:chOff x="1199433" y="1201960"/>
              <a:chExt cx="6320771" cy="3348478"/>
            </a:xfrm>
          </p:grpSpPr>
          <p:sp>
            <p:nvSpPr>
              <p:cNvPr id="9" name="椭圆 8"/>
              <p:cNvSpPr>
                <a:spLocks noChangeAspect="1"/>
              </p:cNvSpPr>
              <p:nvPr/>
            </p:nvSpPr>
            <p:spPr>
              <a:xfrm>
                <a:off x="3069958" y="2975570"/>
                <a:ext cx="612000" cy="612000"/>
              </a:xfrm>
              <a:prstGeom prst="ellipse">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Bernard MT Condensed" panose="02050806060905020404" pitchFamily="18" charset="0"/>
                  </a:rPr>
                  <a:t>4</a:t>
                </a:r>
                <a:endParaRPr lang="zh-CN" altLang="en-US" sz="2800" dirty="0">
                  <a:latin typeface="Bernard MT Condensed" panose="02050806060905020404" pitchFamily="18" charset="0"/>
                </a:endParaRPr>
              </a:p>
            </p:txBody>
          </p:sp>
          <p:grpSp>
            <p:nvGrpSpPr>
              <p:cNvPr id="18" name="组合 17"/>
              <p:cNvGrpSpPr/>
              <p:nvPr/>
            </p:nvGrpSpPr>
            <p:grpSpPr>
              <a:xfrm>
                <a:off x="1199433" y="1201960"/>
                <a:ext cx="6320771" cy="3348478"/>
                <a:chOff x="1199433" y="1201960"/>
                <a:chExt cx="6320771" cy="3348478"/>
              </a:xfrm>
            </p:grpSpPr>
            <p:sp>
              <p:nvSpPr>
                <p:cNvPr id="8" name="椭圆 7"/>
                <p:cNvSpPr>
                  <a:spLocks noChangeAspect="1"/>
                </p:cNvSpPr>
                <p:nvPr/>
              </p:nvSpPr>
              <p:spPr>
                <a:xfrm>
                  <a:off x="5028216" y="1227906"/>
                  <a:ext cx="612000" cy="612000"/>
                </a:xfrm>
                <a:prstGeom prst="ellipse">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Bernard MT Condensed" panose="02050806060905020404" pitchFamily="18" charset="0"/>
                    </a:rPr>
                    <a:t>2</a:t>
                  </a:r>
                  <a:endParaRPr lang="zh-CN" altLang="en-US" sz="2800" dirty="0">
                    <a:latin typeface="Bernard MT Condensed" panose="02050806060905020404" pitchFamily="18" charset="0"/>
                  </a:endParaRPr>
                </a:p>
              </p:txBody>
            </p:sp>
            <p:grpSp>
              <p:nvGrpSpPr>
                <p:cNvPr id="17" name="组合 16"/>
                <p:cNvGrpSpPr/>
                <p:nvPr/>
              </p:nvGrpSpPr>
              <p:grpSpPr>
                <a:xfrm>
                  <a:off x="1199433" y="1201960"/>
                  <a:ext cx="6320771" cy="3348478"/>
                  <a:chOff x="1199433" y="1201960"/>
                  <a:chExt cx="6320771" cy="3348478"/>
                </a:xfrm>
              </p:grpSpPr>
              <p:sp>
                <p:nvSpPr>
                  <p:cNvPr id="4" name="矩形 3"/>
                  <p:cNvSpPr/>
                  <p:nvPr/>
                </p:nvSpPr>
                <p:spPr>
                  <a:xfrm>
                    <a:off x="1241544" y="3630043"/>
                    <a:ext cx="3656827" cy="920395"/>
                  </a:xfrm>
                  <a:prstGeom prst="rect">
                    <a:avLst/>
                  </a:prstGeom>
                </p:spPr>
                <p:txBody>
                  <a:bodyPr wrap="square">
                    <a:spAutoFit/>
                  </a:bodyPr>
                  <a:lstStyle/>
                  <a:p>
                    <a:r>
                      <a:rPr lang="zh-CN" altLang="en-US" sz="1050" dirty="0">
                        <a:solidFill>
                          <a:srgbClr val="0070C0"/>
                        </a:solidFill>
                        <a:latin typeface="楷体" panose="02010609060101010101" pitchFamily="49" charset="-122"/>
                        <a:ea typeface="楷体" panose="02010609060101010101" pitchFamily="49" charset="-122"/>
                      </a:rPr>
                      <a:t>必须是企业所特有的，并且是竞争对手难以模仿的，也就是说它不像材料、机器设备那样能在市场上购买到，而是难以转移或复制。这种难以模仿的能力能为企业带来超过平均水平的利润。</a:t>
                    </a:r>
                  </a:p>
                </p:txBody>
              </p:sp>
              <p:sp>
                <p:nvSpPr>
                  <p:cNvPr id="5" name="椭圆 4"/>
                  <p:cNvSpPr>
                    <a:spLocks noChangeAspect="1"/>
                  </p:cNvSpPr>
                  <p:nvPr/>
                </p:nvSpPr>
                <p:spPr>
                  <a:xfrm>
                    <a:off x="3375957" y="1463568"/>
                    <a:ext cx="2063233" cy="2153134"/>
                  </a:xfrm>
                  <a:prstGeom prst="ellipse">
                    <a:avLst/>
                  </a:prstGeom>
                  <a:solidFill>
                    <a:schemeClr val="accent1">
                      <a:alpha val="0"/>
                    </a:schemeClr>
                  </a:solidFill>
                  <a:ln w="136525">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 name="椭圆 5"/>
                  <p:cNvSpPr>
                    <a:spLocks noChangeAspect="1"/>
                  </p:cNvSpPr>
                  <p:nvPr/>
                </p:nvSpPr>
                <p:spPr>
                  <a:xfrm>
                    <a:off x="5076056" y="3103502"/>
                    <a:ext cx="612000" cy="612000"/>
                  </a:xfrm>
                  <a:prstGeom prst="ellipse">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Bernard MT Condensed" panose="02050806060905020404" pitchFamily="18" charset="0"/>
                      </a:rPr>
                      <a:t>3</a:t>
                    </a:r>
                    <a:endParaRPr lang="zh-CN" altLang="en-US" sz="2800" dirty="0">
                      <a:latin typeface="Bernard MT Condensed" panose="02050806060905020404" pitchFamily="18" charset="0"/>
                    </a:endParaRPr>
                  </a:p>
                </p:txBody>
              </p:sp>
              <p:sp>
                <p:nvSpPr>
                  <p:cNvPr id="7" name="椭圆 6"/>
                  <p:cNvSpPr>
                    <a:spLocks noChangeAspect="1"/>
                  </p:cNvSpPr>
                  <p:nvPr/>
                </p:nvSpPr>
                <p:spPr>
                  <a:xfrm>
                    <a:off x="3167912" y="1267230"/>
                    <a:ext cx="612000" cy="612000"/>
                  </a:xfrm>
                  <a:prstGeom prst="ellipse">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Bernard MT Condensed" panose="02050806060905020404" pitchFamily="18" charset="0"/>
                      </a:rPr>
                      <a:t>1</a:t>
                    </a:r>
                    <a:endParaRPr lang="zh-CN" altLang="en-US" sz="2800" dirty="0">
                      <a:latin typeface="Bernard MT Condensed" panose="02050806060905020404" pitchFamily="18" charset="0"/>
                    </a:endParaRPr>
                  </a:p>
                </p:txBody>
              </p:sp>
              <p:sp>
                <p:nvSpPr>
                  <p:cNvPr id="10" name="矩形 9"/>
                  <p:cNvSpPr/>
                  <p:nvPr/>
                </p:nvSpPr>
                <p:spPr>
                  <a:xfrm>
                    <a:off x="2108597" y="1325070"/>
                    <a:ext cx="955462" cy="421847"/>
                  </a:xfrm>
                  <a:prstGeom prst="rect">
                    <a:avLst/>
                  </a:prstGeom>
                </p:spPr>
                <p:txBody>
                  <a:bodyPr wrap="none">
                    <a:spAutoFit/>
                  </a:bodyPr>
                  <a:lstStyle/>
                  <a:p>
                    <a:r>
                      <a:rPr lang="zh-CN" altLang="en-US" sz="1600" b="1" dirty="0">
                        <a:solidFill>
                          <a:srgbClr val="0070C0"/>
                        </a:solidFill>
                        <a:latin typeface="微软雅黑" panose="020B0503020204020204" pitchFamily="34" charset="-122"/>
                        <a:ea typeface="微软雅黑" panose="020B0503020204020204" pitchFamily="34" charset="-122"/>
                      </a:rPr>
                      <a:t>价值性</a:t>
                    </a:r>
                  </a:p>
                </p:txBody>
              </p:sp>
              <p:sp>
                <p:nvSpPr>
                  <p:cNvPr id="11" name="矩形 10"/>
                  <p:cNvSpPr/>
                  <p:nvPr/>
                </p:nvSpPr>
                <p:spPr>
                  <a:xfrm>
                    <a:off x="1199433" y="1630082"/>
                    <a:ext cx="1922373" cy="1524404"/>
                  </a:xfrm>
                  <a:prstGeom prst="rect">
                    <a:avLst/>
                  </a:prstGeom>
                </p:spPr>
                <p:txBody>
                  <a:bodyPr wrap="square">
                    <a:spAutoFit/>
                  </a:bodyPr>
                  <a:lstStyle/>
                  <a:p>
                    <a:r>
                      <a:rPr lang="zh-CN" altLang="en-US" sz="1050" dirty="0">
                        <a:solidFill>
                          <a:srgbClr val="0070C0"/>
                        </a:solidFill>
                        <a:latin typeface="楷体" panose="02010609060101010101" pitchFamily="49" charset="-122"/>
                        <a:ea typeface="楷体" panose="02010609060101010101" pitchFamily="49" charset="-122"/>
                      </a:rPr>
                      <a:t>这种能力首先能很好地实现顾客所看重的价值，如：能显著地降低成本，提高产品质量，提高服务效率，增加顾客的效用，从而给企业带来竞争优势。</a:t>
                    </a:r>
                  </a:p>
                </p:txBody>
              </p:sp>
              <p:sp>
                <p:nvSpPr>
                  <p:cNvPr id="12" name="矩形 11"/>
                  <p:cNvSpPr/>
                  <p:nvPr/>
                </p:nvSpPr>
                <p:spPr>
                  <a:xfrm>
                    <a:off x="5678356" y="1630781"/>
                    <a:ext cx="1809179" cy="719058"/>
                  </a:xfrm>
                  <a:prstGeom prst="rect">
                    <a:avLst/>
                  </a:prstGeom>
                </p:spPr>
                <p:txBody>
                  <a:bodyPr wrap="square">
                    <a:spAutoFit/>
                  </a:bodyPr>
                  <a:lstStyle/>
                  <a:p>
                    <a:r>
                      <a:rPr lang="zh-CN" altLang="en-US" sz="1050" dirty="0">
                        <a:solidFill>
                          <a:srgbClr val="0070C0"/>
                        </a:solidFill>
                        <a:latin typeface="楷体" panose="02010609060101010101" pitchFamily="49" charset="-122"/>
                        <a:ea typeface="楷体" panose="02010609060101010101" pitchFamily="49" charset="-122"/>
                      </a:rPr>
                      <a:t>这种能力必须是稀缺的，只有少数的产品拥有它。</a:t>
                    </a:r>
                  </a:p>
                </p:txBody>
              </p:sp>
              <p:sp>
                <p:nvSpPr>
                  <p:cNvPr id="13" name="矩形 12"/>
                  <p:cNvSpPr/>
                  <p:nvPr/>
                </p:nvSpPr>
                <p:spPr>
                  <a:xfrm>
                    <a:off x="5660064" y="1201960"/>
                    <a:ext cx="955462" cy="421847"/>
                  </a:xfrm>
                  <a:prstGeom prst="rect">
                    <a:avLst/>
                  </a:prstGeom>
                </p:spPr>
                <p:txBody>
                  <a:bodyPr wrap="none">
                    <a:spAutoFit/>
                  </a:bodyPr>
                  <a:lstStyle/>
                  <a:p>
                    <a:r>
                      <a:rPr lang="zh-CN" altLang="en-US" sz="1600" b="1" dirty="0">
                        <a:solidFill>
                          <a:srgbClr val="0070C0"/>
                        </a:solidFill>
                        <a:latin typeface="微软雅黑" panose="020B0503020204020204" pitchFamily="34" charset="-122"/>
                        <a:ea typeface="微软雅黑" panose="020B0503020204020204" pitchFamily="34" charset="-122"/>
                      </a:rPr>
                      <a:t>稀缺性</a:t>
                    </a:r>
                  </a:p>
                </p:txBody>
              </p:sp>
              <p:sp>
                <p:nvSpPr>
                  <p:cNvPr id="14" name="矩形 13"/>
                  <p:cNvSpPr/>
                  <p:nvPr/>
                </p:nvSpPr>
                <p:spPr>
                  <a:xfrm>
                    <a:off x="5678356" y="3428029"/>
                    <a:ext cx="1841848" cy="920395"/>
                  </a:xfrm>
                  <a:prstGeom prst="rect">
                    <a:avLst/>
                  </a:prstGeom>
                </p:spPr>
                <p:txBody>
                  <a:bodyPr wrap="square">
                    <a:spAutoFit/>
                  </a:bodyPr>
                  <a:lstStyle/>
                  <a:p>
                    <a:r>
                      <a:rPr lang="zh-CN" altLang="en-US" sz="1050" dirty="0">
                        <a:solidFill>
                          <a:srgbClr val="0070C0"/>
                        </a:solidFill>
                        <a:latin typeface="楷体" panose="02010609060101010101" pitchFamily="49" charset="-122"/>
                        <a:ea typeface="楷体" panose="02010609060101010101" pitchFamily="49" charset="-122"/>
                      </a:rPr>
                      <a:t>竞争对手无法通过其他能力来替代它，它在为顾客创造价值的过程中具有不可替代的作用。</a:t>
                    </a:r>
                  </a:p>
                </p:txBody>
              </p:sp>
              <p:sp>
                <p:nvSpPr>
                  <p:cNvPr id="16" name="矩形 15"/>
                  <p:cNvSpPr/>
                  <p:nvPr/>
                </p:nvSpPr>
                <p:spPr>
                  <a:xfrm>
                    <a:off x="1700844" y="3103502"/>
                    <a:ext cx="1445443" cy="421847"/>
                  </a:xfrm>
                  <a:prstGeom prst="rect">
                    <a:avLst/>
                  </a:prstGeom>
                </p:spPr>
                <p:txBody>
                  <a:bodyPr wrap="none">
                    <a:spAutoFit/>
                  </a:bodyPr>
                  <a:lstStyle/>
                  <a:p>
                    <a:r>
                      <a:rPr lang="zh-CN" altLang="en-US" sz="1600" b="1" dirty="0">
                        <a:solidFill>
                          <a:srgbClr val="0070C0"/>
                        </a:solidFill>
                        <a:latin typeface="微软雅黑" panose="020B0503020204020204" pitchFamily="34" charset="-122"/>
                        <a:ea typeface="微软雅黑" panose="020B0503020204020204" pitchFamily="34" charset="-122"/>
                      </a:rPr>
                      <a:t>难以模仿性</a:t>
                    </a:r>
                  </a:p>
                </p:txBody>
              </p:sp>
            </p:grpSp>
          </p:grpSp>
        </p:grpSp>
      </p:grpSp>
      <p:pic>
        <p:nvPicPr>
          <p:cNvPr id="1026" name="Picture 2"/>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5540382" y="2037820"/>
            <a:ext cx="852560" cy="1438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539552" y="1563638"/>
            <a:ext cx="2592288" cy="53263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核心竞争力识别模型</a:t>
            </a:r>
          </a:p>
        </p:txBody>
      </p:sp>
      <p:sp>
        <p:nvSpPr>
          <p:cNvPr id="21" name="矩形 20"/>
          <p:cNvSpPr/>
          <p:nvPr/>
        </p:nvSpPr>
        <p:spPr>
          <a:xfrm>
            <a:off x="1475656" y="2096272"/>
            <a:ext cx="1656184" cy="200808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200" dirty="0">
                <a:solidFill>
                  <a:srgbClr val="0070C0"/>
                </a:solidFill>
                <a:latin typeface="楷体" panose="02010609060101010101" pitchFamily="49" charset="-122"/>
                <a:ea typeface="楷体" panose="02010609060101010101" pitchFamily="49" charset="-122"/>
              </a:rPr>
              <a:t>核心竞争力识别模型主要从价值性、稀缺性、难以模仿性、不可替代性等四大方面来考察竞品的核心卖点。与此同时，不同方面之间的权重有</a:t>
            </a:r>
            <a:r>
              <a:rPr lang="en-US" altLang="zh-CN" sz="1200" dirty="0">
                <a:solidFill>
                  <a:srgbClr val="0070C0"/>
                </a:solidFill>
                <a:latin typeface="楷体" panose="02010609060101010101" pitchFamily="49" charset="-122"/>
                <a:ea typeface="楷体" panose="02010609060101010101" pitchFamily="49" charset="-122"/>
              </a:rPr>
              <a:t>AHP</a:t>
            </a:r>
            <a:r>
              <a:rPr lang="zh-CN" altLang="en-US" sz="1200" dirty="0">
                <a:solidFill>
                  <a:srgbClr val="0070C0"/>
                </a:solidFill>
                <a:latin typeface="楷体" panose="02010609060101010101" pitchFamily="49" charset="-122"/>
                <a:ea typeface="楷体" panose="02010609060101010101" pitchFamily="49" charset="-122"/>
              </a:rPr>
              <a:t>分析模型得出。</a:t>
            </a:r>
          </a:p>
        </p:txBody>
      </p:sp>
      <p:sp>
        <p:nvSpPr>
          <p:cNvPr id="24" name="椭圆 23">
            <a:hlinkClick r:id="rId5"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2172954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直接箭头连接符 27"/>
          <p:cNvCxnSpPr/>
          <p:nvPr/>
        </p:nvCxnSpPr>
        <p:spPr>
          <a:xfrm flipV="1">
            <a:off x="2915816" y="915566"/>
            <a:ext cx="2016224" cy="3816424"/>
          </a:xfrm>
          <a:prstGeom prst="straightConnector1">
            <a:avLst/>
          </a:prstGeom>
          <a:ln>
            <a:solidFill>
              <a:srgbClr val="002060"/>
            </a:solidFill>
            <a:prstDash val="dashDot"/>
            <a:tailEnd type="triangle" w="med" len="lg"/>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1187624" y="2715766"/>
            <a:ext cx="5976664" cy="936104"/>
          </a:xfrm>
          <a:prstGeom prst="straightConnector1">
            <a:avLst/>
          </a:prstGeom>
          <a:ln>
            <a:solidFill>
              <a:srgbClr val="002060"/>
            </a:solidFill>
            <a:prstDash val="dashDot"/>
            <a:tailEnd type="triangle" w="med" len="lg"/>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en-US" altLang="zh-CN" dirty="0"/>
              <a:t>2.3.2 SWOT</a:t>
            </a:r>
            <a:r>
              <a:rPr lang="zh-CN" altLang="en-US" dirty="0"/>
              <a:t>分析</a:t>
            </a:r>
          </a:p>
        </p:txBody>
      </p:sp>
      <p:grpSp>
        <p:nvGrpSpPr>
          <p:cNvPr id="4" name="Gruppieren 33"/>
          <p:cNvGrpSpPr/>
          <p:nvPr/>
        </p:nvGrpSpPr>
        <p:grpSpPr bwMode="gray">
          <a:xfrm>
            <a:off x="1691680" y="411510"/>
            <a:ext cx="4401667" cy="4348418"/>
            <a:chOff x="2255520" y="2068512"/>
            <a:chExt cx="3972355" cy="3924300"/>
          </a:xfrm>
          <a:scene3d>
            <a:camera prst="perspectiveRelaxed">
              <a:rot lat="18437077" lon="1557584" rev="19810781"/>
            </a:camera>
            <a:lightRig rig="balanced" dir="t">
              <a:rot lat="0" lon="0" rev="17400000"/>
            </a:lightRig>
          </a:scene3d>
        </p:grpSpPr>
        <p:sp>
          <p:nvSpPr>
            <p:cNvPr id="5" name="Rechteck 16"/>
            <p:cNvSpPr/>
            <p:nvPr/>
          </p:nvSpPr>
          <p:spPr bwMode="gray">
            <a:xfrm>
              <a:off x="2255520" y="2068512"/>
              <a:ext cx="1836420" cy="1836420"/>
            </a:xfrm>
            <a:prstGeom prst="rect">
              <a:avLst/>
            </a:prstGeom>
            <a:gradFill>
              <a:gsLst>
                <a:gs pos="0">
                  <a:srgbClr val="F2F2F2"/>
                </a:gs>
                <a:gs pos="100000">
                  <a:srgbClr val="D9D9D9"/>
                </a:gs>
              </a:gsLst>
              <a:lin ang="5400000" scaled="0"/>
            </a:gradFill>
            <a:ln w="12700">
              <a:noFill/>
              <a:round/>
              <a:headEnd/>
              <a:tailEnd/>
            </a:ln>
            <a:effectLst>
              <a:outerShdw blurRad="317500" sx="102000" sy="102000" algn="ctr" rotWithShape="0">
                <a:prstClr val="black">
                  <a:alpha val="81000"/>
                </a:prstClr>
              </a:outerShdw>
            </a:effectLst>
            <a:sp3d extrusionH="762000">
              <a:bevelT w="381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endParaRPr>
            </a:p>
          </p:txBody>
        </p:sp>
        <p:sp>
          <p:nvSpPr>
            <p:cNvPr id="6" name="Rechteck 17"/>
            <p:cNvSpPr/>
            <p:nvPr/>
          </p:nvSpPr>
          <p:spPr bwMode="gray">
            <a:xfrm>
              <a:off x="4351020" y="2068512"/>
              <a:ext cx="1836420" cy="1836420"/>
            </a:xfrm>
            <a:prstGeom prst="rect">
              <a:avLst/>
            </a:prstGeom>
            <a:solidFill>
              <a:srgbClr val="FF0000"/>
            </a:solidFill>
            <a:ln w="12700">
              <a:noFill/>
              <a:round/>
              <a:headEnd/>
              <a:tailEnd/>
            </a:ln>
            <a:effectLst>
              <a:outerShdw blurRad="317500" sx="102000" sy="102000" algn="ctr" rotWithShape="0">
                <a:prstClr val="black">
                  <a:alpha val="81000"/>
                </a:prstClr>
              </a:outerShdw>
            </a:effectLst>
            <a:sp3d extrusionH="762000">
              <a:bevelT w="381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endParaRPr>
            </a:p>
          </p:txBody>
        </p:sp>
        <p:sp>
          <p:nvSpPr>
            <p:cNvPr id="7" name="Rechteck 18"/>
            <p:cNvSpPr/>
            <p:nvPr/>
          </p:nvSpPr>
          <p:spPr bwMode="gray">
            <a:xfrm>
              <a:off x="2255520" y="4156392"/>
              <a:ext cx="1836420" cy="1836420"/>
            </a:xfrm>
            <a:prstGeom prst="rect">
              <a:avLst/>
            </a:prstGeom>
            <a:solidFill>
              <a:srgbClr val="FF0000"/>
            </a:solidFill>
            <a:ln w="12700">
              <a:noFill/>
              <a:round/>
              <a:headEnd/>
              <a:tailEnd/>
            </a:ln>
            <a:effectLst>
              <a:outerShdw blurRad="317500" sx="102000" sy="102000" algn="ctr" rotWithShape="0">
                <a:prstClr val="black">
                  <a:alpha val="81000"/>
                </a:prstClr>
              </a:outerShdw>
            </a:effectLst>
            <a:sp3d extrusionH="762000">
              <a:bevelT w="38100" h="381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outerShdw blurRad="50800" dist="38100" dir="2700000" algn="tl" rotWithShape="0">
                    <a:prstClr val="black">
                      <a:alpha val="40000"/>
                    </a:prstClr>
                  </a:outerShdw>
                </a:effectLst>
                <a:uLnTx/>
                <a:uFillTx/>
              </a:endParaRPr>
            </a:p>
          </p:txBody>
        </p:sp>
        <p:sp>
          <p:nvSpPr>
            <p:cNvPr id="8" name="Rechteck 19"/>
            <p:cNvSpPr/>
            <p:nvPr/>
          </p:nvSpPr>
          <p:spPr bwMode="gray">
            <a:xfrm>
              <a:off x="4351020" y="4156392"/>
              <a:ext cx="1836420" cy="1836420"/>
            </a:xfrm>
            <a:prstGeom prst="rect">
              <a:avLst/>
            </a:prstGeom>
            <a:gradFill>
              <a:gsLst>
                <a:gs pos="0">
                  <a:srgbClr val="F2F2F2"/>
                </a:gs>
                <a:gs pos="100000">
                  <a:srgbClr val="D9D9D9"/>
                </a:gs>
              </a:gsLst>
              <a:lin ang="5400000" scaled="0"/>
            </a:gradFill>
            <a:ln w="12700">
              <a:noFill/>
              <a:round/>
              <a:headEnd/>
              <a:tailEnd/>
            </a:ln>
            <a:effectLst>
              <a:outerShdw blurRad="317500" sx="102000" sy="102000" algn="ctr" rotWithShape="0">
                <a:prstClr val="black">
                  <a:alpha val="81000"/>
                </a:prstClr>
              </a:outerShdw>
            </a:effectLst>
            <a:sp3d extrusionH="762000">
              <a:bevelT w="38100" h="381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2000" b="0" i="0" u="none" strike="noStrike" kern="0" cap="none" spc="0" normalizeH="0" baseline="0" noProof="0" dirty="0">
                <a:ln>
                  <a:noFill/>
                </a:ln>
                <a:solidFill>
                  <a:prstClr val="black"/>
                </a:solidFill>
                <a:effectLst/>
                <a:uLnTx/>
                <a:uFillTx/>
              </a:endParaRPr>
            </a:p>
          </p:txBody>
        </p:sp>
        <p:grpSp>
          <p:nvGrpSpPr>
            <p:cNvPr id="9" name="Gruppieren 21"/>
            <p:cNvGrpSpPr/>
            <p:nvPr/>
          </p:nvGrpSpPr>
          <p:grpSpPr bwMode="gray">
            <a:xfrm>
              <a:off x="2400300" y="2323069"/>
              <a:ext cx="1501240" cy="1269154"/>
              <a:chOff x="541020" y="1877870"/>
              <a:chExt cx="1501240" cy="1269154"/>
            </a:xfrm>
          </p:grpSpPr>
          <p:sp>
            <p:nvSpPr>
              <p:cNvPr id="19" name="Rechteck 22"/>
              <p:cNvSpPr/>
              <p:nvPr/>
            </p:nvSpPr>
            <p:spPr bwMode="gray">
              <a:xfrm>
                <a:off x="918260" y="1877870"/>
                <a:ext cx="746760" cy="1083256"/>
              </a:xfrm>
              <a:prstGeom prst="rect">
                <a:avLst/>
              </a:prstGeom>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7200" b="1" i="0" u="none" strike="noStrike" kern="0" cap="none" spc="0" normalizeH="0" baseline="0" noProof="1">
                    <a:ln>
                      <a:noFill/>
                    </a:ln>
                    <a:solidFill>
                      <a:srgbClr val="404040"/>
                    </a:solidFill>
                    <a:effectLst>
                      <a:innerShdw blurRad="63500" dist="50800" dir="10800000">
                        <a:prstClr val="black">
                          <a:alpha val="50000"/>
                        </a:prstClr>
                      </a:innerShdw>
                    </a:effectLst>
                    <a:uLnTx/>
                    <a:uFillTx/>
                  </a:rPr>
                  <a:t>S</a:t>
                </a:r>
                <a:endParaRPr kumimoji="0" lang="de-DE" sz="4400" b="1" i="0" u="none" strike="noStrike" kern="0" cap="none" spc="0" normalizeH="0" baseline="0" noProof="0" dirty="0">
                  <a:ln>
                    <a:noFill/>
                  </a:ln>
                  <a:solidFill>
                    <a:srgbClr val="404040"/>
                  </a:solidFill>
                  <a:effectLst>
                    <a:innerShdw blurRad="63500" dist="50800" dir="10800000">
                      <a:prstClr val="black">
                        <a:alpha val="50000"/>
                      </a:prstClr>
                    </a:innerShdw>
                  </a:effectLst>
                  <a:uLnTx/>
                  <a:uFillTx/>
                </a:endParaRPr>
              </a:p>
            </p:txBody>
          </p:sp>
          <p:sp>
            <p:nvSpPr>
              <p:cNvPr id="20" name="Rechteck 23"/>
              <p:cNvSpPr/>
              <p:nvPr/>
            </p:nvSpPr>
            <p:spPr bwMode="gray">
              <a:xfrm>
                <a:off x="541020" y="2730387"/>
                <a:ext cx="1501240" cy="416637"/>
              </a:xfrm>
              <a:prstGeom prst="rect">
                <a:avLst/>
              </a:prstGeom>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1">
                    <a:ln>
                      <a:noFill/>
                    </a:ln>
                    <a:solidFill>
                      <a:srgbClr val="404040"/>
                    </a:solidFill>
                    <a:effectLst>
                      <a:innerShdw blurRad="63500" dist="50800" dir="10800000">
                        <a:prstClr val="black">
                          <a:alpha val="50000"/>
                        </a:prstClr>
                      </a:innerShdw>
                    </a:effectLst>
                    <a:uLnTx/>
                    <a:uFillTx/>
                  </a:rPr>
                  <a:t>Strength</a:t>
                </a:r>
                <a:endParaRPr kumimoji="0" lang="de-DE" sz="1600" b="1" i="0" u="none" strike="noStrike" kern="0" cap="none" spc="0" normalizeH="0" baseline="0" noProof="0" dirty="0">
                  <a:ln>
                    <a:noFill/>
                  </a:ln>
                  <a:solidFill>
                    <a:srgbClr val="404040"/>
                  </a:solidFill>
                  <a:effectLst>
                    <a:innerShdw blurRad="63500" dist="50800" dir="10800000">
                      <a:prstClr val="black">
                        <a:alpha val="50000"/>
                      </a:prstClr>
                    </a:innerShdw>
                  </a:effectLst>
                  <a:uLnTx/>
                  <a:uFillTx/>
                </a:endParaRPr>
              </a:p>
            </p:txBody>
          </p:sp>
        </p:grpSp>
        <p:grpSp>
          <p:nvGrpSpPr>
            <p:cNvPr id="10" name="Gruppieren 24"/>
            <p:cNvGrpSpPr/>
            <p:nvPr/>
          </p:nvGrpSpPr>
          <p:grpSpPr bwMode="gray">
            <a:xfrm>
              <a:off x="4302965" y="2323069"/>
              <a:ext cx="1924910" cy="1269154"/>
              <a:chOff x="329185" y="1877870"/>
              <a:chExt cx="1924910" cy="1269154"/>
            </a:xfrm>
          </p:grpSpPr>
          <p:sp>
            <p:nvSpPr>
              <p:cNvPr id="17" name="Rechteck 25"/>
              <p:cNvSpPr/>
              <p:nvPr/>
            </p:nvSpPr>
            <p:spPr bwMode="gray">
              <a:xfrm>
                <a:off x="918260" y="1877870"/>
                <a:ext cx="746760" cy="1083256"/>
              </a:xfrm>
              <a:prstGeom prst="rect">
                <a:avLst/>
              </a:prstGeom>
              <a:sp3d/>
            </p:spPr>
            <p:txBody>
              <a:bodyPr wrap="square">
                <a:spAutoFit/>
                <a:sp3d extrusionH="25400">
                  <a:bevelT w="0" h="0"/>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7200" b="1" i="0" u="none" strike="noStrike" kern="0" cap="none" spc="0" normalizeH="0" baseline="0" noProof="1">
                    <a:ln>
                      <a:noFill/>
                    </a:ln>
                    <a:solidFill>
                      <a:srgbClr val="FFFFFF"/>
                    </a:solidFill>
                    <a:effectLst>
                      <a:outerShdw blurRad="50800" dist="38100" dir="2700000" algn="tl" rotWithShape="0">
                        <a:prstClr val="black">
                          <a:alpha val="40000"/>
                        </a:prstClr>
                      </a:outerShdw>
                    </a:effectLst>
                    <a:uLnTx/>
                    <a:uFillTx/>
                  </a:rPr>
                  <a:t>W</a:t>
                </a:r>
                <a:endParaRPr kumimoji="0" lang="de-DE" sz="7200" b="1" i="0" u="none" strike="noStrike" kern="0" cap="none" spc="0" normalizeH="0" baseline="0" noProof="0" dirty="0">
                  <a:ln>
                    <a:noFill/>
                  </a:ln>
                  <a:solidFill>
                    <a:srgbClr val="FFFFFF"/>
                  </a:solidFill>
                  <a:effectLst>
                    <a:outerShdw blurRad="50800" dist="38100" dir="2700000" algn="tl" rotWithShape="0">
                      <a:prstClr val="black">
                        <a:alpha val="40000"/>
                      </a:prstClr>
                    </a:outerShdw>
                  </a:effectLst>
                  <a:uLnTx/>
                  <a:uFillTx/>
                </a:endParaRPr>
              </a:p>
            </p:txBody>
          </p:sp>
          <p:sp>
            <p:nvSpPr>
              <p:cNvPr id="18" name="Rechteck 26"/>
              <p:cNvSpPr/>
              <p:nvPr/>
            </p:nvSpPr>
            <p:spPr bwMode="gray">
              <a:xfrm>
                <a:off x="329185" y="2730387"/>
                <a:ext cx="1924910" cy="416637"/>
              </a:xfrm>
              <a:prstGeom prst="rect">
                <a:avLst/>
              </a:prstGeom>
              <a:sp3d/>
            </p:spPr>
            <p:txBody>
              <a:bodyPr wrap="square">
                <a:spAutoFit/>
                <a:sp3d extrusionH="12700">
                  <a:bevelT w="6350" h="6350"/>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400" b="1" i="0" u="none" strike="noStrike" kern="0" cap="none" spc="0" normalizeH="0" baseline="0" noProof="1">
                    <a:ln>
                      <a:noFill/>
                    </a:ln>
                    <a:solidFill>
                      <a:srgbClr val="FFFFFF"/>
                    </a:solidFill>
                    <a:effectLst/>
                    <a:uLnTx/>
                    <a:uFillTx/>
                  </a:rPr>
                  <a:t>Weaknesses</a:t>
                </a:r>
                <a:endParaRPr kumimoji="0" lang="de-DE" sz="2400" b="1" i="0" u="none" strike="noStrike" kern="0" cap="none" spc="0" normalizeH="0" baseline="0" noProof="0" dirty="0">
                  <a:ln>
                    <a:noFill/>
                  </a:ln>
                  <a:solidFill>
                    <a:srgbClr val="FFFFFF"/>
                  </a:solidFill>
                  <a:effectLst/>
                  <a:uLnTx/>
                  <a:uFillTx/>
                </a:endParaRPr>
              </a:p>
            </p:txBody>
          </p:sp>
        </p:grpSp>
        <p:grpSp>
          <p:nvGrpSpPr>
            <p:cNvPr id="11" name="Gruppieren 27"/>
            <p:cNvGrpSpPr/>
            <p:nvPr/>
          </p:nvGrpSpPr>
          <p:grpSpPr bwMode="gray">
            <a:xfrm>
              <a:off x="2423110" y="4450625"/>
              <a:ext cx="1501240" cy="1241378"/>
              <a:chOff x="541020" y="1877870"/>
              <a:chExt cx="1501240" cy="1241378"/>
            </a:xfrm>
          </p:grpSpPr>
          <p:sp>
            <p:nvSpPr>
              <p:cNvPr id="15" name="Rechteck 28"/>
              <p:cNvSpPr/>
              <p:nvPr/>
            </p:nvSpPr>
            <p:spPr bwMode="gray">
              <a:xfrm>
                <a:off x="918260" y="1877870"/>
                <a:ext cx="746760" cy="1083256"/>
              </a:xfrm>
              <a:prstGeom prst="rect">
                <a:avLst/>
              </a:prstGeom>
              <a:sp3d/>
            </p:spPr>
            <p:txBody>
              <a:bodyPr wrap="square">
                <a:spAutoFit/>
                <a:sp3d extrusionH="25400">
                  <a:bevelT w="0" h="0"/>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7200" b="1" i="0" u="none" strike="noStrike" kern="0" cap="none" spc="0" normalizeH="0" baseline="0" noProof="1">
                    <a:ln>
                      <a:noFill/>
                    </a:ln>
                    <a:solidFill>
                      <a:srgbClr val="FFFFFF"/>
                    </a:solidFill>
                    <a:effectLst>
                      <a:outerShdw blurRad="50800" dist="38100" dir="2700000" algn="tl" rotWithShape="0">
                        <a:prstClr val="black">
                          <a:alpha val="40000"/>
                        </a:prstClr>
                      </a:outerShdw>
                    </a:effectLst>
                    <a:uLnTx/>
                    <a:uFillTx/>
                  </a:rPr>
                  <a:t>O</a:t>
                </a:r>
                <a:endParaRPr kumimoji="0" lang="de-DE" sz="4400" b="1" i="0" u="none" strike="noStrike" kern="0" cap="none" spc="0" normalizeH="0" baseline="0" noProof="0" dirty="0">
                  <a:ln>
                    <a:noFill/>
                  </a:ln>
                  <a:solidFill>
                    <a:srgbClr val="FFFFFF"/>
                  </a:solidFill>
                  <a:effectLst>
                    <a:outerShdw blurRad="50800" dist="38100" dir="2700000" algn="tl" rotWithShape="0">
                      <a:prstClr val="black">
                        <a:alpha val="40000"/>
                      </a:prstClr>
                    </a:outerShdw>
                  </a:effectLst>
                  <a:uLnTx/>
                  <a:uFillTx/>
                </a:endParaRPr>
              </a:p>
            </p:txBody>
          </p:sp>
          <p:sp>
            <p:nvSpPr>
              <p:cNvPr id="16" name="Rechteck 29"/>
              <p:cNvSpPr/>
              <p:nvPr/>
            </p:nvSpPr>
            <p:spPr bwMode="gray">
              <a:xfrm>
                <a:off x="541020" y="2730387"/>
                <a:ext cx="1501240" cy="388861"/>
              </a:xfrm>
              <a:prstGeom prst="rect">
                <a:avLst/>
              </a:prstGeom>
              <a:sp3d/>
            </p:spPr>
            <p:txBody>
              <a:bodyPr wrap="square" lIns="0" rIns="0">
                <a:spAutoFit/>
                <a:sp3d extrusionH="12700">
                  <a:bevelT w="6350" h="6350"/>
                </a:sp3d>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200" b="1" i="0" u="none" strike="noStrike" kern="0" cap="none" spc="0" normalizeH="0" baseline="0" noProof="1">
                    <a:ln>
                      <a:noFill/>
                    </a:ln>
                    <a:solidFill>
                      <a:srgbClr val="FFFFFF"/>
                    </a:solidFill>
                    <a:effectLst/>
                    <a:uLnTx/>
                    <a:uFillTx/>
                  </a:rPr>
                  <a:t>Opportunities</a:t>
                </a:r>
                <a:endParaRPr kumimoji="0" lang="de-DE" sz="2200" b="1" i="0" u="none" strike="noStrike" kern="0" cap="none" spc="0" normalizeH="0" baseline="0" noProof="0" dirty="0">
                  <a:ln>
                    <a:noFill/>
                  </a:ln>
                  <a:solidFill>
                    <a:srgbClr val="FFFFFF"/>
                  </a:solidFill>
                  <a:effectLst/>
                  <a:uLnTx/>
                  <a:uFillTx/>
                </a:endParaRPr>
              </a:p>
            </p:txBody>
          </p:sp>
        </p:grpSp>
        <p:grpSp>
          <p:nvGrpSpPr>
            <p:cNvPr id="12" name="Gruppieren 30"/>
            <p:cNvGrpSpPr/>
            <p:nvPr/>
          </p:nvGrpSpPr>
          <p:grpSpPr bwMode="gray">
            <a:xfrm>
              <a:off x="4518610" y="4450625"/>
              <a:ext cx="1501240" cy="1269154"/>
              <a:chOff x="541020" y="1877870"/>
              <a:chExt cx="1501240" cy="1269154"/>
            </a:xfrm>
          </p:grpSpPr>
          <p:sp>
            <p:nvSpPr>
              <p:cNvPr id="13" name="Rechteck 31"/>
              <p:cNvSpPr/>
              <p:nvPr/>
            </p:nvSpPr>
            <p:spPr bwMode="gray">
              <a:xfrm>
                <a:off x="918260" y="1877870"/>
                <a:ext cx="746760" cy="1083256"/>
              </a:xfrm>
              <a:prstGeom prst="rect">
                <a:avLst/>
              </a:prstGeom>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7200" b="1" i="0" u="none" strike="noStrike" kern="0" cap="none" spc="0" normalizeH="0" baseline="0" noProof="1">
                    <a:ln>
                      <a:noFill/>
                    </a:ln>
                    <a:solidFill>
                      <a:srgbClr val="404040"/>
                    </a:solidFill>
                    <a:effectLst>
                      <a:innerShdw blurRad="63500" dist="50800" dir="10800000">
                        <a:prstClr val="black">
                          <a:alpha val="50000"/>
                        </a:prstClr>
                      </a:innerShdw>
                    </a:effectLst>
                    <a:uLnTx/>
                    <a:uFillTx/>
                  </a:rPr>
                  <a:t>T</a:t>
                </a:r>
                <a:endParaRPr kumimoji="0" lang="de-DE" sz="4400" b="1" i="0" u="none" strike="noStrike" kern="0" cap="none" spc="0" normalizeH="0" baseline="0" noProof="0" dirty="0">
                  <a:ln>
                    <a:noFill/>
                  </a:ln>
                  <a:solidFill>
                    <a:srgbClr val="404040"/>
                  </a:solidFill>
                  <a:effectLst>
                    <a:innerShdw blurRad="63500" dist="50800" dir="10800000">
                      <a:prstClr val="black">
                        <a:alpha val="50000"/>
                      </a:prstClr>
                    </a:innerShdw>
                  </a:effectLst>
                  <a:uLnTx/>
                  <a:uFillTx/>
                </a:endParaRPr>
              </a:p>
            </p:txBody>
          </p:sp>
          <p:sp>
            <p:nvSpPr>
              <p:cNvPr id="14" name="Rechteck 32"/>
              <p:cNvSpPr/>
              <p:nvPr/>
            </p:nvSpPr>
            <p:spPr bwMode="gray">
              <a:xfrm>
                <a:off x="541020" y="2730387"/>
                <a:ext cx="1501240" cy="416637"/>
              </a:xfrm>
              <a:prstGeom prst="rect">
                <a:avLst/>
              </a:prstGeom>
              <a:sp3d/>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de-DE" sz="2300" b="1" i="0" u="none" strike="noStrike" kern="0" cap="none" spc="0" normalizeH="0" baseline="0" noProof="1">
                    <a:ln>
                      <a:noFill/>
                    </a:ln>
                    <a:solidFill>
                      <a:srgbClr val="404040"/>
                    </a:solidFill>
                    <a:effectLst>
                      <a:innerShdw blurRad="63500" dist="50800" dir="10800000">
                        <a:prstClr val="black">
                          <a:alpha val="50000"/>
                        </a:prstClr>
                      </a:innerShdw>
                    </a:effectLst>
                    <a:uLnTx/>
                    <a:uFillTx/>
                  </a:rPr>
                  <a:t>Threats</a:t>
                </a:r>
                <a:endParaRPr kumimoji="0" lang="de-DE" sz="2300" b="1" i="0" u="none" strike="noStrike" kern="0" cap="none" spc="0" normalizeH="0" baseline="0" noProof="0" dirty="0">
                  <a:ln>
                    <a:noFill/>
                  </a:ln>
                  <a:solidFill>
                    <a:srgbClr val="404040"/>
                  </a:solidFill>
                  <a:effectLst>
                    <a:innerShdw blurRad="63500" dist="50800" dir="10800000">
                      <a:prstClr val="black">
                        <a:alpha val="50000"/>
                      </a:prstClr>
                    </a:innerShdw>
                  </a:effectLst>
                  <a:uLnTx/>
                  <a:uFillTx/>
                </a:endParaRPr>
              </a:p>
            </p:txBody>
          </p:sp>
        </p:grpSp>
      </p:grpSp>
      <p:sp>
        <p:nvSpPr>
          <p:cNvPr id="21" name="TextBox 20"/>
          <p:cNvSpPr txBox="1"/>
          <p:nvPr/>
        </p:nvSpPr>
        <p:spPr>
          <a:xfrm>
            <a:off x="1259632" y="1563638"/>
            <a:ext cx="1152128" cy="369332"/>
          </a:xfrm>
          <a:prstGeom prst="rect">
            <a:avLst/>
          </a:prstGeom>
          <a:noFill/>
        </p:spPr>
        <p:txBody>
          <a:bodyPr wrap="square" rtlCol="0">
            <a:spAutoFit/>
          </a:bodyPr>
          <a:lstStyle/>
          <a:p>
            <a:r>
              <a:rPr lang="zh-CN" altLang="en-US" b="1" dirty="0">
                <a:solidFill>
                  <a:srgbClr val="0070C0"/>
                </a:solidFill>
                <a:latin typeface="微软雅黑" pitchFamily="34" charset="-122"/>
                <a:ea typeface="微软雅黑" pitchFamily="34" charset="-122"/>
              </a:rPr>
              <a:t>内部</a:t>
            </a:r>
          </a:p>
        </p:txBody>
      </p:sp>
      <p:sp>
        <p:nvSpPr>
          <p:cNvPr id="22" name="TextBox 21"/>
          <p:cNvSpPr txBox="1"/>
          <p:nvPr/>
        </p:nvSpPr>
        <p:spPr>
          <a:xfrm>
            <a:off x="395536" y="2715766"/>
            <a:ext cx="1152128" cy="369332"/>
          </a:xfrm>
          <a:prstGeom prst="rect">
            <a:avLst/>
          </a:prstGeom>
          <a:noFill/>
        </p:spPr>
        <p:txBody>
          <a:bodyPr wrap="square" rtlCol="0">
            <a:spAutoFit/>
          </a:bodyPr>
          <a:lstStyle/>
          <a:p>
            <a:r>
              <a:rPr lang="zh-CN" altLang="en-US" b="1" dirty="0">
                <a:solidFill>
                  <a:srgbClr val="0070C0"/>
                </a:solidFill>
                <a:latin typeface="微软雅黑" pitchFamily="34" charset="-122"/>
                <a:ea typeface="微软雅黑" pitchFamily="34" charset="-122"/>
              </a:rPr>
              <a:t>外部</a:t>
            </a:r>
          </a:p>
        </p:txBody>
      </p:sp>
      <p:sp>
        <p:nvSpPr>
          <p:cNvPr id="23" name="TextBox 22"/>
          <p:cNvSpPr txBox="1"/>
          <p:nvPr/>
        </p:nvSpPr>
        <p:spPr>
          <a:xfrm>
            <a:off x="3203848" y="1059582"/>
            <a:ext cx="1152128" cy="369332"/>
          </a:xfrm>
          <a:prstGeom prst="rect">
            <a:avLst/>
          </a:prstGeom>
          <a:noFill/>
        </p:spPr>
        <p:txBody>
          <a:bodyPr wrap="square" rtlCol="0">
            <a:spAutoFit/>
          </a:bodyPr>
          <a:lstStyle/>
          <a:p>
            <a:r>
              <a:rPr lang="zh-CN" altLang="en-US" b="1" dirty="0">
                <a:solidFill>
                  <a:srgbClr val="0070C0"/>
                </a:solidFill>
                <a:latin typeface="微软雅黑" pitchFamily="34" charset="-122"/>
                <a:ea typeface="微软雅黑" pitchFamily="34" charset="-122"/>
              </a:rPr>
              <a:t>好</a:t>
            </a:r>
          </a:p>
        </p:txBody>
      </p:sp>
      <p:sp>
        <p:nvSpPr>
          <p:cNvPr id="24" name="TextBox 23"/>
          <p:cNvSpPr txBox="1"/>
          <p:nvPr/>
        </p:nvSpPr>
        <p:spPr>
          <a:xfrm>
            <a:off x="5148064" y="1347614"/>
            <a:ext cx="1152128" cy="369332"/>
          </a:xfrm>
          <a:prstGeom prst="rect">
            <a:avLst/>
          </a:prstGeom>
          <a:noFill/>
        </p:spPr>
        <p:txBody>
          <a:bodyPr wrap="square" rtlCol="0">
            <a:spAutoFit/>
          </a:bodyPr>
          <a:lstStyle/>
          <a:p>
            <a:r>
              <a:rPr lang="zh-CN" altLang="en-US" b="1" dirty="0">
                <a:solidFill>
                  <a:srgbClr val="0070C0"/>
                </a:solidFill>
                <a:latin typeface="微软雅黑" pitchFamily="34" charset="-122"/>
                <a:ea typeface="微软雅黑" pitchFamily="34" charset="-122"/>
              </a:rPr>
              <a:t>不好</a:t>
            </a:r>
          </a:p>
        </p:txBody>
      </p:sp>
      <p:sp>
        <p:nvSpPr>
          <p:cNvPr id="26" name="椭圆 25">
            <a:hlinkClick r:id="rId2"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2.2.3 </a:t>
            </a:r>
            <a:r>
              <a:rPr lang="zh-CN" altLang="en-US" dirty="0"/>
              <a:t>波特价值链</a:t>
            </a:r>
          </a:p>
        </p:txBody>
      </p:sp>
      <p:sp>
        <p:nvSpPr>
          <p:cNvPr id="12" name="矩形 11"/>
          <p:cNvSpPr/>
          <p:nvPr/>
        </p:nvSpPr>
        <p:spPr>
          <a:xfrm>
            <a:off x="3608491" y="1974550"/>
            <a:ext cx="4125808" cy="538343"/>
          </a:xfrm>
          <a:custGeom>
            <a:avLst/>
            <a:gdLst>
              <a:gd name="connsiteX0" fmla="*/ 0 w 3820886"/>
              <a:gd name="connsiteY0" fmla="*/ 0 h 516041"/>
              <a:gd name="connsiteX1" fmla="*/ 3820886 w 3820886"/>
              <a:gd name="connsiteY1" fmla="*/ 0 h 516041"/>
              <a:gd name="connsiteX2" fmla="*/ 3820886 w 3820886"/>
              <a:gd name="connsiteY2" fmla="*/ 516041 h 516041"/>
              <a:gd name="connsiteX3" fmla="*/ 0 w 3820886"/>
              <a:gd name="connsiteY3" fmla="*/ 516041 h 516041"/>
              <a:gd name="connsiteX4" fmla="*/ 0 w 3820886"/>
              <a:gd name="connsiteY4" fmla="*/ 0 h 516041"/>
              <a:gd name="connsiteX0" fmla="*/ 0 w 4222330"/>
              <a:gd name="connsiteY0" fmla="*/ 0 h 516041"/>
              <a:gd name="connsiteX1" fmla="*/ 3820886 w 4222330"/>
              <a:gd name="connsiteY1" fmla="*/ 0 h 516041"/>
              <a:gd name="connsiteX2" fmla="*/ 4222330 w 4222330"/>
              <a:gd name="connsiteY2" fmla="*/ 516041 h 516041"/>
              <a:gd name="connsiteX3" fmla="*/ 0 w 4222330"/>
              <a:gd name="connsiteY3" fmla="*/ 516041 h 516041"/>
              <a:gd name="connsiteX4" fmla="*/ 0 w 4222330"/>
              <a:gd name="connsiteY4" fmla="*/ 0 h 516041"/>
              <a:gd name="connsiteX0" fmla="*/ 0 w 4211277"/>
              <a:gd name="connsiteY0" fmla="*/ 0 h 527192"/>
              <a:gd name="connsiteX1" fmla="*/ 3820886 w 4211277"/>
              <a:gd name="connsiteY1" fmla="*/ 0 h 527192"/>
              <a:gd name="connsiteX2" fmla="*/ 4211277 w 4211277"/>
              <a:gd name="connsiteY2" fmla="*/ 527192 h 527192"/>
              <a:gd name="connsiteX3" fmla="*/ 0 w 4211277"/>
              <a:gd name="connsiteY3" fmla="*/ 516041 h 527192"/>
              <a:gd name="connsiteX4" fmla="*/ 0 w 4211277"/>
              <a:gd name="connsiteY4" fmla="*/ 0 h 527192"/>
              <a:gd name="connsiteX0" fmla="*/ 0 w 4211277"/>
              <a:gd name="connsiteY0" fmla="*/ 0 h 527192"/>
              <a:gd name="connsiteX1" fmla="*/ 3743511 w 4211277"/>
              <a:gd name="connsiteY1" fmla="*/ 0 h 527192"/>
              <a:gd name="connsiteX2" fmla="*/ 4211277 w 4211277"/>
              <a:gd name="connsiteY2" fmla="*/ 527192 h 527192"/>
              <a:gd name="connsiteX3" fmla="*/ 0 w 4211277"/>
              <a:gd name="connsiteY3" fmla="*/ 516041 h 527192"/>
              <a:gd name="connsiteX4" fmla="*/ 0 w 4211277"/>
              <a:gd name="connsiteY4" fmla="*/ 0 h 527192"/>
              <a:gd name="connsiteX0" fmla="*/ 0 w 4133901"/>
              <a:gd name="connsiteY0" fmla="*/ 0 h 538343"/>
              <a:gd name="connsiteX1" fmla="*/ 3743511 w 4133901"/>
              <a:gd name="connsiteY1" fmla="*/ 0 h 538343"/>
              <a:gd name="connsiteX2" fmla="*/ 4133901 w 4133901"/>
              <a:gd name="connsiteY2" fmla="*/ 538343 h 538343"/>
              <a:gd name="connsiteX3" fmla="*/ 0 w 4133901"/>
              <a:gd name="connsiteY3" fmla="*/ 516041 h 538343"/>
              <a:gd name="connsiteX4" fmla="*/ 0 w 4133901"/>
              <a:gd name="connsiteY4" fmla="*/ 0 h 538343"/>
              <a:gd name="connsiteX0" fmla="*/ 0 w 4089687"/>
              <a:gd name="connsiteY0" fmla="*/ 0 h 538343"/>
              <a:gd name="connsiteX1" fmla="*/ 3743511 w 4089687"/>
              <a:gd name="connsiteY1" fmla="*/ 0 h 538343"/>
              <a:gd name="connsiteX2" fmla="*/ 4089687 w 4089687"/>
              <a:gd name="connsiteY2" fmla="*/ 538343 h 538343"/>
              <a:gd name="connsiteX3" fmla="*/ 0 w 4089687"/>
              <a:gd name="connsiteY3" fmla="*/ 516041 h 538343"/>
              <a:gd name="connsiteX4" fmla="*/ 0 w 4089687"/>
              <a:gd name="connsiteY4" fmla="*/ 0 h 538343"/>
              <a:gd name="connsiteX0" fmla="*/ 0 w 4089687"/>
              <a:gd name="connsiteY0" fmla="*/ 0 h 538343"/>
              <a:gd name="connsiteX1" fmla="*/ 3699297 w 4089687"/>
              <a:gd name="connsiteY1" fmla="*/ 0 h 538343"/>
              <a:gd name="connsiteX2" fmla="*/ 4089687 w 4089687"/>
              <a:gd name="connsiteY2" fmla="*/ 538343 h 538343"/>
              <a:gd name="connsiteX3" fmla="*/ 0 w 4089687"/>
              <a:gd name="connsiteY3" fmla="*/ 516041 h 538343"/>
              <a:gd name="connsiteX4" fmla="*/ 0 w 4089687"/>
              <a:gd name="connsiteY4" fmla="*/ 0 h 5383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9687" h="538343">
                <a:moveTo>
                  <a:pt x="0" y="0"/>
                </a:moveTo>
                <a:lnTo>
                  <a:pt x="3699297" y="0"/>
                </a:lnTo>
                <a:lnTo>
                  <a:pt x="4089687" y="538343"/>
                </a:lnTo>
                <a:lnTo>
                  <a:pt x="0" y="516041"/>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研究与开发</a:t>
            </a:r>
          </a:p>
        </p:txBody>
      </p:sp>
      <p:sp>
        <p:nvSpPr>
          <p:cNvPr id="13" name="矩形 12"/>
          <p:cNvSpPr/>
          <p:nvPr/>
        </p:nvSpPr>
        <p:spPr>
          <a:xfrm>
            <a:off x="3613384" y="1428355"/>
            <a:ext cx="3711171" cy="504056"/>
          </a:xfrm>
          <a:custGeom>
            <a:avLst/>
            <a:gdLst>
              <a:gd name="connsiteX0" fmla="*/ 0 w 3816424"/>
              <a:gd name="connsiteY0" fmla="*/ 0 h 504056"/>
              <a:gd name="connsiteX1" fmla="*/ 3816424 w 3816424"/>
              <a:gd name="connsiteY1" fmla="*/ 0 h 504056"/>
              <a:gd name="connsiteX2" fmla="*/ 3816424 w 3816424"/>
              <a:gd name="connsiteY2" fmla="*/ 504056 h 504056"/>
              <a:gd name="connsiteX3" fmla="*/ 0 w 3816424"/>
              <a:gd name="connsiteY3" fmla="*/ 504056 h 504056"/>
              <a:gd name="connsiteX4" fmla="*/ 0 w 3816424"/>
              <a:gd name="connsiteY4" fmla="*/ 0 h 504056"/>
              <a:gd name="connsiteX0" fmla="*/ 0 w 3816424"/>
              <a:gd name="connsiteY0" fmla="*/ 11151 h 515207"/>
              <a:gd name="connsiteX1" fmla="*/ 3493039 w 3816424"/>
              <a:gd name="connsiteY1" fmla="*/ 0 h 515207"/>
              <a:gd name="connsiteX2" fmla="*/ 3816424 w 3816424"/>
              <a:gd name="connsiteY2" fmla="*/ 515207 h 515207"/>
              <a:gd name="connsiteX3" fmla="*/ 0 w 3816424"/>
              <a:gd name="connsiteY3" fmla="*/ 515207 h 515207"/>
              <a:gd name="connsiteX4" fmla="*/ 0 w 3816424"/>
              <a:gd name="connsiteY4" fmla="*/ 11151 h 515207"/>
              <a:gd name="connsiteX0" fmla="*/ 0 w 3816424"/>
              <a:gd name="connsiteY0" fmla="*/ 11151 h 515207"/>
              <a:gd name="connsiteX1" fmla="*/ 3459585 w 3816424"/>
              <a:gd name="connsiteY1" fmla="*/ 0 h 515207"/>
              <a:gd name="connsiteX2" fmla="*/ 3816424 w 3816424"/>
              <a:gd name="connsiteY2" fmla="*/ 515207 h 515207"/>
              <a:gd name="connsiteX3" fmla="*/ 0 w 3816424"/>
              <a:gd name="connsiteY3" fmla="*/ 515207 h 515207"/>
              <a:gd name="connsiteX4" fmla="*/ 0 w 3816424"/>
              <a:gd name="connsiteY4" fmla="*/ 11151 h 515207"/>
              <a:gd name="connsiteX0" fmla="*/ 0 w 3816424"/>
              <a:gd name="connsiteY0" fmla="*/ 0 h 504056"/>
              <a:gd name="connsiteX1" fmla="*/ 3336921 w 3816424"/>
              <a:gd name="connsiteY1" fmla="*/ 0 h 504056"/>
              <a:gd name="connsiteX2" fmla="*/ 3816424 w 3816424"/>
              <a:gd name="connsiteY2" fmla="*/ 504056 h 504056"/>
              <a:gd name="connsiteX3" fmla="*/ 0 w 3816424"/>
              <a:gd name="connsiteY3" fmla="*/ 504056 h 504056"/>
              <a:gd name="connsiteX4" fmla="*/ 0 w 3816424"/>
              <a:gd name="connsiteY4" fmla="*/ 0 h 504056"/>
              <a:gd name="connsiteX0" fmla="*/ 0 w 3693761"/>
              <a:gd name="connsiteY0" fmla="*/ 0 h 504056"/>
              <a:gd name="connsiteX1" fmla="*/ 3336921 w 3693761"/>
              <a:gd name="connsiteY1" fmla="*/ 0 h 504056"/>
              <a:gd name="connsiteX2" fmla="*/ 3693761 w 3693761"/>
              <a:gd name="connsiteY2" fmla="*/ 504056 h 504056"/>
              <a:gd name="connsiteX3" fmla="*/ 0 w 3693761"/>
              <a:gd name="connsiteY3" fmla="*/ 504056 h 504056"/>
              <a:gd name="connsiteX4" fmla="*/ 0 w 3693761"/>
              <a:gd name="connsiteY4" fmla="*/ 0 h 504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3761" h="504056">
                <a:moveTo>
                  <a:pt x="0" y="0"/>
                </a:moveTo>
                <a:lnTo>
                  <a:pt x="3336921" y="0"/>
                </a:lnTo>
                <a:lnTo>
                  <a:pt x="3693761" y="504056"/>
                </a:lnTo>
                <a:lnTo>
                  <a:pt x="0" y="504056"/>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人力资源管理</a:t>
            </a:r>
          </a:p>
        </p:txBody>
      </p:sp>
      <p:sp>
        <p:nvSpPr>
          <p:cNvPr id="14" name="矩形 13"/>
          <p:cNvSpPr/>
          <p:nvPr/>
        </p:nvSpPr>
        <p:spPr>
          <a:xfrm>
            <a:off x="3606488" y="872127"/>
            <a:ext cx="3335724" cy="515208"/>
          </a:xfrm>
          <a:custGeom>
            <a:avLst/>
            <a:gdLst>
              <a:gd name="connsiteX0" fmla="*/ 0 w 3458388"/>
              <a:gd name="connsiteY0" fmla="*/ 0 h 504056"/>
              <a:gd name="connsiteX1" fmla="*/ 3458388 w 3458388"/>
              <a:gd name="connsiteY1" fmla="*/ 0 h 504056"/>
              <a:gd name="connsiteX2" fmla="*/ 3458388 w 3458388"/>
              <a:gd name="connsiteY2" fmla="*/ 504056 h 504056"/>
              <a:gd name="connsiteX3" fmla="*/ 0 w 3458388"/>
              <a:gd name="connsiteY3" fmla="*/ 504056 h 504056"/>
              <a:gd name="connsiteX4" fmla="*/ 0 w 3458388"/>
              <a:gd name="connsiteY4" fmla="*/ 0 h 504056"/>
              <a:gd name="connsiteX0" fmla="*/ 0 w 3458388"/>
              <a:gd name="connsiteY0" fmla="*/ 0 h 504056"/>
              <a:gd name="connsiteX1" fmla="*/ 3079247 w 3458388"/>
              <a:gd name="connsiteY1" fmla="*/ 0 h 504056"/>
              <a:gd name="connsiteX2" fmla="*/ 3458388 w 3458388"/>
              <a:gd name="connsiteY2" fmla="*/ 504056 h 504056"/>
              <a:gd name="connsiteX3" fmla="*/ 0 w 3458388"/>
              <a:gd name="connsiteY3" fmla="*/ 504056 h 504056"/>
              <a:gd name="connsiteX4" fmla="*/ 0 w 3458388"/>
              <a:gd name="connsiteY4" fmla="*/ 0 h 504056"/>
              <a:gd name="connsiteX0" fmla="*/ 0 w 3458388"/>
              <a:gd name="connsiteY0" fmla="*/ 0 h 504056"/>
              <a:gd name="connsiteX1" fmla="*/ 2934281 w 3458388"/>
              <a:gd name="connsiteY1" fmla="*/ 0 h 504056"/>
              <a:gd name="connsiteX2" fmla="*/ 3458388 w 3458388"/>
              <a:gd name="connsiteY2" fmla="*/ 504056 h 504056"/>
              <a:gd name="connsiteX3" fmla="*/ 0 w 3458388"/>
              <a:gd name="connsiteY3" fmla="*/ 504056 h 504056"/>
              <a:gd name="connsiteX4" fmla="*/ 0 w 3458388"/>
              <a:gd name="connsiteY4" fmla="*/ 0 h 504056"/>
              <a:gd name="connsiteX0" fmla="*/ 0 w 3335724"/>
              <a:gd name="connsiteY0" fmla="*/ 0 h 515208"/>
              <a:gd name="connsiteX1" fmla="*/ 2934281 w 3335724"/>
              <a:gd name="connsiteY1" fmla="*/ 0 h 515208"/>
              <a:gd name="connsiteX2" fmla="*/ 3335724 w 3335724"/>
              <a:gd name="connsiteY2" fmla="*/ 515208 h 515208"/>
              <a:gd name="connsiteX3" fmla="*/ 0 w 3335724"/>
              <a:gd name="connsiteY3" fmla="*/ 504056 h 515208"/>
              <a:gd name="connsiteX4" fmla="*/ 0 w 3335724"/>
              <a:gd name="connsiteY4" fmla="*/ 0 h 515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5724" h="515208">
                <a:moveTo>
                  <a:pt x="0" y="0"/>
                </a:moveTo>
                <a:lnTo>
                  <a:pt x="2934281" y="0"/>
                </a:lnTo>
                <a:lnTo>
                  <a:pt x="3335724" y="515208"/>
                </a:lnTo>
                <a:lnTo>
                  <a:pt x="0" y="504056"/>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企业基础设施（财务、计划等）</a:t>
            </a:r>
          </a:p>
        </p:txBody>
      </p:sp>
      <p:sp>
        <p:nvSpPr>
          <p:cNvPr id="17" name="矩形 16"/>
          <p:cNvSpPr/>
          <p:nvPr/>
        </p:nvSpPr>
        <p:spPr>
          <a:xfrm>
            <a:off x="3606487" y="2550613"/>
            <a:ext cx="4484651" cy="504056"/>
          </a:xfrm>
          <a:custGeom>
            <a:avLst/>
            <a:gdLst>
              <a:gd name="connsiteX0" fmla="*/ 0 w 4261627"/>
              <a:gd name="connsiteY0" fmla="*/ 0 h 504056"/>
              <a:gd name="connsiteX1" fmla="*/ 4261627 w 4261627"/>
              <a:gd name="connsiteY1" fmla="*/ 0 h 504056"/>
              <a:gd name="connsiteX2" fmla="*/ 4261627 w 4261627"/>
              <a:gd name="connsiteY2" fmla="*/ 504056 h 504056"/>
              <a:gd name="connsiteX3" fmla="*/ 0 w 4261627"/>
              <a:gd name="connsiteY3" fmla="*/ 504056 h 504056"/>
              <a:gd name="connsiteX4" fmla="*/ 0 w 4261627"/>
              <a:gd name="connsiteY4" fmla="*/ 0 h 504056"/>
              <a:gd name="connsiteX0" fmla="*/ 0 w 4618466"/>
              <a:gd name="connsiteY0" fmla="*/ 0 h 504056"/>
              <a:gd name="connsiteX1" fmla="*/ 4261627 w 4618466"/>
              <a:gd name="connsiteY1" fmla="*/ 0 h 504056"/>
              <a:gd name="connsiteX2" fmla="*/ 4618466 w 4618466"/>
              <a:gd name="connsiteY2" fmla="*/ 504056 h 504056"/>
              <a:gd name="connsiteX3" fmla="*/ 0 w 4618466"/>
              <a:gd name="connsiteY3" fmla="*/ 504056 h 504056"/>
              <a:gd name="connsiteX4" fmla="*/ 0 w 4618466"/>
              <a:gd name="connsiteY4" fmla="*/ 0 h 504056"/>
              <a:gd name="connsiteX0" fmla="*/ 0 w 4618466"/>
              <a:gd name="connsiteY0" fmla="*/ 0 h 504056"/>
              <a:gd name="connsiteX1" fmla="*/ 4150114 w 4618466"/>
              <a:gd name="connsiteY1" fmla="*/ 0 h 504056"/>
              <a:gd name="connsiteX2" fmla="*/ 4618466 w 4618466"/>
              <a:gd name="connsiteY2" fmla="*/ 504056 h 504056"/>
              <a:gd name="connsiteX3" fmla="*/ 0 w 4618466"/>
              <a:gd name="connsiteY3" fmla="*/ 504056 h 504056"/>
              <a:gd name="connsiteX4" fmla="*/ 0 w 4618466"/>
              <a:gd name="connsiteY4" fmla="*/ 0 h 504056"/>
              <a:gd name="connsiteX0" fmla="*/ 0 w 4484651"/>
              <a:gd name="connsiteY0" fmla="*/ 0 h 504056"/>
              <a:gd name="connsiteX1" fmla="*/ 4150114 w 4484651"/>
              <a:gd name="connsiteY1" fmla="*/ 0 h 504056"/>
              <a:gd name="connsiteX2" fmla="*/ 4484651 w 4484651"/>
              <a:gd name="connsiteY2" fmla="*/ 504056 h 504056"/>
              <a:gd name="connsiteX3" fmla="*/ 0 w 4484651"/>
              <a:gd name="connsiteY3" fmla="*/ 504056 h 504056"/>
              <a:gd name="connsiteX4" fmla="*/ 0 w 4484651"/>
              <a:gd name="connsiteY4" fmla="*/ 0 h 504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4651" h="504056">
                <a:moveTo>
                  <a:pt x="0" y="0"/>
                </a:moveTo>
                <a:lnTo>
                  <a:pt x="4150114" y="0"/>
                </a:lnTo>
                <a:lnTo>
                  <a:pt x="4484651" y="504056"/>
                </a:lnTo>
                <a:lnTo>
                  <a:pt x="0" y="504056"/>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采购</a:t>
            </a:r>
          </a:p>
        </p:txBody>
      </p:sp>
      <p:sp>
        <p:nvSpPr>
          <p:cNvPr id="20" name="矩形 19"/>
          <p:cNvSpPr/>
          <p:nvPr/>
        </p:nvSpPr>
        <p:spPr>
          <a:xfrm>
            <a:off x="3602233" y="3098325"/>
            <a:ext cx="798347" cy="15182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进料</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后勤</a:t>
            </a:r>
          </a:p>
        </p:txBody>
      </p:sp>
      <p:sp>
        <p:nvSpPr>
          <p:cNvPr id="26" name="矩形 25"/>
          <p:cNvSpPr/>
          <p:nvPr/>
        </p:nvSpPr>
        <p:spPr>
          <a:xfrm>
            <a:off x="4436043" y="3098325"/>
            <a:ext cx="798347" cy="15182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生产</a:t>
            </a:r>
          </a:p>
        </p:txBody>
      </p:sp>
      <p:sp>
        <p:nvSpPr>
          <p:cNvPr id="27" name="矩形 26"/>
          <p:cNvSpPr/>
          <p:nvPr/>
        </p:nvSpPr>
        <p:spPr>
          <a:xfrm>
            <a:off x="5273296" y="3098325"/>
            <a:ext cx="798347" cy="15182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发货</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后勤</a:t>
            </a:r>
          </a:p>
        </p:txBody>
      </p:sp>
      <p:sp>
        <p:nvSpPr>
          <p:cNvPr id="28" name="矩形 27"/>
          <p:cNvSpPr/>
          <p:nvPr/>
        </p:nvSpPr>
        <p:spPr>
          <a:xfrm>
            <a:off x="6110412" y="3098325"/>
            <a:ext cx="798347" cy="151821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销售</a:t>
            </a:r>
          </a:p>
        </p:txBody>
      </p:sp>
      <p:sp>
        <p:nvSpPr>
          <p:cNvPr id="29" name="矩形 28"/>
          <p:cNvSpPr/>
          <p:nvPr/>
        </p:nvSpPr>
        <p:spPr>
          <a:xfrm>
            <a:off x="6940911" y="3098326"/>
            <a:ext cx="1150227" cy="1529368"/>
          </a:xfrm>
          <a:custGeom>
            <a:avLst/>
            <a:gdLst>
              <a:gd name="connsiteX0" fmla="*/ 0 w 1150227"/>
              <a:gd name="connsiteY0" fmla="*/ 0 h 1518217"/>
              <a:gd name="connsiteX1" fmla="*/ 1150227 w 1150227"/>
              <a:gd name="connsiteY1" fmla="*/ 0 h 1518217"/>
              <a:gd name="connsiteX2" fmla="*/ 1150227 w 1150227"/>
              <a:gd name="connsiteY2" fmla="*/ 1518217 h 1518217"/>
              <a:gd name="connsiteX3" fmla="*/ 0 w 1150227"/>
              <a:gd name="connsiteY3" fmla="*/ 1518217 h 1518217"/>
              <a:gd name="connsiteX4" fmla="*/ 0 w 1150227"/>
              <a:gd name="connsiteY4" fmla="*/ 0 h 1518217"/>
              <a:gd name="connsiteX0" fmla="*/ 0 w 1150227"/>
              <a:gd name="connsiteY0" fmla="*/ 0 h 1529368"/>
              <a:gd name="connsiteX1" fmla="*/ 1150227 w 1150227"/>
              <a:gd name="connsiteY1" fmla="*/ 0 h 1529368"/>
              <a:gd name="connsiteX2" fmla="*/ 603817 w 1150227"/>
              <a:gd name="connsiteY2" fmla="*/ 1529368 h 1529368"/>
              <a:gd name="connsiteX3" fmla="*/ 0 w 1150227"/>
              <a:gd name="connsiteY3" fmla="*/ 1518217 h 1529368"/>
              <a:gd name="connsiteX4" fmla="*/ 0 w 1150227"/>
              <a:gd name="connsiteY4" fmla="*/ 0 h 1529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0227" h="1529368">
                <a:moveTo>
                  <a:pt x="0" y="0"/>
                </a:moveTo>
                <a:lnTo>
                  <a:pt x="1150227" y="0"/>
                </a:lnTo>
                <a:lnTo>
                  <a:pt x="603817" y="1529368"/>
                </a:lnTo>
                <a:lnTo>
                  <a:pt x="0" y="1518217"/>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latin typeface="微软雅黑" panose="020B0503020204020204" pitchFamily="34" charset="-122"/>
                <a:ea typeface="微软雅黑" panose="020B0503020204020204" pitchFamily="34" charset="-122"/>
              </a:rPr>
              <a:t>售后</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服务</a:t>
            </a:r>
          </a:p>
        </p:txBody>
      </p:sp>
      <p:sp>
        <p:nvSpPr>
          <p:cNvPr id="22" name="任意多边形 21"/>
          <p:cNvSpPr/>
          <p:nvPr/>
        </p:nvSpPr>
        <p:spPr>
          <a:xfrm>
            <a:off x="6621782" y="843558"/>
            <a:ext cx="2486722" cy="3780264"/>
          </a:xfrm>
          <a:custGeom>
            <a:avLst/>
            <a:gdLst>
              <a:gd name="connsiteX0" fmla="*/ 0 w 2486722"/>
              <a:gd name="connsiteY0" fmla="*/ 0 h 3780264"/>
              <a:gd name="connsiteX1" fmla="*/ 814039 w 2486722"/>
              <a:gd name="connsiteY1" fmla="*/ 22303 h 3780264"/>
              <a:gd name="connsiteX2" fmla="*/ 2486722 w 2486722"/>
              <a:gd name="connsiteY2" fmla="*/ 2163337 h 3780264"/>
              <a:gd name="connsiteX3" fmla="*/ 1873404 w 2486722"/>
              <a:gd name="connsiteY3" fmla="*/ 3780264 h 3780264"/>
              <a:gd name="connsiteX4" fmla="*/ 1003609 w 2486722"/>
              <a:gd name="connsiteY4" fmla="*/ 3780264 h 3780264"/>
              <a:gd name="connsiteX5" fmla="*/ 1583473 w 2486722"/>
              <a:gd name="connsiteY5" fmla="*/ 2219093 h 3780264"/>
              <a:gd name="connsiteX6" fmla="*/ 0 w 2486722"/>
              <a:gd name="connsiteY6" fmla="*/ 0 h 3780264"/>
              <a:gd name="connsiteX0" fmla="*/ 0 w 2486722"/>
              <a:gd name="connsiteY0" fmla="*/ 0 h 3780264"/>
              <a:gd name="connsiteX1" fmla="*/ 814039 w 2486722"/>
              <a:gd name="connsiteY1" fmla="*/ 1 h 3780264"/>
              <a:gd name="connsiteX2" fmla="*/ 2486722 w 2486722"/>
              <a:gd name="connsiteY2" fmla="*/ 2163337 h 3780264"/>
              <a:gd name="connsiteX3" fmla="*/ 1873404 w 2486722"/>
              <a:gd name="connsiteY3" fmla="*/ 3780264 h 3780264"/>
              <a:gd name="connsiteX4" fmla="*/ 1003609 w 2486722"/>
              <a:gd name="connsiteY4" fmla="*/ 3780264 h 3780264"/>
              <a:gd name="connsiteX5" fmla="*/ 1583473 w 2486722"/>
              <a:gd name="connsiteY5" fmla="*/ 2219093 h 3780264"/>
              <a:gd name="connsiteX6" fmla="*/ 0 w 2486722"/>
              <a:gd name="connsiteY6" fmla="*/ 0 h 3780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6722" h="3780264">
                <a:moveTo>
                  <a:pt x="0" y="0"/>
                </a:moveTo>
                <a:lnTo>
                  <a:pt x="814039" y="1"/>
                </a:lnTo>
                <a:lnTo>
                  <a:pt x="2486722" y="2163337"/>
                </a:lnTo>
                <a:lnTo>
                  <a:pt x="1873404" y="3780264"/>
                </a:lnTo>
                <a:lnTo>
                  <a:pt x="1003609" y="3780264"/>
                </a:lnTo>
                <a:lnTo>
                  <a:pt x="1583473" y="2219093"/>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TextBox 29"/>
          <p:cNvSpPr txBox="1"/>
          <p:nvPr/>
        </p:nvSpPr>
        <p:spPr>
          <a:xfrm rot="3153137">
            <a:off x="7086227" y="1759732"/>
            <a:ext cx="1296144" cy="36933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边际利润</a:t>
            </a:r>
          </a:p>
        </p:txBody>
      </p:sp>
      <p:sp>
        <p:nvSpPr>
          <p:cNvPr id="31" name="矩形 30"/>
          <p:cNvSpPr/>
          <p:nvPr/>
        </p:nvSpPr>
        <p:spPr>
          <a:xfrm>
            <a:off x="323528" y="843558"/>
            <a:ext cx="3206697" cy="3970318"/>
          </a:xfrm>
          <a:prstGeom prst="rect">
            <a:avLst/>
          </a:prstGeom>
        </p:spPr>
        <p:txBody>
          <a:bodyPr wrap="square">
            <a:spAutoFit/>
          </a:bodyPr>
          <a:lstStyle/>
          <a:p>
            <a:r>
              <a:rPr lang="zh-CN" altLang="en-US" sz="1200" dirty="0">
                <a:solidFill>
                  <a:srgbClr val="0070C0"/>
                </a:solidFill>
                <a:latin typeface="微软雅黑" panose="020B0503020204020204" pitchFamily="34" charset="-122"/>
                <a:ea typeface="微软雅黑" panose="020B0503020204020204" pitchFamily="34" charset="-122"/>
              </a:rPr>
              <a:t>由美国哈佛商学院著名战略学家迈克尔</a:t>
            </a:r>
            <a:r>
              <a:rPr lang="en-US" altLang="zh-CN" sz="1200" dirty="0">
                <a:solidFill>
                  <a:srgbClr val="0070C0"/>
                </a:solidFill>
                <a:latin typeface="微软雅黑" panose="020B0503020204020204" pitchFamily="34" charset="-122"/>
                <a:ea typeface="微软雅黑" panose="020B0503020204020204" pitchFamily="34" charset="-122"/>
              </a:rPr>
              <a:t>·</a:t>
            </a:r>
            <a:r>
              <a:rPr lang="zh-CN" altLang="en-US" sz="1200" dirty="0">
                <a:solidFill>
                  <a:srgbClr val="0070C0"/>
                </a:solidFill>
                <a:latin typeface="微软雅黑" panose="020B0503020204020204" pitchFamily="34" charset="-122"/>
                <a:ea typeface="微软雅黑" panose="020B0503020204020204" pitchFamily="34" charset="-122"/>
              </a:rPr>
              <a:t>波特提出的</a:t>
            </a:r>
            <a:r>
              <a:rPr lang="en-US" altLang="zh-CN" sz="1200" dirty="0">
                <a:solidFill>
                  <a:srgbClr val="0070C0"/>
                </a:solidFill>
                <a:latin typeface="微软雅黑" panose="020B0503020204020204" pitchFamily="34" charset="-122"/>
                <a:ea typeface="微软雅黑" panose="020B0503020204020204" pitchFamily="34" charset="-122"/>
              </a:rPr>
              <a:t>"</a:t>
            </a:r>
            <a:r>
              <a:rPr lang="zh-CN" altLang="en-US" sz="1200" dirty="0">
                <a:solidFill>
                  <a:srgbClr val="0070C0"/>
                </a:solidFill>
                <a:latin typeface="微软雅黑" panose="020B0503020204020204" pitchFamily="34" charset="-122"/>
                <a:ea typeface="微软雅黑" panose="020B0503020204020204" pitchFamily="34" charset="-122"/>
              </a:rPr>
              <a:t>价值链分析法</a:t>
            </a:r>
            <a:r>
              <a:rPr lang="en-US" altLang="zh-CN" sz="1200" dirty="0">
                <a:solidFill>
                  <a:srgbClr val="0070C0"/>
                </a:solidFill>
                <a:latin typeface="微软雅黑" panose="020B0503020204020204" pitchFamily="34" charset="-122"/>
                <a:ea typeface="微软雅黑" panose="020B0503020204020204" pitchFamily="34" charset="-122"/>
              </a:rPr>
              <a:t>"</a:t>
            </a:r>
            <a:r>
              <a:rPr lang="zh-CN" altLang="en-US" sz="1200" dirty="0">
                <a:solidFill>
                  <a:srgbClr val="0070C0"/>
                </a:solidFill>
                <a:latin typeface="微软雅黑" panose="020B0503020204020204" pitchFamily="34" charset="-122"/>
                <a:ea typeface="微软雅黑" panose="020B0503020204020204" pitchFamily="34" charset="-122"/>
              </a:rPr>
              <a:t>，把企业内外价值增加的活动分为基本活动和支持性活动，基本活动涉及企业生产、销售、进料后勤、发货后勤、售后服务。支持性活动涉及人事、财务、计划、研究与开发、采购等，基本活动和支持性活动构成了企业的价值链。不同的企业参与的价值活动中，并不是每个环节都创造价值，实际上只有某些特定的价值活动才真正创造价值，这些真正创造价值的经营活动，就是价值链上的</a:t>
            </a:r>
            <a:r>
              <a:rPr lang="en-US" altLang="zh-CN" sz="1200" dirty="0">
                <a:solidFill>
                  <a:srgbClr val="0070C0"/>
                </a:solidFill>
                <a:latin typeface="微软雅黑" panose="020B0503020204020204" pitchFamily="34" charset="-122"/>
                <a:ea typeface="微软雅黑" panose="020B0503020204020204" pitchFamily="34" charset="-122"/>
              </a:rPr>
              <a:t>"</a:t>
            </a:r>
            <a:r>
              <a:rPr lang="zh-CN" altLang="en-US" sz="1200" dirty="0">
                <a:solidFill>
                  <a:srgbClr val="0070C0"/>
                </a:solidFill>
                <a:latin typeface="微软雅黑" panose="020B0503020204020204" pitchFamily="34" charset="-122"/>
                <a:ea typeface="微软雅黑" panose="020B0503020204020204" pitchFamily="34" charset="-122"/>
              </a:rPr>
              <a:t>战略环节</a:t>
            </a:r>
            <a:r>
              <a:rPr lang="en-US" altLang="zh-CN" sz="1200" dirty="0">
                <a:solidFill>
                  <a:srgbClr val="0070C0"/>
                </a:solidFill>
                <a:latin typeface="微软雅黑" panose="020B0503020204020204" pitchFamily="34" charset="-122"/>
                <a:ea typeface="微软雅黑" panose="020B0503020204020204" pitchFamily="34" charset="-122"/>
              </a:rPr>
              <a:t>"</a:t>
            </a:r>
            <a:r>
              <a:rPr lang="zh-CN" altLang="en-US" sz="1200" dirty="0">
                <a:solidFill>
                  <a:srgbClr val="0070C0"/>
                </a:solidFill>
                <a:latin typeface="微软雅黑" panose="020B0503020204020204" pitchFamily="34" charset="-122"/>
                <a:ea typeface="微软雅黑" panose="020B0503020204020204" pitchFamily="34" charset="-122"/>
              </a:rPr>
              <a:t>。企业要保持的竞争优势，实际上就是企业在价值链某些特定的战略环节上的优势。运用价值链的分析方法来确定核心竞争力，就是要求企业密切关注组织的资源状态，要求企业特别关注和培养在价值链的关键环节上获得重要的核心竞争力，以形成和巩固企业在行业内的竞争优势。企业的优势既可以来源于价值活动所涉及的市场范围的调整，也可来源于企业间协调或合用价值链所带来的最优化效益。　</a:t>
            </a:r>
          </a:p>
        </p:txBody>
      </p:sp>
      <p:sp>
        <p:nvSpPr>
          <p:cNvPr id="32" name="矩形 31"/>
          <p:cNvSpPr/>
          <p:nvPr/>
        </p:nvSpPr>
        <p:spPr>
          <a:xfrm>
            <a:off x="3602233" y="4813876"/>
            <a:ext cx="465711" cy="20614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5615956" y="4813876"/>
            <a:ext cx="465711" cy="20614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4200085" y="4778449"/>
            <a:ext cx="1008112" cy="276999"/>
          </a:xfrm>
          <a:prstGeom prst="rect">
            <a:avLst/>
          </a:prstGeom>
        </p:spPr>
        <p:txBody>
          <a:bodyPr wrap="square">
            <a:spAutoFit/>
          </a:bodyPr>
          <a:lstStyle/>
          <a:p>
            <a:r>
              <a:rPr lang="zh-CN" altLang="en-US" sz="1200" dirty="0">
                <a:solidFill>
                  <a:srgbClr val="0070C0"/>
                </a:solidFill>
                <a:latin typeface="微软雅黑" panose="020B0503020204020204" pitchFamily="34" charset="-122"/>
                <a:ea typeface="微软雅黑" panose="020B0503020204020204" pitchFamily="34" charset="-122"/>
              </a:rPr>
              <a:t>支持性活动</a:t>
            </a:r>
          </a:p>
        </p:txBody>
      </p:sp>
      <p:sp>
        <p:nvSpPr>
          <p:cNvPr id="36" name="矩形 35"/>
          <p:cNvSpPr/>
          <p:nvPr/>
        </p:nvSpPr>
        <p:spPr>
          <a:xfrm>
            <a:off x="6182677" y="4778449"/>
            <a:ext cx="1008112" cy="276999"/>
          </a:xfrm>
          <a:prstGeom prst="rect">
            <a:avLst/>
          </a:prstGeom>
        </p:spPr>
        <p:txBody>
          <a:bodyPr wrap="square">
            <a:spAutoFit/>
          </a:bodyPr>
          <a:lstStyle/>
          <a:p>
            <a:r>
              <a:rPr lang="zh-CN" altLang="en-US" sz="1200" dirty="0">
                <a:solidFill>
                  <a:srgbClr val="0070C0"/>
                </a:solidFill>
                <a:latin typeface="微软雅黑" panose="020B0503020204020204" pitchFamily="34" charset="-122"/>
                <a:ea typeface="微软雅黑" panose="020B0503020204020204" pitchFamily="34" charset="-122"/>
              </a:rPr>
              <a:t>生产性活动</a:t>
            </a:r>
          </a:p>
        </p:txBody>
      </p:sp>
      <p:sp>
        <p:nvSpPr>
          <p:cNvPr id="19" name="椭圆 18">
            <a:hlinkClick r:id="rId2" action="ppaction://hlinksldjump"/>
          </p:cNvPr>
          <p:cNvSpPr>
            <a:spLocks noChangeAspect="1"/>
          </p:cNvSpPr>
          <p:nvPr/>
        </p:nvSpPr>
        <p:spPr>
          <a:xfrm>
            <a:off x="7906136" y="148086"/>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602329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2.3.4 GREP</a:t>
            </a:r>
            <a:r>
              <a:rPr lang="zh-CN" altLang="en-US" dirty="0"/>
              <a:t>模型</a:t>
            </a:r>
          </a:p>
        </p:txBody>
      </p:sp>
      <p:grpSp>
        <p:nvGrpSpPr>
          <p:cNvPr id="5" name="组合 4"/>
          <p:cNvGrpSpPr/>
          <p:nvPr/>
        </p:nvGrpSpPr>
        <p:grpSpPr>
          <a:xfrm>
            <a:off x="5930901" y="1488284"/>
            <a:ext cx="585315" cy="2999510"/>
            <a:chOff x="3491574" y="1661454"/>
            <a:chExt cx="585315" cy="1410805"/>
          </a:xfrm>
        </p:grpSpPr>
        <p:cxnSp>
          <p:nvCxnSpPr>
            <p:cNvPr id="6" name="直接箭头连接符 5"/>
            <p:cNvCxnSpPr/>
            <p:nvPr/>
          </p:nvCxnSpPr>
          <p:spPr>
            <a:xfrm flipV="1">
              <a:off x="3491574" y="1663355"/>
              <a:ext cx="293828" cy="1"/>
            </a:xfrm>
            <a:prstGeom prst="straightConnector1">
              <a:avLst/>
            </a:prstGeom>
            <a:ln w="22225">
              <a:tailEnd type="none" w="med" len="lg"/>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785433" y="1661454"/>
              <a:ext cx="0" cy="141080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a:off x="3785433" y="2366856"/>
              <a:ext cx="291456" cy="0"/>
            </a:xfrm>
            <a:prstGeom prst="straightConnector1">
              <a:avLst/>
            </a:prstGeom>
            <a:ln w="22225">
              <a:tailEnd type="triangle" w="med" len="lg"/>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3491574" y="2151506"/>
              <a:ext cx="293828" cy="1"/>
            </a:xfrm>
            <a:prstGeom prst="straightConnector1">
              <a:avLst/>
            </a:prstGeom>
            <a:ln w="22225">
              <a:tailEnd type="none" w="med" len="lg"/>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V="1">
              <a:off x="3491574" y="2611101"/>
              <a:ext cx="293828" cy="1"/>
            </a:xfrm>
            <a:prstGeom prst="straightConnector1">
              <a:avLst/>
            </a:prstGeom>
            <a:ln w="22225">
              <a:tailEnd type="none" w="med" len="lg"/>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V="1">
              <a:off x="3491574" y="3066349"/>
              <a:ext cx="293828" cy="1"/>
            </a:xfrm>
            <a:prstGeom prst="straightConnector1">
              <a:avLst/>
            </a:prstGeom>
            <a:ln w="22225">
              <a:tailEnd type="none" w="med" len="lg"/>
            </a:ln>
          </p:spPr>
          <p:style>
            <a:lnRef idx="1">
              <a:schemeClr val="accent1"/>
            </a:lnRef>
            <a:fillRef idx="0">
              <a:schemeClr val="accent1"/>
            </a:fillRef>
            <a:effectRef idx="0">
              <a:schemeClr val="accent1"/>
            </a:effectRef>
            <a:fontRef idx="minor">
              <a:schemeClr val="tx1"/>
            </a:fontRef>
          </p:style>
        </p:cxnSp>
      </p:grpSp>
      <p:sp>
        <p:nvSpPr>
          <p:cNvPr id="3" name="圆角矩形 2"/>
          <p:cNvSpPr/>
          <p:nvPr/>
        </p:nvSpPr>
        <p:spPr>
          <a:xfrm>
            <a:off x="6516216" y="2455255"/>
            <a:ext cx="1368152" cy="98297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企业战略结构</a:t>
            </a:r>
          </a:p>
        </p:txBody>
      </p:sp>
      <p:sp>
        <p:nvSpPr>
          <p:cNvPr id="12" name="圆角矩形 11"/>
          <p:cNvSpPr/>
          <p:nvPr/>
        </p:nvSpPr>
        <p:spPr>
          <a:xfrm>
            <a:off x="2916152" y="1272260"/>
            <a:ext cx="3024000" cy="43204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dirty="0">
                <a:latin typeface="微软雅黑" panose="020B0503020204020204" pitchFamily="34" charset="-122"/>
                <a:ea typeface="微软雅黑" panose="020B0503020204020204" pitchFamily="34" charset="-122"/>
              </a:rPr>
              <a:t>G</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Governance</a:t>
            </a:r>
            <a:r>
              <a:rPr lang="zh-CN" altLang="en-US" sz="1600" b="1" dirty="0">
                <a:latin typeface="微软雅黑" panose="020B0503020204020204" pitchFamily="34" charset="-122"/>
                <a:ea typeface="微软雅黑" panose="020B0503020204020204" pitchFamily="34" charset="-122"/>
              </a:rPr>
              <a:t>，公司治理）</a:t>
            </a:r>
          </a:p>
        </p:txBody>
      </p:sp>
      <p:sp>
        <p:nvSpPr>
          <p:cNvPr id="13" name="圆角矩形 12"/>
          <p:cNvSpPr/>
          <p:nvPr/>
        </p:nvSpPr>
        <p:spPr>
          <a:xfrm>
            <a:off x="2916152" y="2352380"/>
            <a:ext cx="3024000" cy="43204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dirty="0">
                <a:latin typeface="微软雅黑" panose="020B0503020204020204" pitchFamily="34" charset="-122"/>
                <a:ea typeface="微软雅黑" panose="020B0503020204020204" pitchFamily="34" charset="-122"/>
              </a:rPr>
              <a:t>R</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Resource</a:t>
            </a:r>
            <a:r>
              <a:rPr lang="zh-CN" altLang="en-US" sz="1600" b="1" dirty="0">
                <a:latin typeface="微软雅黑" panose="020B0503020204020204" pitchFamily="34" charset="-122"/>
                <a:ea typeface="微软雅黑" panose="020B0503020204020204" pitchFamily="34" charset="-122"/>
              </a:rPr>
              <a:t>，资源）</a:t>
            </a:r>
          </a:p>
        </p:txBody>
      </p:sp>
      <p:sp>
        <p:nvSpPr>
          <p:cNvPr id="16" name="圆角矩形 15"/>
          <p:cNvSpPr/>
          <p:nvPr/>
        </p:nvSpPr>
        <p:spPr>
          <a:xfrm>
            <a:off x="2916152" y="3340635"/>
            <a:ext cx="3024000" cy="43204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dirty="0">
                <a:latin typeface="微软雅黑" panose="020B0503020204020204" pitchFamily="34" charset="-122"/>
                <a:ea typeface="微软雅黑" panose="020B0503020204020204" pitchFamily="34" charset="-122"/>
              </a:rPr>
              <a:t>E</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Enterpriser</a:t>
            </a:r>
            <a:r>
              <a:rPr lang="zh-CN" altLang="en-US" sz="1600" b="1" dirty="0">
                <a:latin typeface="微软雅黑" panose="020B0503020204020204" pitchFamily="34" charset="-122"/>
                <a:ea typeface="微软雅黑" panose="020B0503020204020204" pitchFamily="34" charset="-122"/>
              </a:rPr>
              <a:t>，企业家）</a:t>
            </a:r>
          </a:p>
        </p:txBody>
      </p:sp>
      <p:sp>
        <p:nvSpPr>
          <p:cNvPr id="17" name="圆角矩形 16"/>
          <p:cNvSpPr/>
          <p:nvPr/>
        </p:nvSpPr>
        <p:spPr>
          <a:xfrm>
            <a:off x="2916152" y="4246360"/>
            <a:ext cx="3024000" cy="43204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600" b="1" dirty="0">
                <a:latin typeface="微软雅黑" panose="020B0503020204020204" pitchFamily="34" charset="-122"/>
                <a:ea typeface="微软雅黑" panose="020B0503020204020204" pitchFamily="34" charset="-122"/>
              </a:rPr>
              <a:t>P</a:t>
            </a:r>
            <a:r>
              <a:rPr lang="zh-CN" altLang="en-US" sz="1600" b="1" dirty="0">
                <a:latin typeface="微软雅黑" panose="020B0503020204020204" pitchFamily="34" charset="-122"/>
                <a:ea typeface="微软雅黑" panose="020B0503020204020204" pitchFamily="34" charset="-122"/>
              </a:rPr>
              <a:t>（</a:t>
            </a:r>
            <a:r>
              <a:rPr lang="en-US" altLang="zh-CN" sz="1600" b="1" dirty="0">
                <a:latin typeface="微软雅黑" panose="020B0503020204020204" pitchFamily="34" charset="-122"/>
                <a:ea typeface="微软雅黑" panose="020B0503020204020204" pitchFamily="34" charset="-122"/>
              </a:rPr>
              <a:t>Product</a:t>
            </a:r>
            <a:r>
              <a:rPr lang="zh-CN" altLang="en-US" sz="1600" b="1" dirty="0">
                <a:latin typeface="微软雅黑" panose="020B0503020204020204" pitchFamily="34" charset="-122"/>
                <a:ea typeface="微软雅黑" panose="020B0503020204020204" pitchFamily="34" charset="-122"/>
              </a:rPr>
              <a:t>，产品）</a:t>
            </a:r>
          </a:p>
        </p:txBody>
      </p:sp>
      <p:sp>
        <p:nvSpPr>
          <p:cNvPr id="18" name="圆角矩形 17"/>
          <p:cNvSpPr/>
          <p:nvPr/>
        </p:nvSpPr>
        <p:spPr>
          <a:xfrm>
            <a:off x="622446" y="1084700"/>
            <a:ext cx="1656184" cy="216024"/>
          </a:xfrm>
          <a:prstGeom prst="roundRect">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0070C0"/>
                </a:solidFill>
                <a:latin typeface="微软雅黑" panose="020B0503020204020204" pitchFamily="34" charset="-122"/>
                <a:ea typeface="微软雅黑" panose="020B0503020204020204" pitchFamily="34" charset="-122"/>
              </a:rPr>
              <a:t>股权结构</a:t>
            </a:r>
          </a:p>
        </p:txBody>
      </p:sp>
      <p:sp>
        <p:nvSpPr>
          <p:cNvPr id="19" name="圆角矩形 18"/>
          <p:cNvSpPr/>
          <p:nvPr/>
        </p:nvSpPr>
        <p:spPr>
          <a:xfrm>
            <a:off x="622446" y="1372732"/>
            <a:ext cx="1656184" cy="216024"/>
          </a:xfrm>
          <a:prstGeom prst="roundRect">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0070C0"/>
                </a:solidFill>
                <a:latin typeface="微软雅黑" panose="020B0503020204020204" pitchFamily="34" charset="-122"/>
                <a:ea typeface="微软雅黑" panose="020B0503020204020204" pitchFamily="34" charset="-122"/>
              </a:rPr>
              <a:t>权力结构</a:t>
            </a:r>
          </a:p>
        </p:txBody>
      </p:sp>
      <p:sp>
        <p:nvSpPr>
          <p:cNvPr id="20" name="圆角矩形 19"/>
          <p:cNvSpPr/>
          <p:nvPr/>
        </p:nvSpPr>
        <p:spPr>
          <a:xfrm>
            <a:off x="622446" y="1660764"/>
            <a:ext cx="1656184" cy="216024"/>
          </a:xfrm>
          <a:prstGeom prst="roundRect">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0070C0"/>
                </a:solidFill>
                <a:latin typeface="微软雅黑" panose="020B0503020204020204" pitchFamily="34" charset="-122"/>
                <a:ea typeface="微软雅黑" panose="020B0503020204020204" pitchFamily="34" charset="-122"/>
              </a:rPr>
              <a:t>动力结构</a:t>
            </a:r>
          </a:p>
        </p:txBody>
      </p:sp>
      <p:sp>
        <p:nvSpPr>
          <p:cNvPr id="21" name="圆角矩形 20"/>
          <p:cNvSpPr/>
          <p:nvPr/>
        </p:nvSpPr>
        <p:spPr>
          <a:xfrm>
            <a:off x="611560" y="2060154"/>
            <a:ext cx="1656184" cy="216024"/>
          </a:xfrm>
          <a:prstGeom prst="roundRect">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0070C0"/>
                </a:solidFill>
                <a:latin typeface="微软雅黑" panose="020B0503020204020204" pitchFamily="34" charset="-122"/>
                <a:ea typeface="微软雅黑" panose="020B0503020204020204" pitchFamily="34" charset="-122"/>
              </a:rPr>
              <a:t>人力资源</a:t>
            </a:r>
          </a:p>
        </p:txBody>
      </p:sp>
      <p:sp>
        <p:nvSpPr>
          <p:cNvPr id="22" name="圆角矩形 21"/>
          <p:cNvSpPr/>
          <p:nvPr/>
        </p:nvSpPr>
        <p:spPr>
          <a:xfrm>
            <a:off x="611560" y="2337300"/>
            <a:ext cx="1656184" cy="216024"/>
          </a:xfrm>
          <a:prstGeom prst="roundRect">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0070C0"/>
                </a:solidFill>
                <a:latin typeface="微软雅黑" panose="020B0503020204020204" pitchFamily="34" charset="-122"/>
                <a:ea typeface="微软雅黑" panose="020B0503020204020204" pitchFamily="34" charset="-122"/>
              </a:rPr>
              <a:t>资本资源</a:t>
            </a:r>
          </a:p>
        </p:txBody>
      </p:sp>
      <p:sp>
        <p:nvSpPr>
          <p:cNvPr id="23" name="圆角矩形 22"/>
          <p:cNvSpPr/>
          <p:nvPr/>
        </p:nvSpPr>
        <p:spPr>
          <a:xfrm>
            <a:off x="611560" y="2614446"/>
            <a:ext cx="1656184" cy="216024"/>
          </a:xfrm>
          <a:prstGeom prst="roundRect">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0070C0"/>
                </a:solidFill>
                <a:latin typeface="微软雅黑" panose="020B0503020204020204" pitchFamily="34" charset="-122"/>
                <a:ea typeface="微软雅黑" panose="020B0503020204020204" pitchFamily="34" charset="-122"/>
              </a:rPr>
              <a:t>品版资源</a:t>
            </a:r>
          </a:p>
        </p:txBody>
      </p:sp>
      <p:sp>
        <p:nvSpPr>
          <p:cNvPr id="24" name="圆角矩形 23"/>
          <p:cNvSpPr/>
          <p:nvPr/>
        </p:nvSpPr>
        <p:spPr>
          <a:xfrm>
            <a:off x="611560" y="2913364"/>
            <a:ext cx="1656184" cy="216024"/>
          </a:xfrm>
          <a:prstGeom prst="roundRect">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0070C0"/>
                </a:solidFill>
                <a:latin typeface="微软雅黑" panose="020B0503020204020204" pitchFamily="34" charset="-122"/>
                <a:ea typeface="微软雅黑" panose="020B0503020204020204" pitchFamily="34" charset="-122"/>
              </a:rPr>
              <a:t>其他资源</a:t>
            </a:r>
          </a:p>
        </p:txBody>
      </p:sp>
      <p:sp>
        <p:nvSpPr>
          <p:cNvPr id="25" name="圆角矩形 24"/>
          <p:cNvSpPr/>
          <p:nvPr/>
        </p:nvSpPr>
        <p:spPr>
          <a:xfrm>
            <a:off x="611560" y="3295176"/>
            <a:ext cx="1656184" cy="216024"/>
          </a:xfrm>
          <a:prstGeom prst="roundRect">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0070C0"/>
                </a:solidFill>
                <a:latin typeface="微软雅黑" panose="020B0503020204020204" pitchFamily="34" charset="-122"/>
                <a:ea typeface="微软雅黑" panose="020B0503020204020204" pitchFamily="34" charset="-122"/>
              </a:rPr>
              <a:t>企业家基本素质</a:t>
            </a:r>
          </a:p>
        </p:txBody>
      </p:sp>
      <p:sp>
        <p:nvSpPr>
          <p:cNvPr id="26" name="圆角矩形 25"/>
          <p:cNvSpPr/>
          <p:nvPr/>
        </p:nvSpPr>
        <p:spPr>
          <a:xfrm>
            <a:off x="611560" y="3561436"/>
            <a:ext cx="1656184" cy="216024"/>
          </a:xfrm>
          <a:prstGeom prst="roundRect">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0070C0"/>
                </a:solidFill>
                <a:latin typeface="微软雅黑" panose="020B0503020204020204" pitchFamily="34" charset="-122"/>
                <a:ea typeface="微软雅黑" panose="020B0503020204020204" pitchFamily="34" charset="-122"/>
              </a:rPr>
              <a:t>企业家后备人才储备</a:t>
            </a:r>
          </a:p>
        </p:txBody>
      </p:sp>
      <p:sp>
        <p:nvSpPr>
          <p:cNvPr id="27" name="圆角矩形 26"/>
          <p:cNvSpPr/>
          <p:nvPr/>
        </p:nvSpPr>
        <p:spPr>
          <a:xfrm>
            <a:off x="626705" y="4113230"/>
            <a:ext cx="1656184" cy="216024"/>
          </a:xfrm>
          <a:prstGeom prst="roundRect">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0070C0"/>
                </a:solidFill>
                <a:latin typeface="微软雅黑" panose="020B0503020204020204" pitchFamily="34" charset="-122"/>
                <a:ea typeface="微软雅黑" panose="020B0503020204020204" pitchFamily="34" charset="-122"/>
              </a:rPr>
              <a:t>目前核心产品</a:t>
            </a:r>
          </a:p>
        </p:txBody>
      </p:sp>
      <p:sp>
        <p:nvSpPr>
          <p:cNvPr id="28" name="圆角矩形 27"/>
          <p:cNvSpPr/>
          <p:nvPr/>
        </p:nvSpPr>
        <p:spPr>
          <a:xfrm>
            <a:off x="641850" y="4379490"/>
            <a:ext cx="1656184" cy="216024"/>
          </a:xfrm>
          <a:prstGeom prst="roundRect">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0070C0"/>
                </a:solidFill>
                <a:latin typeface="微软雅黑" panose="020B0503020204020204" pitchFamily="34" charset="-122"/>
                <a:ea typeface="微软雅黑" panose="020B0503020204020204" pitchFamily="34" charset="-122"/>
              </a:rPr>
              <a:t>未来核心产品</a:t>
            </a:r>
          </a:p>
        </p:txBody>
      </p:sp>
      <p:sp>
        <p:nvSpPr>
          <p:cNvPr id="29" name="圆角矩形 28"/>
          <p:cNvSpPr/>
          <p:nvPr/>
        </p:nvSpPr>
        <p:spPr>
          <a:xfrm>
            <a:off x="641850" y="4659982"/>
            <a:ext cx="1656184" cy="216024"/>
          </a:xfrm>
          <a:prstGeom prst="roundRect">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rgbClr val="0070C0"/>
                </a:solidFill>
                <a:latin typeface="微软雅黑" panose="020B0503020204020204" pitchFamily="34" charset="-122"/>
                <a:ea typeface="微软雅黑" panose="020B0503020204020204" pitchFamily="34" charset="-122"/>
              </a:rPr>
              <a:t>销售能力</a:t>
            </a:r>
          </a:p>
        </p:txBody>
      </p:sp>
      <p:grpSp>
        <p:nvGrpSpPr>
          <p:cNvPr id="30" name="组合 29"/>
          <p:cNvGrpSpPr/>
          <p:nvPr/>
        </p:nvGrpSpPr>
        <p:grpSpPr>
          <a:xfrm>
            <a:off x="2281673" y="2117269"/>
            <a:ext cx="634479" cy="904108"/>
            <a:chOff x="3491574" y="1661454"/>
            <a:chExt cx="585315" cy="1410805"/>
          </a:xfrm>
        </p:grpSpPr>
        <p:cxnSp>
          <p:nvCxnSpPr>
            <p:cNvPr id="31" name="直接箭头连接符 30"/>
            <p:cNvCxnSpPr/>
            <p:nvPr/>
          </p:nvCxnSpPr>
          <p:spPr>
            <a:xfrm flipV="1">
              <a:off x="3491574" y="1663355"/>
              <a:ext cx="293828" cy="1"/>
            </a:xfrm>
            <a:prstGeom prst="straightConnector1">
              <a:avLst/>
            </a:prstGeom>
            <a:ln w="22225">
              <a:solidFill>
                <a:srgbClr val="0070C0"/>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785433" y="1661454"/>
              <a:ext cx="0" cy="141080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a:off x="3785433" y="2366856"/>
              <a:ext cx="291456" cy="0"/>
            </a:xfrm>
            <a:prstGeom prst="straightConnector1">
              <a:avLst/>
            </a:prstGeom>
            <a:ln w="22225">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flipV="1">
              <a:off x="3491574" y="2151506"/>
              <a:ext cx="293828" cy="1"/>
            </a:xfrm>
            <a:prstGeom prst="straightConnector1">
              <a:avLst/>
            </a:prstGeom>
            <a:ln w="22225">
              <a:solidFill>
                <a:srgbClr val="0070C0"/>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flipV="1">
              <a:off x="3491574" y="2611101"/>
              <a:ext cx="293828" cy="1"/>
            </a:xfrm>
            <a:prstGeom prst="straightConnector1">
              <a:avLst/>
            </a:prstGeom>
            <a:ln w="22225">
              <a:solidFill>
                <a:srgbClr val="0070C0"/>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V="1">
              <a:off x="3491574" y="3066349"/>
              <a:ext cx="293828" cy="1"/>
            </a:xfrm>
            <a:prstGeom prst="straightConnector1">
              <a:avLst/>
            </a:prstGeom>
            <a:ln w="22225">
              <a:solidFill>
                <a:srgbClr val="0070C0"/>
              </a:solidFill>
              <a:tailEnd type="none" w="med" len="lg"/>
            </a:ln>
          </p:spPr>
          <p:style>
            <a:lnRef idx="1">
              <a:schemeClr val="accent1"/>
            </a:lnRef>
            <a:fillRef idx="0">
              <a:schemeClr val="accent1"/>
            </a:fillRef>
            <a:effectRef idx="0">
              <a:schemeClr val="accent1"/>
            </a:effectRef>
            <a:fontRef idx="minor">
              <a:schemeClr val="tx1"/>
            </a:fontRef>
          </p:style>
        </p:cxnSp>
      </p:grpSp>
      <p:grpSp>
        <p:nvGrpSpPr>
          <p:cNvPr id="37" name="组合 36"/>
          <p:cNvGrpSpPr/>
          <p:nvPr/>
        </p:nvGrpSpPr>
        <p:grpSpPr>
          <a:xfrm>
            <a:off x="2298034" y="1175487"/>
            <a:ext cx="634479" cy="593289"/>
            <a:chOff x="3491574" y="1661454"/>
            <a:chExt cx="585315" cy="1410805"/>
          </a:xfrm>
        </p:grpSpPr>
        <p:cxnSp>
          <p:nvCxnSpPr>
            <p:cNvPr id="38" name="直接箭头连接符 37"/>
            <p:cNvCxnSpPr/>
            <p:nvPr/>
          </p:nvCxnSpPr>
          <p:spPr>
            <a:xfrm flipV="1">
              <a:off x="3491574" y="1663355"/>
              <a:ext cx="293828" cy="1"/>
            </a:xfrm>
            <a:prstGeom prst="straightConnector1">
              <a:avLst/>
            </a:prstGeom>
            <a:ln w="22225">
              <a:solidFill>
                <a:srgbClr val="0070C0"/>
              </a:solidFill>
              <a:tailEnd type="none" w="med" len="lg"/>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3785433" y="1661454"/>
              <a:ext cx="0" cy="141080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a:off x="3785433" y="2366856"/>
              <a:ext cx="291456" cy="0"/>
            </a:xfrm>
            <a:prstGeom prst="straightConnector1">
              <a:avLst/>
            </a:prstGeom>
            <a:ln w="22225">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flipV="1">
              <a:off x="3491574" y="2354587"/>
              <a:ext cx="293828" cy="2"/>
            </a:xfrm>
            <a:prstGeom prst="straightConnector1">
              <a:avLst/>
            </a:prstGeom>
            <a:ln w="22225">
              <a:solidFill>
                <a:srgbClr val="0070C0"/>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V="1">
              <a:off x="3491574" y="3066349"/>
              <a:ext cx="293828" cy="1"/>
            </a:xfrm>
            <a:prstGeom prst="straightConnector1">
              <a:avLst/>
            </a:prstGeom>
            <a:ln w="22225">
              <a:solidFill>
                <a:srgbClr val="0070C0"/>
              </a:solidFill>
              <a:tailEnd type="none" w="med" len="lg"/>
            </a:ln>
          </p:spPr>
          <p:style>
            <a:lnRef idx="1">
              <a:schemeClr val="accent1"/>
            </a:lnRef>
            <a:fillRef idx="0">
              <a:schemeClr val="accent1"/>
            </a:fillRef>
            <a:effectRef idx="0">
              <a:schemeClr val="accent1"/>
            </a:effectRef>
            <a:fontRef idx="minor">
              <a:schemeClr val="tx1"/>
            </a:fontRef>
          </p:style>
        </p:cxnSp>
      </p:grpSp>
      <p:grpSp>
        <p:nvGrpSpPr>
          <p:cNvPr id="44" name="组合 43"/>
          <p:cNvGrpSpPr/>
          <p:nvPr/>
        </p:nvGrpSpPr>
        <p:grpSpPr>
          <a:xfrm>
            <a:off x="2298034" y="4165739"/>
            <a:ext cx="634479" cy="593289"/>
            <a:chOff x="3491574" y="1661454"/>
            <a:chExt cx="585315" cy="1410805"/>
          </a:xfrm>
        </p:grpSpPr>
        <p:cxnSp>
          <p:nvCxnSpPr>
            <p:cNvPr id="45" name="直接箭头连接符 44"/>
            <p:cNvCxnSpPr/>
            <p:nvPr/>
          </p:nvCxnSpPr>
          <p:spPr>
            <a:xfrm flipV="1">
              <a:off x="3491574" y="1663355"/>
              <a:ext cx="293828" cy="1"/>
            </a:xfrm>
            <a:prstGeom prst="straightConnector1">
              <a:avLst/>
            </a:prstGeom>
            <a:ln w="22225">
              <a:solidFill>
                <a:srgbClr val="0070C0"/>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785433" y="1661454"/>
              <a:ext cx="0" cy="141080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3785433" y="2366856"/>
              <a:ext cx="291456" cy="0"/>
            </a:xfrm>
            <a:prstGeom prst="straightConnector1">
              <a:avLst/>
            </a:prstGeom>
            <a:ln w="22225">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flipV="1">
              <a:off x="3491574" y="2354587"/>
              <a:ext cx="293828" cy="2"/>
            </a:xfrm>
            <a:prstGeom prst="straightConnector1">
              <a:avLst/>
            </a:prstGeom>
            <a:ln w="22225">
              <a:solidFill>
                <a:srgbClr val="0070C0"/>
              </a:solidFill>
              <a:tailEnd type="none" w="med" len="lg"/>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flipV="1">
              <a:off x="3491574" y="3066349"/>
              <a:ext cx="293828" cy="1"/>
            </a:xfrm>
            <a:prstGeom prst="straightConnector1">
              <a:avLst/>
            </a:prstGeom>
            <a:ln w="22225">
              <a:solidFill>
                <a:srgbClr val="0070C0"/>
              </a:solidFill>
              <a:tailEnd type="none" w="med" len="lg"/>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2267744" y="3403188"/>
            <a:ext cx="634479" cy="295148"/>
            <a:chOff x="3491574" y="1661454"/>
            <a:chExt cx="585315" cy="1410805"/>
          </a:xfrm>
        </p:grpSpPr>
        <p:cxnSp>
          <p:nvCxnSpPr>
            <p:cNvPr id="51" name="直接箭头连接符 50"/>
            <p:cNvCxnSpPr/>
            <p:nvPr/>
          </p:nvCxnSpPr>
          <p:spPr>
            <a:xfrm flipV="1">
              <a:off x="3491574" y="1663355"/>
              <a:ext cx="293828" cy="1"/>
            </a:xfrm>
            <a:prstGeom prst="straightConnector1">
              <a:avLst/>
            </a:prstGeom>
            <a:ln w="22225">
              <a:solidFill>
                <a:srgbClr val="0070C0"/>
              </a:solidFill>
              <a:tailEnd type="none" w="med" len="lg"/>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3785433" y="1661454"/>
              <a:ext cx="0" cy="1410805"/>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a:off x="3785433" y="2366856"/>
              <a:ext cx="291456" cy="0"/>
            </a:xfrm>
            <a:prstGeom prst="straightConnector1">
              <a:avLst/>
            </a:prstGeom>
            <a:ln w="22225">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flipV="1">
              <a:off x="3491574" y="3066349"/>
              <a:ext cx="293828" cy="1"/>
            </a:xfrm>
            <a:prstGeom prst="straightConnector1">
              <a:avLst/>
            </a:prstGeom>
            <a:ln w="22225">
              <a:solidFill>
                <a:srgbClr val="0070C0"/>
              </a:solidFill>
              <a:tailEnd type="none" w="med" len="lg"/>
            </a:ln>
          </p:spPr>
          <p:style>
            <a:lnRef idx="1">
              <a:schemeClr val="accent1"/>
            </a:lnRef>
            <a:fillRef idx="0">
              <a:schemeClr val="accent1"/>
            </a:fillRef>
            <a:effectRef idx="0">
              <a:schemeClr val="accent1"/>
            </a:effectRef>
            <a:fontRef idx="minor">
              <a:schemeClr val="tx1"/>
            </a:fontRef>
          </p:style>
        </p:cxnSp>
      </p:grpSp>
      <p:sp>
        <p:nvSpPr>
          <p:cNvPr id="56" name="矩形 55"/>
          <p:cNvSpPr/>
          <p:nvPr/>
        </p:nvSpPr>
        <p:spPr>
          <a:xfrm>
            <a:off x="578902" y="588184"/>
            <a:ext cx="7632848" cy="415498"/>
          </a:xfrm>
          <a:prstGeom prst="rect">
            <a:avLst/>
          </a:prstGeom>
        </p:spPr>
        <p:txBody>
          <a:bodyPr wrap="square">
            <a:spAutoFit/>
          </a:bodyPr>
          <a:lstStyle/>
          <a:p>
            <a:r>
              <a:rPr lang="en-US" altLang="zh-CN" sz="1050" dirty="0">
                <a:solidFill>
                  <a:srgbClr val="0070C0"/>
                </a:solidFill>
                <a:latin typeface="微软雅黑" panose="020B0503020204020204" pitchFamily="34" charset="-122"/>
                <a:ea typeface="微软雅黑" panose="020B0503020204020204" pitchFamily="34" charset="-122"/>
              </a:rPr>
              <a:t>GREP</a:t>
            </a:r>
            <a:r>
              <a:rPr lang="zh-CN" altLang="en-US" sz="1050" dirty="0">
                <a:solidFill>
                  <a:srgbClr val="0070C0"/>
                </a:solidFill>
                <a:latin typeface="微软雅黑" panose="020B0503020204020204" pitchFamily="34" charset="-122"/>
                <a:ea typeface="微软雅黑" panose="020B0503020204020204" pitchFamily="34" charset="-122"/>
              </a:rPr>
              <a:t>模型是进行组织内环境分析的有效工具，是分析企业竞争优势的内生战略分析法，即将企业的战略结构由四个部分组成：治理结构，资源，企业家，产品或服务，如下图所示</a:t>
            </a:r>
            <a:r>
              <a:rPr lang="en-US" altLang="zh-CN" sz="1050" dirty="0">
                <a:solidFill>
                  <a:srgbClr val="0070C0"/>
                </a:solidFill>
                <a:latin typeface="微软雅黑" panose="020B0503020204020204" pitchFamily="34" charset="-122"/>
                <a:ea typeface="微软雅黑" panose="020B0503020204020204" pitchFamily="34" charset="-122"/>
              </a:rPr>
              <a:t>:</a:t>
            </a:r>
            <a:endParaRPr lang="zh-CN" altLang="en-US" sz="1050" dirty="0">
              <a:solidFill>
                <a:srgbClr val="0070C0"/>
              </a:solidFill>
              <a:latin typeface="微软雅黑" panose="020B0503020204020204" pitchFamily="34" charset="-122"/>
              <a:ea typeface="微软雅黑" panose="020B0503020204020204" pitchFamily="34" charset="-122"/>
            </a:endParaRPr>
          </a:p>
        </p:txBody>
      </p:sp>
      <p:sp>
        <p:nvSpPr>
          <p:cNvPr id="54" name="椭圆 53">
            <a:hlinkClick r:id="rId2"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146948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left)">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wipe(left)">
                                      <p:cBhvr>
                                        <p:cTn id="2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2.3.5 </a:t>
            </a:r>
            <a:r>
              <a:rPr lang="zh-CN" altLang="en-US" dirty="0"/>
              <a:t>麦肯锡</a:t>
            </a:r>
            <a:r>
              <a:rPr lang="en-US" altLang="zh-CN" dirty="0"/>
              <a:t>7S</a:t>
            </a:r>
            <a:r>
              <a:rPr lang="zh-CN" altLang="en-US" dirty="0"/>
              <a:t>模型</a:t>
            </a:r>
          </a:p>
        </p:txBody>
      </p:sp>
      <p:grpSp>
        <p:nvGrpSpPr>
          <p:cNvPr id="30" name="组合 29"/>
          <p:cNvGrpSpPr/>
          <p:nvPr/>
        </p:nvGrpSpPr>
        <p:grpSpPr>
          <a:xfrm>
            <a:off x="608449" y="771550"/>
            <a:ext cx="3963551" cy="4104456"/>
            <a:chOff x="464433" y="915566"/>
            <a:chExt cx="3963551" cy="4104456"/>
          </a:xfrm>
        </p:grpSpPr>
        <p:grpSp>
          <p:nvGrpSpPr>
            <p:cNvPr id="28" name="组合 27"/>
            <p:cNvGrpSpPr/>
            <p:nvPr/>
          </p:nvGrpSpPr>
          <p:grpSpPr>
            <a:xfrm>
              <a:off x="464433" y="915566"/>
              <a:ext cx="3963551" cy="4104456"/>
              <a:chOff x="464433" y="915566"/>
              <a:chExt cx="3963551" cy="4104456"/>
            </a:xfrm>
          </p:grpSpPr>
          <p:sp>
            <p:nvSpPr>
              <p:cNvPr id="11" name="椭圆 10"/>
              <p:cNvSpPr>
                <a:spLocks noChangeAspect="1"/>
              </p:cNvSpPr>
              <p:nvPr/>
            </p:nvSpPr>
            <p:spPr>
              <a:xfrm>
                <a:off x="663383" y="1210101"/>
                <a:ext cx="3600000" cy="3600000"/>
              </a:xfrm>
              <a:prstGeom prst="ellipse">
                <a:avLst/>
              </a:prstGeom>
              <a:solidFill>
                <a:schemeClr val="accent1">
                  <a:alpha val="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a:spLocks/>
              </p:cNvSpPr>
              <p:nvPr/>
            </p:nvSpPr>
            <p:spPr>
              <a:xfrm flipV="1">
                <a:off x="843383" y="2169947"/>
                <a:ext cx="3240000" cy="2628000"/>
              </a:xfrm>
              <a:prstGeom prst="triangle">
                <a:avLst/>
              </a:prstGeom>
              <a:solidFill>
                <a:schemeClr val="accent1">
                  <a:alpha val="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a:spLocks noChangeAspect="1"/>
              </p:cNvSpPr>
              <p:nvPr/>
            </p:nvSpPr>
            <p:spPr>
              <a:xfrm>
                <a:off x="827764" y="1219993"/>
                <a:ext cx="3240000" cy="2628000"/>
              </a:xfrm>
              <a:prstGeom prst="triangle">
                <a:avLst/>
              </a:prstGeom>
              <a:solidFill>
                <a:schemeClr val="accent1">
                  <a:alpha val="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p:cNvSpPr>
                <a:spLocks noChangeAspect="1"/>
              </p:cNvSpPr>
              <p:nvPr/>
            </p:nvSpPr>
            <p:spPr>
              <a:xfrm>
                <a:off x="1979712" y="915566"/>
                <a:ext cx="936104" cy="936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结构</a:t>
                </a:r>
                <a:endParaRPr lang="en-US" altLang="zh-CN" b="1" dirty="0">
                  <a:latin typeface="微软雅黑" panose="020B0503020204020204" pitchFamily="34" charset="-122"/>
                  <a:ea typeface="微软雅黑" panose="020B0503020204020204" pitchFamily="34" charset="-122"/>
                </a:endParaRPr>
              </a:p>
              <a:p>
                <a:pPr algn="ctr"/>
                <a:r>
                  <a:rPr lang="en-US" altLang="zh-CN" sz="900" dirty="0"/>
                  <a:t>Structure</a:t>
                </a:r>
                <a:endParaRPr lang="zh-CN" altLang="en-US" sz="900" dirty="0"/>
              </a:p>
            </p:txBody>
          </p:sp>
          <p:sp>
            <p:nvSpPr>
              <p:cNvPr id="6" name="椭圆 5"/>
              <p:cNvSpPr>
                <a:spLocks noChangeAspect="1"/>
              </p:cNvSpPr>
              <p:nvPr/>
            </p:nvSpPr>
            <p:spPr>
              <a:xfrm>
                <a:off x="475319" y="1851566"/>
                <a:ext cx="936104" cy="936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战略</a:t>
                </a:r>
                <a:r>
                  <a:rPr lang="en-US" altLang="zh-CN" sz="900" dirty="0"/>
                  <a:t>Strategy</a:t>
                </a:r>
                <a:endParaRPr lang="zh-CN" altLang="en-US" sz="900" dirty="0"/>
              </a:p>
            </p:txBody>
          </p:sp>
          <p:sp>
            <p:nvSpPr>
              <p:cNvPr id="7" name="椭圆 6"/>
              <p:cNvSpPr>
                <a:spLocks noChangeAspect="1"/>
              </p:cNvSpPr>
              <p:nvPr/>
            </p:nvSpPr>
            <p:spPr>
              <a:xfrm>
                <a:off x="464433" y="3216796"/>
                <a:ext cx="936104" cy="936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技能</a:t>
                </a:r>
                <a:r>
                  <a:rPr lang="en-US" altLang="zh-CN" sz="900" dirty="0"/>
                  <a:t>Skill</a:t>
                </a:r>
                <a:endParaRPr lang="zh-CN" altLang="en-US" sz="900" dirty="0"/>
              </a:p>
            </p:txBody>
          </p:sp>
          <p:sp>
            <p:nvSpPr>
              <p:cNvPr id="8" name="椭圆 7"/>
              <p:cNvSpPr>
                <a:spLocks noChangeAspect="1"/>
              </p:cNvSpPr>
              <p:nvPr/>
            </p:nvSpPr>
            <p:spPr>
              <a:xfrm>
                <a:off x="1979712" y="4084022"/>
                <a:ext cx="936104" cy="936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人员</a:t>
                </a:r>
                <a:r>
                  <a:rPr lang="en-US" altLang="zh-CN" sz="900" dirty="0"/>
                  <a:t>Staff</a:t>
                </a:r>
                <a:endParaRPr lang="zh-CN" altLang="en-US" sz="900" dirty="0"/>
              </a:p>
            </p:txBody>
          </p:sp>
          <p:sp>
            <p:nvSpPr>
              <p:cNvPr id="9" name="椭圆 8"/>
              <p:cNvSpPr>
                <a:spLocks noChangeAspect="1"/>
              </p:cNvSpPr>
              <p:nvPr/>
            </p:nvSpPr>
            <p:spPr>
              <a:xfrm>
                <a:off x="3491880" y="3237097"/>
                <a:ext cx="936104" cy="936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风格</a:t>
                </a:r>
                <a:r>
                  <a:rPr lang="en-US" altLang="zh-CN" sz="900" dirty="0"/>
                  <a:t>Style</a:t>
                </a:r>
                <a:endParaRPr lang="zh-CN" altLang="en-US" sz="900" dirty="0"/>
              </a:p>
            </p:txBody>
          </p:sp>
          <p:sp>
            <p:nvSpPr>
              <p:cNvPr id="10" name="椭圆 9"/>
              <p:cNvSpPr>
                <a:spLocks noChangeAspect="1"/>
              </p:cNvSpPr>
              <p:nvPr/>
            </p:nvSpPr>
            <p:spPr>
              <a:xfrm>
                <a:off x="3491880" y="1873338"/>
                <a:ext cx="936104" cy="936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制度</a:t>
                </a:r>
                <a:r>
                  <a:rPr lang="en-US" altLang="zh-CN" sz="900" dirty="0"/>
                  <a:t>System</a:t>
                </a:r>
                <a:endParaRPr lang="zh-CN" altLang="en-US" sz="900" dirty="0"/>
              </a:p>
            </p:txBody>
          </p:sp>
          <p:cxnSp>
            <p:nvCxnSpPr>
              <p:cNvPr id="16" name="直接连接符 15"/>
              <p:cNvCxnSpPr/>
              <p:nvPr/>
            </p:nvCxnSpPr>
            <p:spPr>
              <a:xfrm>
                <a:off x="1370430" y="2528040"/>
                <a:ext cx="2265466" cy="105182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4" idx="4"/>
                <a:endCxn id="8" idx="0"/>
              </p:cNvCxnSpPr>
              <p:nvPr/>
            </p:nvCxnSpPr>
            <p:spPr>
              <a:xfrm>
                <a:off x="2447764" y="1851566"/>
                <a:ext cx="0" cy="2232456"/>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1370432" y="2427734"/>
                <a:ext cx="2337472" cy="1056213"/>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29" name="椭圆 28"/>
            <p:cNvSpPr/>
            <p:nvPr/>
          </p:nvSpPr>
          <p:spPr>
            <a:xfrm>
              <a:off x="1774574" y="2322351"/>
              <a:ext cx="1368152" cy="1368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共同</a:t>
              </a:r>
              <a:endParaRPr lang="en-US" altLang="zh-CN" sz="2000" b="1" dirty="0">
                <a:latin typeface="微软雅黑" panose="020B0503020204020204" pitchFamily="34" charset="-122"/>
                <a:ea typeface="微软雅黑" panose="020B0503020204020204" pitchFamily="34" charset="-122"/>
              </a:endParaRPr>
            </a:p>
            <a:p>
              <a:pPr algn="ctr"/>
              <a:r>
                <a:rPr lang="zh-CN" altLang="en-US" sz="2000" b="1" dirty="0">
                  <a:latin typeface="微软雅黑" panose="020B0503020204020204" pitchFamily="34" charset="-122"/>
                  <a:ea typeface="微软雅黑" panose="020B0503020204020204" pitchFamily="34" charset="-122"/>
                </a:rPr>
                <a:t>价值观</a:t>
              </a:r>
              <a:endParaRPr lang="en-US" altLang="zh-CN" sz="2000" b="1" dirty="0">
                <a:latin typeface="微软雅黑" panose="020B0503020204020204" pitchFamily="34" charset="-122"/>
                <a:ea typeface="微软雅黑" panose="020B0503020204020204" pitchFamily="34" charset="-122"/>
              </a:endParaRPr>
            </a:p>
            <a:p>
              <a:pPr algn="ctr"/>
              <a:r>
                <a:rPr lang="en-US" altLang="zh-CN" sz="1050" dirty="0"/>
                <a:t>Shared Values</a:t>
              </a:r>
              <a:endParaRPr lang="zh-CN" altLang="en-US" sz="1050" dirty="0"/>
            </a:p>
          </p:txBody>
        </p:sp>
      </p:grpSp>
      <p:sp>
        <p:nvSpPr>
          <p:cNvPr id="31" name="矩形 30"/>
          <p:cNvSpPr/>
          <p:nvPr/>
        </p:nvSpPr>
        <p:spPr>
          <a:xfrm>
            <a:off x="4572000" y="178566"/>
            <a:ext cx="3999249" cy="4697440"/>
          </a:xfrm>
          <a:prstGeom prst="rect">
            <a:avLst/>
          </a:prstGeom>
        </p:spPr>
        <p:txBody>
          <a:bodyPr wrap="square">
            <a:spAutoFit/>
          </a:bodyPr>
          <a:lstStyle/>
          <a:p>
            <a:pPr>
              <a:lnSpc>
                <a:spcPct val="150000"/>
              </a:lnSpc>
            </a:pPr>
            <a:r>
              <a:rPr lang="zh-CN" altLang="en-US" sz="1050" dirty="0">
                <a:solidFill>
                  <a:srgbClr val="0070C0"/>
                </a:solidFill>
                <a:latin typeface="微软雅黑" panose="020B0503020204020204" pitchFamily="34" charset="-122"/>
                <a:ea typeface="微软雅黑" panose="020B0503020204020204" pitchFamily="34" charset="-122"/>
              </a:rPr>
              <a:t>二十世纪七、八十年代，美国人饱受了经济不景气、失业的苦恼，同时听够了有关日本企业成功经营的艺术等各种说法，也在努力寻找着适合于本国企业发展振兴的法宝。托马斯</a:t>
            </a:r>
            <a:r>
              <a:rPr lang="en-US" altLang="zh-CN" sz="1050" dirty="0">
                <a:solidFill>
                  <a:srgbClr val="0070C0"/>
                </a:solidFill>
                <a:latin typeface="微软雅黑" panose="020B0503020204020204" pitchFamily="34" charset="-122"/>
                <a:ea typeface="微软雅黑" panose="020B0503020204020204" pitchFamily="34" charset="-122"/>
              </a:rPr>
              <a:t>·J·</a:t>
            </a:r>
            <a:r>
              <a:rPr lang="zh-CN" altLang="en-US" sz="1050" dirty="0">
                <a:solidFill>
                  <a:srgbClr val="0070C0"/>
                </a:solidFill>
                <a:latin typeface="微软雅黑" panose="020B0503020204020204" pitchFamily="34" charset="-122"/>
                <a:ea typeface="微软雅黑" panose="020B0503020204020204" pitchFamily="34" charset="-122"/>
              </a:rPr>
              <a:t>彼得斯（</a:t>
            </a:r>
            <a:r>
              <a:rPr lang="en-US" altLang="zh-CN" sz="1050" dirty="0">
                <a:solidFill>
                  <a:srgbClr val="0070C0"/>
                </a:solidFill>
                <a:latin typeface="微软雅黑" panose="020B0503020204020204" pitchFamily="34" charset="-122"/>
                <a:ea typeface="微软雅黑" panose="020B0503020204020204" pitchFamily="34" charset="-122"/>
              </a:rPr>
              <a:t>Thomas J</a:t>
            </a:r>
            <a:r>
              <a:rPr lang="zh-CN" altLang="en-US" sz="1050" dirty="0">
                <a:solidFill>
                  <a:srgbClr val="0070C0"/>
                </a:solidFill>
                <a:latin typeface="微软雅黑" panose="020B0503020204020204" pitchFamily="34" charset="-122"/>
                <a:ea typeface="微软雅黑" panose="020B0503020204020204" pitchFamily="34" charset="-122"/>
              </a:rPr>
              <a:t>．</a:t>
            </a:r>
            <a:r>
              <a:rPr lang="en-US" altLang="zh-CN" sz="1050" dirty="0">
                <a:solidFill>
                  <a:srgbClr val="0070C0"/>
                </a:solidFill>
                <a:latin typeface="微软雅黑" panose="020B0503020204020204" pitchFamily="34" charset="-122"/>
                <a:ea typeface="微软雅黑" panose="020B0503020204020204" pitchFamily="34" charset="-122"/>
              </a:rPr>
              <a:t>Peters</a:t>
            </a:r>
            <a:r>
              <a:rPr lang="zh-CN" altLang="en-US" sz="1050" dirty="0">
                <a:solidFill>
                  <a:srgbClr val="0070C0"/>
                </a:solidFill>
                <a:latin typeface="微软雅黑" panose="020B0503020204020204" pitchFamily="34" charset="-122"/>
                <a:ea typeface="微软雅黑" panose="020B0503020204020204" pitchFamily="34" charset="-122"/>
              </a:rPr>
              <a:t>）和小罗伯特</a:t>
            </a:r>
            <a:r>
              <a:rPr lang="en-US" altLang="zh-CN" sz="1050" dirty="0">
                <a:solidFill>
                  <a:srgbClr val="0070C0"/>
                </a:solidFill>
                <a:latin typeface="微软雅黑" panose="020B0503020204020204" pitchFamily="34" charset="-122"/>
                <a:ea typeface="微软雅黑" panose="020B0503020204020204" pitchFamily="34" charset="-122"/>
              </a:rPr>
              <a:t>·H·</a:t>
            </a:r>
            <a:r>
              <a:rPr lang="zh-CN" altLang="en-US" sz="1050" dirty="0">
                <a:solidFill>
                  <a:srgbClr val="0070C0"/>
                </a:solidFill>
                <a:latin typeface="微软雅黑" panose="020B0503020204020204" pitchFamily="34" charset="-122"/>
                <a:ea typeface="微软雅黑" panose="020B0503020204020204" pitchFamily="34" charset="-122"/>
              </a:rPr>
              <a:t>沃特曼（</a:t>
            </a:r>
            <a:r>
              <a:rPr lang="en-US" altLang="zh-CN" sz="1050" dirty="0">
                <a:solidFill>
                  <a:srgbClr val="0070C0"/>
                </a:solidFill>
                <a:latin typeface="微软雅黑" panose="020B0503020204020204" pitchFamily="34" charset="-122"/>
                <a:ea typeface="微软雅黑" panose="020B0503020204020204" pitchFamily="34" charset="-122"/>
              </a:rPr>
              <a:t>Robert H</a:t>
            </a:r>
            <a:r>
              <a:rPr lang="zh-CN" altLang="en-US" sz="1050" dirty="0">
                <a:solidFill>
                  <a:srgbClr val="0070C0"/>
                </a:solidFill>
                <a:latin typeface="微软雅黑" panose="020B0503020204020204" pitchFamily="34" charset="-122"/>
                <a:ea typeface="微软雅黑" panose="020B0503020204020204" pitchFamily="34" charset="-122"/>
              </a:rPr>
              <a:t>．</a:t>
            </a:r>
            <a:r>
              <a:rPr lang="en-US" altLang="zh-CN" sz="1050" dirty="0">
                <a:solidFill>
                  <a:srgbClr val="0070C0"/>
                </a:solidFill>
                <a:latin typeface="微软雅黑" panose="020B0503020204020204" pitchFamily="34" charset="-122"/>
                <a:ea typeface="微软雅黑" panose="020B0503020204020204" pitchFamily="34" charset="-122"/>
              </a:rPr>
              <a:t>Waterman</a:t>
            </a:r>
            <a:r>
              <a:rPr lang="zh-CN" altLang="en-US" sz="1050" dirty="0">
                <a:solidFill>
                  <a:srgbClr val="0070C0"/>
                </a:solidFill>
                <a:latin typeface="微软雅黑" panose="020B0503020204020204" pitchFamily="34" charset="-122"/>
                <a:ea typeface="微软雅黑" panose="020B0503020204020204" pitchFamily="34" charset="-122"/>
              </a:rPr>
              <a:t>），这两位斯坦福大学的管理硕士、长期服务于美国著名的麦肯锡管理顾问公司的学者，访问了美国历史悠久、最优秀的</a:t>
            </a:r>
            <a:r>
              <a:rPr lang="en-US" altLang="zh-CN" sz="1050" dirty="0">
                <a:solidFill>
                  <a:srgbClr val="0070C0"/>
                </a:solidFill>
                <a:latin typeface="微软雅黑" panose="020B0503020204020204" pitchFamily="34" charset="-122"/>
                <a:ea typeface="微软雅黑" panose="020B0503020204020204" pitchFamily="34" charset="-122"/>
              </a:rPr>
              <a:t>62</a:t>
            </a:r>
            <a:r>
              <a:rPr lang="zh-CN" altLang="en-US" sz="1050" dirty="0">
                <a:solidFill>
                  <a:srgbClr val="0070C0"/>
                </a:solidFill>
                <a:latin typeface="微软雅黑" panose="020B0503020204020204" pitchFamily="34" charset="-122"/>
                <a:ea typeface="微软雅黑" panose="020B0503020204020204" pitchFamily="34" charset="-122"/>
              </a:rPr>
              <a:t>家大公司，又以获利能力和成长的速度为准则，挑出了</a:t>
            </a:r>
            <a:r>
              <a:rPr lang="en-US" altLang="zh-CN" sz="1050" dirty="0">
                <a:solidFill>
                  <a:srgbClr val="0070C0"/>
                </a:solidFill>
                <a:latin typeface="微软雅黑" panose="020B0503020204020204" pitchFamily="34" charset="-122"/>
                <a:ea typeface="微软雅黑" panose="020B0503020204020204" pitchFamily="34" charset="-122"/>
              </a:rPr>
              <a:t>43</a:t>
            </a:r>
            <a:r>
              <a:rPr lang="zh-CN" altLang="en-US" sz="1050" dirty="0">
                <a:solidFill>
                  <a:srgbClr val="0070C0"/>
                </a:solidFill>
                <a:latin typeface="微软雅黑" panose="020B0503020204020204" pitchFamily="34" charset="-122"/>
                <a:ea typeface="微软雅黑" panose="020B0503020204020204" pitchFamily="34" charset="-122"/>
              </a:rPr>
              <a:t>家杰出的模范公司，其中包括</a:t>
            </a:r>
            <a:r>
              <a:rPr lang="en-US" altLang="zh-CN" sz="1050" dirty="0">
                <a:solidFill>
                  <a:srgbClr val="0070C0"/>
                </a:solidFill>
                <a:latin typeface="微软雅黑" panose="020B0503020204020204" pitchFamily="34" charset="-122"/>
                <a:ea typeface="微软雅黑" panose="020B0503020204020204" pitchFamily="34" charset="-122"/>
              </a:rPr>
              <a:t>IBM</a:t>
            </a:r>
            <a:r>
              <a:rPr lang="zh-CN" altLang="en-US" sz="1050" dirty="0">
                <a:solidFill>
                  <a:srgbClr val="0070C0"/>
                </a:solidFill>
                <a:latin typeface="微软雅黑" panose="020B0503020204020204" pitchFamily="34" charset="-122"/>
                <a:ea typeface="微软雅黑" panose="020B0503020204020204" pitchFamily="34" charset="-122"/>
              </a:rPr>
              <a:t>、德州仪器、惠普、麦当劳、柯达、杜邦等各行业中的翘楚。他们对这些企业进行了深入调查、并与商学院的教授进行讨论，以麦肯锡顾问公司研究中心设计的企业组织七要素（简称</a:t>
            </a:r>
            <a:r>
              <a:rPr lang="en-US" altLang="zh-CN" sz="1050" dirty="0">
                <a:solidFill>
                  <a:srgbClr val="0070C0"/>
                </a:solidFill>
                <a:latin typeface="微软雅黑" panose="020B0503020204020204" pitchFamily="34" charset="-122"/>
                <a:ea typeface="微软雅黑" panose="020B0503020204020204" pitchFamily="34" charset="-122"/>
              </a:rPr>
              <a:t>7S</a:t>
            </a:r>
            <a:r>
              <a:rPr lang="zh-CN" altLang="en-US" sz="1050" dirty="0">
                <a:solidFill>
                  <a:srgbClr val="0070C0"/>
                </a:solidFill>
                <a:latin typeface="微软雅黑" panose="020B0503020204020204" pitchFamily="34" charset="-122"/>
                <a:ea typeface="微软雅黑" panose="020B0503020204020204" pitchFamily="34" charset="-122"/>
              </a:rPr>
              <a:t>模型）为研究的框架，总结了这些成功企业的一些共同特点，写出了</a:t>
            </a:r>
            <a:r>
              <a:rPr lang="en-US" altLang="zh-CN" sz="1050" dirty="0">
                <a:solidFill>
                  <a:srgbClr val="0070C0"/>
                </a:solidFill>
                <a:latin typeface="微软雅黑" panose="020B0503020204020204" pitchFamily="34" charset="-122"/>
                <a:ea typeface="微软雅黑" panose="020B0503020204020204" pitchFamily="34" charset="-122"/>
              </a:rPr>
              <a:t>《</a:t>
            </a:r>
            <a:r>
              <a:rPr lang="zh-CN" altLang="en-US" sz="1050" dirty="0">
                <a:solidFill>
                  <a:srgbClr val="0070C0"/>
                </a:solidFill>
                <a:latin typeface="微软雅黑" panose="020B0503020204020204" pitchFamily="34" charset="-122"/>
                <a:ea typeface="微软雅黑" panose="020B0503020204020204" pitchFamily="34" charset="-122"/>
              </a:rPr>
              <a:t>追求卓越</a:t>
            </a:r>
            <a:r>
              <a:rPr lang="en-US" altLang="zh-CN" sz="1050" dirty="0">
                <a:solidFill>
                  <a:srgbClr val="0070C0"/>
                </a:solidFill>
                <a:latin typeface="微软雅黑" panose="020B0503020204020204" pitchFamily="34" charset="-122"/>
                <a:ea typeface="微软雅黑" panose="020B0503020204020204" pitchFamily="34" charset="-122"/>
              </a:rPr>
              <a:t>——</a:t>
            </a:r>
            <a:r>
              <a:rPr lang="zh-CN" altLang="en-US" sz="1050" dirty="0">
                <a:solidFill>
                  <a:srgbClr val="0070C0"/>
                </a:solidFill>
                <a:latin typeface="微软雅黑" panose="020B0503020204020204" pitchFamily="34" charset="-122"/>
                <a:ea typeface="微软雅黑" panose="020B0503020204020204" pitchFamily="34" charset="-122"/>
              </a:rPr>
              <a:t>美国企业成功的秘诀</a:t>
            </a:r>
            <a:r>
              <a:rPr lang="en-US" altLang="zh-CN" sz="1050" dirty="0">
                <a:solidFill>
                  <a:srgbClr val="0070C0"/>
                </a:solidFill>
                <a:latin typeface="微软雅黑" panose="020B0503020204020204" pitchFamily="34" charset="-122"/>
                <a:ea typeface="微软雅黑" panose="020B0503020204020204" pitchFamily="34" charset="-122"/>
              </a:rPr>
              <a:t>》</a:t>
            </a:r>
            <a:r>
              <a:rPr lang="zh-CN" altLang="en-US" sz="1050" dirty="0">
                <a:solidFill>
                  <a:srgbClr val="0070C0"/>
                </a:solidFill>
                <a:latin typeface="微软雅黑" panose="020B0503020204020204" pitchFamily="34" charset="-122"/>
                <a:ea typeface="微软雅黑" panose="020B0503020204020204" pitchFamily="34" charset="-122"/>
              </a:rPr>
              <a:t>一书，使众多的美国企业重新找回了失落的信心。</a:t>
            </a:r>
          </a:p>
          <a:p>
            <a:pPr>
              <a:lnSpc>
                <a:spcPct val="150000"/>
              </a:lnSpc>
            </a:pPr>
            <a:r>
              <a:rPr lang="zh-CN" altLang="en-US" sz="1050" dirty="0">
                <a:solidFill>
                  <a:srgbClr val="0070C0"/>
                </a:solidFill>
                <a:latin typeface="微软雅黑" panose="020B0503020204020204" pitchFamily="34" charset="-122"/>
                <a:ea typeface="微软雅黑" panose="020B0503020204020204" pitchFamily="34" charset="-122"/>
              </a:rPr>
              <a:t>　　</a:t>
            </a:r>
            <a:r>
              <a:rPr lang="en-US" altLang="zh-CN" sz="1050" dirty="0">
                <a:solidFill>
                  <a:srgbClr val="0070C0"/>
                </a:solidFill>
                <a:latin typeface="微软雅黑" panose="020B0503020204020204" pitchFamily="34" charset="-122"/>
                <a:ea typeface="微软雅黑" panose="020B0503020204020204" pitchFamily="34" charset="-122"/>
              </a:rPr>
              <a:t>7-S</a:t>
            </a:r>
            <a:r>
              <a:rPr lang="zh-CN" altLang="en-US" sz="1050" dirty="0">
                <a:solidFill>
                  <a:srgbClr val="0070C0"/>
                </a:solidFill>
                <a:latin typeface="微软雅黑" panose="020B0503020204020204" pitchFamily="34" charset="-122"/>
                <a:ea typeface="微软雅黑" panose="020B0503020204020204" pitchFamily="34" charset="-122"/>
              </a:rPr>
              <a:t>模型指出了企业在发展过程中必须全面地考虑各方面的情况，包括结构</a:t>
            </a:r>
            <a:r>
              <a:rPr lang="en-US" altLang="zh-CN" sz="1050" dirty="0">
                <a:solidFill>
                  <a:srgbClr val="0070C0"/>
                </a:solidFill>
                <a:latin typeface="微软雅黑" panose="020B0503020204020204" pitchFamily="34" charset="-122"/>
                <a:ea typeface="微软雅黑" panose="020B0503020204020204" pitchFamily="34" charset="-122"/>
              </a:rPr>
              <a:t>(Structure)</a:t>
            </a:r>
            <a:r>
              <a:rPr lang="zh-CN" altLang="en-US" sz="1050" dirty="0">
                <a:solidFill>
                  <a:srgbClr val="0070C0"/>
                </a:solidFill>
                <a:latin typeface="微软雅黑" panose="020B0503020204020204" pitchFamily="34" charset="-122"/>
                <a:ea typeface="微软雅黑" panose="020B0503020204020204" pitchFamily="34" charset="-122"/>
              </a:rPr>
              <a:t>、制度</a:t>
            </a:r>
            <a:r>
              <a:rPr lang="en-US" altLang="zh-CN" sz="1050" dirty="0">
                <a:solidFill>
                  <a:srgbClr val="0070C0"/>
                </a:solidFill>
                <a:latin typeface="微软雅黑" panose="020B0503020204020204" pitchFamily="34" charset="-122"/>
                <a:ea typeface="微软雅黑" panose="020B0503020204020204" pitchFamily="34" charset="-122"/>
              </a:rPr>
              <a:t>(Systems)</a:t>
            </a:r>
            <a:r>
              <a:rPr lang="zh-CN" altLang="en-US" sz="1050" dirty="0">
                <a:solidFill>
                  <a:srgbClr val="0070C0"/>
                </a:solidFill>
                <a:latin typeface="微软雅黑" panose="020B0503020204020204" pitchFamily="34" charset="-122"/>
                <a:ea typeface="微软雅黑" panose="020B0503020204020204" pitchFamily="34" charset="-122"/>
              </a:rPr>
              <a:t>、风格</a:t>
            </a:r>
            <a:r>
              <a:rPr lang="en-US" altLang="zh-CN" sz="1050" dirty="0">
                <a:solidFill>
                  <a:srgbClr val="0070C0"/>
                </a:solidFill>
                <a:latin typeface="微软雅黑" panose="020B0503020204020204" pitchFamily="34" charset="-122"/>
                <a:ea typeface="微软雅黑" panose="020B0503020204020204" pitchFamily="34" charset="-122"/>
              </a:rPr>
              <a:t>(Style)</a:t>
            </a:r>
            <a:r>
              <a:rPr lang="zh-CN" altLang="en-US" sz="1050" dirty="0">
                <a:solidFill>
                  <a:srgbClr val="0070C0"/>
                </a:solidFill>
                <a:latin typeface="微软雅黑" panose="020B0503020204020204" pitchFamily="34" charset="-122"/>
                <a:ea typeface="微软雅黑" panose="020B0503020204020204" pitchFamily="34" charset="-122"/>
              </a:rPr>
              <a:t>、员工</a:t>
            </a:r>
            <a:r>
              <a:rPr lang="en-US" altLang="zh-CN" sz="1050" dirty="0">
                <a:solidFill>
                  <a:srgbClr val="0070C0"/>
                </a:solidFill>
                <a:latin typeface="微软雅黑" panose="020B0503020204020204" pitchFamily="34" charset="-122"/>
                <a:ea typeface="微软雅黑" panose="020B0503020204020204" pitchFamily="34" charset="-122"/>
              </a:rPr>
              <a:t>(Staff)</a:t>
            </a:r>
            <a:r>
              <a:rPr lang="zh-CN" altLang="en-US" sz="1050" dirty="0">
                <a:solidFill>
                  <a:srgbClr val="0070C0"/>
                </a:solidFill>
                <a:latin typeface="微软雅黑" panose="020B0503020204020204" pitchFamily="34" charset="-122"/>
                <a:ea typeface="微软雅黑" panose="020B0503020204020204" pitchFamily="34" charset="-122"/>
              </a:rPr>
              <a:t>、技能</a:t>
            </a:r>
            <a:r>
              <a:rPr lang="en-US" altLang="zh-CN" sz="1050" dirty="0">
                <a:solidFill>
                  <a:srgbClr val="0070C0"/>
                </a:solidFill>
                <a:latin typeface="微软雅黑" panose="020B0503020204020204" pitchFamily="34" charset="-122"/>
                <a:ea typeface="微软雅黑" panose="020B0503020204020204" pitchFamily="34" charset="-122"/>
              </a:rPr>
              <a:t>(Skills)</a:t>
            </a:r>
            <a:r>
              <a:rPr lang="zh-CN" altLang="en-US" sz="1050" dirty="0">
                <a:solidFill>
                  <a:srgbClr val="0070C0"/>
                </a:solidFill>
                <a:latin typeface="微软雅黑" panose="020B0503020204020204" pitchFamily="34" charset="-122"/>
                <a:ea typeface="微软雅黑" panose="020B0503020204020204" pitchFamily="34" charset="-122"/>
              </a:rPr>
              <a:t>、战略</a:t>
            </a:r>
            <a:r>
              <a:rPr lang="en-US" altLang="zh-CN" sz="1050" dirty="0">
                <a:solidFill>
                  <a:srgbClr val="0070C0"/>
                </a:solidFill>
                <a:latin typeface="微软雅黑" panose="020B0503020204020204" pitchFamily="34" charset="-122"/>
                <a:ea typeface="微软雅黑" panose="020B0503020204020204" pitchFamily="34" charset="-122"/>
              </a:rPr>
              <a:t>(Strategy)</a:t>
            </a:r>
            <a:r>
              <a:rPr lang="zh-CN" altLang="en-US" sz="1050" dirty="0">
                <a:solidFill>
                  <a:srgbClr val="0070C0"/>
                </a:solidFill>
                <a:latin typeface="微软雅黑" panose="020B0503020204020204" pitchFamily="34" charset="-122"/>
                <a:ea typeface="微软雅黑" panose="020B0503020204020204" pitchFamily="34" charset="-122"/>
              </a:rPr>
              <a:t>、共同价值观</a:t>
            </a:r>
            <a:r>
              <a:rPr lang="en-US" altLang="zh-CN" sz="1050" dirty="0">
                <a:solidFill>
                  <a:srgbClr val="0070C0"/>
                </a:solidFill>
                <a:latin typeface="微软雅黑" panose="020B0503020204020204" pitchFamily="34" charset="-122"/>
                <a:ea typeface="微软雅黑" panose="020B0503020204020204" pitchFamily="34" charset="-122"/>
              </a:rPr>
              <a:t>(Shared Values)</a:t>
            </a:r>
            <a:r>
              <a:rPr lang="zh-CN" altLang="en-US" sz="1050" dirty="0">
                <a:solidFill>
                  <a:srgbClr val="0070C0"/>
                </a:solidFill>
                <a:latin typeface="微软雅黑" panose="020B0503020204020204" pitchFamily="34" charset="-122"/>
                <a:ea typeface="微软雅黑" panose="020B0503020204020204" pitchFamily="34" charset="-122"/>
              </a:rPr>
              <a:t>。也就是说，企业仅具有明确的战略和深思熟虑的行动计划是远远不够的，因为企业还可能会在战略执行过程中失误。因此，战略只是其中的一个要素。</a:t>
            </a:r>
          </a:p>
        </p:txBody>
      </p:sp>
      <p:sp>
        <p:nvSpPr>
          <p:cNvPr id="19" name="椭圆 18">
            <a:hlinkClick r:id="rId2"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1301569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zengjin\appdata\roaming\360se6\User Data\temp\5056611_180955318000_2.jpg"/>
          <p:cNvPicPr>
            <a:picLocks noChangeAspect="1" noChangeArrowheads="1"/>
          </p:cNvPicPr>
          <p:nvPr/>
        </p:nvPicPr>
        <p:blipFill rotWithShape="1">
          <a:blip r:embed="rId2">
            <a:extLst>
              <a:ext uri="{28A0092B-C50C-407E-A947-70E740481C1C}">
                <a14:useLocalDpi xmlns:a14="http://schemas.microsoft.com/office/drawing/2010/main" val="0"/>
              </a:ext>
            </a:extLst>
          </a:blip>
          <a:srcRect r="447" b="10316"/>
          <a:stretch/>
        </p:blipFill>
        <p:spPr bwMode="auto">
          <a:xfrm>
            <a:off x="8249" y="-92546"/>
            <a:ext cx="9103094" cy="5339460"/>
          </a:xfrm>
          <a:prstGeom prst="rect">
            <a:avLst/>
          </a:prstGeom>
          <a:noFill/>
          <a:extLst>
            <a:ext uri="{909E8E84-426E-40DD-AFC4-6F175D3DCCD1}">
              <a14:hiddenFill xmlns:a14="http://schemas.microsoft.com/office/drawing/2010/main">
                <a:solidFill>
                  <a:srgbClr val="FFFFFF"/>
                </a:solidFill>
              </a14:hiddenFill>
            </a:ext>
          </a:extLst>
        </p:spPr>
      </p:pic>
      <p:sp>
        <p:nvSpPr>
          <p:cNvPr id="4" name="圆角矩形 3"/>
          <p:cNvSpPr/>
          <p:nvPr/>
        </p:nvSpPr>
        <p:spPr>
          <a:xfrm>
            <a:off x="395536" y="1923678"/>
            <a:ext cx="3507978" cy="1491756"/>
          </a:xfrm>
          <a:prstGeom prst="roundRect">
            <a:avLst/>
          </a:prstGeom>
          <a:solidFill>
            <a:srgbClr val="00206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p:cNvSpPr txBox="1"/>
          <p:nvPr/>
        </p:nvSpPr>
        <p:spPr>
          <a:xfrm>
            <a:off x="554632" y="2181434"/>
            <a:ext cx="3348882" cy="769441"/>
          </a:xfrm>
          <a:prstGeom prst="rect">
            <a:avLst/>
          </a:prstGeom>
          <a:noFill/>
        </p:spPr>
        <p:txBody>
          <a:bodyPr wrap="square" rtlCol="0">
            <a:spAutoFit/>
          </a:bodyPr>
          <a:lstStyle/>
          <a:p>
            <a:r>
              <a:rPr lang="en-US" altLang="zh-CN" sz="4400" dirty="0">
                <a:solidFill>
                  <a:schemeClr val="bg1"/>
                </a:solidFill>
                <a:latin typeface="Bodoni MT Black" panose="02070A03080606020203" pitchFamily="18" charset="0"/>
                <a:ea typeface="幼圆" panose="02010509060101010101" pitchFamily="49" charset="-122"/>
              </a:rPr>
              <a:t>3</a:t>
            </a:r>
            <a:r>
              <a:rPr lang="en-US" altLang="zh-CN" sz="2800" dirty="0">
                <a:solidFill>
                  <a:schemeClr val="bg1"/>
                </a:solidFill>
                <a:latin typeface="幼圆" panose="02010509060101010101" pitchFamily="49" charset="-122"/>
                <a:ea typeface="幼圆" panose="02010509060101010101" pitchFamily="49" charset="-122"/>
              </a:rPr>
              <a:t>.</a:t>
            </a:r>
            <a:r>
              <a:rPr lang="zh-CN" altLang="en-US" sz="2800" dirty="0">
                <a:solidFill>
                  <a:schemeClr val="bg1"/>
                </a:solidFill>
                <a:latin typeface="幼圆" panose="02010509060101010101" pitchFamily="49" charset="-122"/>
                <a:ea typeface="幼圆" panose="02010509060101010101" pitchFamily="49" charset="-122"/>
              </a:rPr>
              <a:t>战略</a:t>
            </a:r>
            <a:r>
              <a:rPr lang="zh-CN" altLang="en-US" sz="3600" b="1" dirty="0">
                <a:solidFill>
                  <a:schemeClr val="bg1"/>
                </a:solidFill>
                <a:latin typeface="微软雅黑" panose="020B0503020204020204" pitchFamily="34" charset="-122"/>
                <a:ea typeface="微软雅黑" panose="020B0503020204020204" pitchFamily="34" charset="-122"/>
              </a:rPr>
              <a:t>制定</a:t>
            </a:r>
            <a:r>
              <a:rPr lang="zh-CN" altLang="en-US" sz="2800" dirty="0">
                <a:solidFill>
                  <a:schemeClr val="bg1"/>
                </a:solidFill>
                <a:latin typeface="幼圆" panose="02010509060101010101" pitchFamily="49" charset="-122"/>
                <a:ea typeface="幼圆" panose="02010509060101010101" pitchFamily="49" charset="-122"/>
              </a:rPr>
              <a:t>工具</a:t>
            </a:r>
          </a:p>
        </p:txBody>
      </p:sp>
      <p:grpSp>
        <p:nvGrpSpPr>
          <p:cNvPr id="6" name="组合 5"/>
          <p:cNvGrpSpPr/>
          <p:nvPr/>
        </p:nvGrpSpPr>
        <p:grpSpPr>
          <a:xfrm>
            <a:off x="698648" y="2551837"/>
            <a:ext cx="2826569" cy="523220"/>
            <a:chOff x="1763688" y="4588326"/>
            <a:chExt cx="2826569" cy="523220"/>
          </a:xfrm>
        </p:grpSpPr>
        <p:cxnSp>
          <p:nvCxnSpPr>
            <p:cNvPr id="7" name="直接连接符 6"/>
            <p:cNvCxnSpPr/>
            <p:nvPr/>
          </p:nvCxnSpPr>
          <p:spPr>
            <a:xfrm>
              <a:off x="1763688" y="4947674"/>
              <a:ext cx="12961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294113" y="4947674"/>
              <a:ext cx="12961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42085" y="4588326"/>
              <a:ext cx="504056" cy="523220"/>
            </a:xfrm>
            <a:prstGeom prst="rect">
              <a:avLst/>
            </a:prstGeom>
            <a:noFill/>
          </p:spPr>
          <p:txBody>
            <a:bodyPr wrap="square" rtlCol="0">
              <a:spAutoFit/>
            </a:bodyPr>
            <a:lstStyle/>
            <a:p>
              <a:r>
                <a:rPr lang="en-US" altLang="zh-CN" sz="2800" dirty="0">
                  <a:solidFill>
                    <a:schemeClr val="bg1"/>
                  </a:solidFill>
                </a:rPr>
                <a:t>.</a:t>
              </a:r>
              <a:endParaRPr lang="zh-CN" altLang="en-US" sz="2800" dirty="0">
                <a:solidFill>
                  <a:schemeClr val="bg1"/>
                </a:solidFill>
              </a:endParaRPr>
            </a:p>
          </p:txBody>
        </p:sp>
      </p:grpSp>
      <p:grpSp>
        <p:nvGrpSpPr>
          <p:cNvPr id="10" name="组合 9"/>
          <p:cNvGrpSpPr/>
          <p:nvPr/>
        </p:nvGrpSpPr>
        <p:grpSpPr>
          <a:xfrm>
            <a:off x="698648" y="1923678"/>
            <a:ext cx="2826569" cy="523220"/>
            <a:chOff x="1763688" y="4588326"/>
            <a:chExt cx="2826569" cy="523220"/>
          </a:xfrm>
        </p:grpSpPr>
        <p:cxnSp>
          <p:nvCxnSpPr>
            <p:cNvPr id="11" name="直接连接符 10"/>
            <p:cNvCxnSpPr/>
            <p:nvPr/>
          </p:nvCxnSpPr>
          <p:spPr>
            <a:xfrm>
              <a:off x="1763688" y="4947674"/>
              <a:ext cx="12961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294113" y="4947674"/>
              <a:ext cx="12961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42085" y="4588326"/>
              <a:ext cx="504056" cy="523220"/>
            </a:xfrm>
            <a:prstGeom prst="rect">
              <a:avLst/>
            </a:prstGeom>
            <a:noFill/>
          </p:spPr>
          <p:txBody>
            <a:bodyPr wrap="square" rtlCol="0">
              <a:spAutoFit/>
            </a:bodyPr>
            <a:lstStyle/>
            <a:p>
              <a:r>
                <a:rPr lang="en-US" altLang="zh-CN" sz="2800" dirty="0">
                  <a:solidFill>
                    <a:schemeClr val="bg1"/>
                  </a:solidFill>
                </a:rPr>
                <a:t>.</a:t>
              </a:r>
              <a:endParaRPr lang="zh-CN" altLang="en-US" sz="2800" dirty="0">
                <a:solidFill>
                  <a:schemeClr val="bg1"/>
                </a:solidFill>
              </a:endParaRPr>
            </a:p>
          </p:txBody>
        </p:sp>
      </p:grpSp>
      <p:sp>
        <p:nvSpPr>
          <p:cNvPr id="14" name="TextBox 13"/>
          <p:cNvSpPr txBox="1"/>
          <p:nvPr/>
        </p:nvSpPr>
        <p:spPr>
          <a:xfrm>
            <a:off x="539552" y="2922411"/>
            <a:ext cx="3384377" cy="276999"/>
          </a:xfrm>
          <a:prstGeom prst="rect">
            <a:avLst/>
          </a:prstGeom>
          <a:noFill/>
        </p:spPr>
        <p:txBody>
          <a:bodyPr wrap="square" rtlCol="0">
            <a:spAutoFit/>
          </a:bodyPr>
          <a:lstStyle/>
          <a:p>
            <a:r>
              <a:rPr lang="zh-CN" altLang="en-US" sz="1200" dirty="0">
                <a:solidFill>
                  <a:schemeClr val="bg1"/>
                </a:solidFill>
                <a:latin typeface="幼圆" panose="02010509060101010101" pitchFamily="49" charset="-122"/>
                <a:ea typeface="幼圆" panose="02010509060101010101" pitchFamily="49" charset="-122"/>
              </a:rPr>
              <a:t>怎样制定战略？（</a:t>
            </a:r>
            <a:r>
              <a:rPr lang="en-US" altLang="zh-CN" sz="1200" dirty="0">
                <a:solidFill>
                  <a:schemeClr val="bg1"/>
                </a:solidFill>
                <a:latin typeface="幼圆" panose="02010509060101010101" pitchFamily="49" charset="-122"/>
                <a:ea typeface="幼圆" panose="02010509060101010101" pitchFamily="49" charset="-122"/>
              </a:rPr>
              <a:t>How to generate strategies</a:t>
            </a:r>
            <a:r>
              <a:rPr lang="zh-CN" altLang="en-US" sz="1200" dirty="0">
                <a:solidFill>
                  <a:schemeClr val="bg1"/>
                </a:solidFill>
                <a:latin typeface="幼圆" panose="02010509060101010101" pitchFamily="49" charset="-122"/>
                <a:ea typeface="幼圆" panose="02010509060101010101" pitchFamily="49" charset="-122"/>
              </a:rPr>
              <a:t>）</a:t>
            </a:r>
          </a:p>
        </p:txBody>
      </p:sp>
      <p:sp>
        <p:nvSpPr>
          <p:cNvPr id="15" name="椭圆 14">
            <a:hlinkClick r:id="rId3"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
        <p:nvSpPr>
          <p:cNvPr id="2" name="标题 1"/>
          <p:cNvSpPr>
            <a:spLocks noGrp="1"/>
          </p:cNvSpPr>
          <p:nvPr>
            <p:ph type="title"/>
          </p:nvPr>
        </p:nvSpPr>
        <p:spPr/>
        <p:txBody>
          <a:bodyPr/>
          <a:lstStyle/>
          <a:p>
            <a:r>
              <a:rPr lang="zh-CN" altLang="en-US" dirty="0"/>
              <a:t>3</a:t>
            </a:r>
            <a:r>
              <a:rPr lang="en-US" altLang="zh-CN" dirty="0"/>
              <a:t>.</a:t>
            </a:r>
            <a:r>
              <a:rPr lang="zh-CN" altLang="en-US" dirty="0"/>
              <a:t>战略制定工具</a:t>
            </a:r>
          </a:p>
        </p:txBody>
      </p:sp>
    </p:spTree>
    <p:extLst>
      <p:ext uri="{BB962C8B-B14F-4D97-AF65-F5344CB8AC3E}">
        <p14:creationId xmlns:p14="http://schemas.microsoft.com/office/powerpoint/2010/main" val="1464644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过渡页</a:t>
            </a:r>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0"/>
          </p:nvPr>
        </p:nvSpPr>
        <p:spPr>
          <a:xfrm>
            <a:off x="457200" y="4767263"/>
            <a:ext cx="2133600" cy="273844"/>
          </a:xfrm>
        </p:spPr>
        <p:txBody>
          <a:bodyPr/>
          <a:lstStyle/>
          <a:p>
            <a:fld id="{C23BE8A3-4098-4EC4-8DEB-0A0778DE3B3B}" type="slidenum">
              <a:rPr lang="en-US" altLang="zh-CN"/>
              <a:pPr/>
              <a:t>39</a:t>
            </a:fld>
            <a:endParaRPr lang="en-US" altLang="zh-CN"/>
          </a:p>
        </p:txBody>
      </p:sp>
      <p:sp>
        <p:nvSpPr>
          <p:cNvPr id="5" name="Rectangle 13"/>
          <p:cNvSpPr>
            <a:spLocks noChangeArrowheads="1"/>
          </p:cNvSpPr>
          <p:nvPr/>
        </p:nvSpPr>
        <p:spPr bwMode="auto">
          <a:xfrm>
            <a:off x="3343276" y="0"/>
            <a:ext cx="5800725" cy="5143500"/>
          </a:xfrm>
          <a:prstGeom prst="rect">
            <a:avLst/>
          </a:prstGeom>
          <a:solidFill>
            <a:schemeClr val="bg1"/>
          </a:solidFill>
          <a:ln w="9525">
            <a:noFill/>
            <a:miter lim="800000"/>
            <a:headEnd/>
            <a:tailEnd/>
          </a:ln>
          <a:effectLst/>
        </p:spPr>
        <p:txBody>
          <a:bodyPr wrap="none" anchor="ctr"/>
          <a:lstStyle/>
          <a:p>
            <a:endParaRPr lang="zh-CN" altLang="en-US"/>
          </a:p>
        </p:txBody>
      </p:sp>
      <p:sp>
        <p:nvSpPr>
          <p:cNvPr id="6" name="Rectangle 6"/>
          <p:cNvSpPr>
            <a:spLocks noChangeArrowheads="1"/>
          </p:cNvSpPr>
          <p:nvPr/>
        </p:nvSpPr>
        <p:spPr bwMode="auto">
          <a:xfrm>
            <a:off x="0" y="0"/>
            <a:ext cx="3352800" cy="5141912"/>
          </a:xfrm>
          <a:prstGeom prst="rect">
            <a:avLst/>
          </a:prstGeom>
          <a:solidFill>
            <a:srgbClr val="0070C0"/>
          </a:solidFill>
          <a:ln w="25400" algn="ctr">
            <a:noFill/>
            <a:miter lim="800000"/>
            <a:headEnd/>
            <a:tailEnd/>
          </a:ln>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 name="TextBox 15"/>
          <p:cNvSpPr txBox="1"/>
          <p:nvPr/>
        </p:nvSpPr>
        <p:spPr>
          <a:xfrm>
            <a:off x="1033463" y="2585240"/>
            <a:ext cx="2376487" cy="579258"/>
          </a:xfrm>
          <a:prstGeom prst="rect">
            <a:avLst/>
          </a:prstGeom>
          <a:noFill/>
        </p:spPr>
        <p:txBody>
          <a:bodyPr>
            <a:spAutoFit/>
          </a:bodyPr>
          <a:lstStyle/>
          <a:p>
            <a:pPr algn="ctr"/>
            <a:r>
              <a:rPr lang="en-US" altLang="zh-CN" sz="3200" dirty="0">
                <a:solidFill>
                  <a:schemeClr val="bg1"/>
                </a:solidFill>
                <a:latin typeface="Agency FB" pitchFamily="34" charset="0"/>
                <a:ea typeface="Adobe 宋体 Std L" pitchFamily="18" charset="-122"/>
              </a:rPr>
              <a:t>Contents Page</a:t>
            </a:r>
          </a:p>
        </p:txBody>
      </p:sp>
      <p:sp>
        <p:nvSpPr>
          <p:cNvPr id="8" name="文本框 52"/>
          <p:cNvSpPr txBox="1"/>
          <p:nvPr/>
        </p:nvSpPr>
        <p:spPr>
          <a:xfrm>
            <a:off x="1033463" y="1699689"/>
            <a:ext cx="2376487" cy="853811"/>
          </a:xfrm>
          <a:prstGeom prst="rect">
            <a:avLst/>
          </a:prstGeom>
          <a:noFill/>
        </p:spPr>
        <p:txBody>
          <a:bodyPr>
            <a:spAutoFit/>
          </a:bodyPr>
          <a:lstStyle/>
          <a:p>
            <a:pPr algn="ctr" fontAlgn="auto">
              <a:spcBef>
                <a:spcPts val="0"/>
              </a:spcBef>
              <a:spcAft>
                <a:spcPts val="0"/>
              </a:spcAft>
              <a:defRPr/>
            </a:pPr>
            <a:r>
              <a:rPr lang="zh-CN" altLang="en-US" sz="5000" b="1" dirty="0">
                <a:solidFill>
                  <a:schemeClr val="bg1"/>
                </a:solidFill>
                <a:latin typeface="+mn-lt"/>
                <a:ea typeface="微软雅黑"/>
              </a:rPr>
              <a:t>目录页</a:t>
            </a:r>
          </a:p>
        </p:txBody>
      </p:sp>
      <p:sp>
        <p:nvSpPr>
          <p:cNvPr id="9" name="对角圆角矩形 28"/>
          <p:cNvSpPr>
            <a:spLocks noChangeArrowheads="1"/>
          </p:cNvSpPr>
          <p:nvPr/>
        </p:nvSpPr>
        <p:spPr bwMode="auto">
          <a:xfrm>
            <a:off x="4127500" y="1191697"/>
            <a:ext cx="4175125" cy="649087"/>
          </a:xfrm>
          <a:custGeom>
            <a:avLst/>
            <a:gdLst>
              <a:gd name="T0" fmla="*/ 4176464 w 4176464"/>
              <a:gd name="T1" fmla="*/ 324036 h 648072"/>
              <a:gd name="T2" fmla="*/ 2088232 w 4176464"/>
              <a:gd name="T3" fmla="*/ 648072 h 648072"/>
              <a:gd name="T4" fmla="*/ 0 w 4176464"/>
              <a:gd name="T5" fmla="*/ 324036 h 648072"/>
              <a:gd name="T6" fmla="*/ 2088232 w 4176464"/>
              <a:gd name="T7" fmla="*/ 0 h 648072"/>
              <a:gd name="T8" fmla="*/ 0 60000 65536"/>
              <a:gd name="T9" fmla="*/ 5898240 60000 65536"/>
              <a:gd name="T10" fmla="*/ 11796480 60000 65536"/>
              <a:gd name="T11" fmla="*/ 17694720 60000 65536"/>
              <a:gd name="T12" fmla="*/ 39753 w 4176464"/>
              <a:gd name="T13" fmla="*/ 39753 h 648072"/>
              <a:gd name="T14" fmla="*/ 4136711 w 4176464"/>
              <a:gd name="T15" fmla="*/ 608319 h 648072"/>
            </a:gdLst>
            <a:ahLst/>
            <a:cxnLst>
              <a:cxn ang="T8">
                <a:pos x="T0" y="T1"/>
              </a:cxn>
              <a:cxn ang="T9">
                <a:pos x="T2" y="T3"/>
              </a:cxn>
              <a:cxn ang="T10">
                <a:pos x="T4" y="T5"/>
              </a:cxn>
              <a:cxn ang="T11">
                <a:pos x="T6" y="T7"/>
              </a:cxn>
            </a:cxnLst>
            <a:rect l="T12" t="T13" r="T14" b="T15"/>
            <a:pathLst>
              <a:path w="4176464" h="648072">
                <a:moveTo>
                  <a:pt x="135726" y="0"/>
                </a:moveTo>
                <a:lnTo>
                  <a:pt x="4176464" y="0"/>
                </a:lnTo>
                <a:lnTo>
                  <a:pt x="4176464" y="512346"/>
                </a:lnTo>
                <a:cubicBezTo>
                  <a:pt x="4176464" y="587305"/>
                  <a:pt x="4115697" y="648071"/>
                  <a:pt x="4040738" y="648072"/>
                </a:cubicBezTo>
                <a:lnTo>
                  <a:pt x="0" y="648072"/>
                </a:lnTo>
                <a:lnTo>
                  <a:pt x="0" y="135726"/>
                </a:lnTo>
                <a:cubicBezTo>
                  <a:pt x="0" y="60766"/>
                  <a:pt x="60766" y="0"/>
                  <a:pt x="135725" y="0"/>
                </a:cubicBezTo>
                <a:close/>
              </a:path>
            </a:pathLst>
          </a:custGeom>
          <a:solidFill>
            <a:srgbClr val="0070C0"/>
          </a:solidFill>
          <a:ln w="25400" algn="ctr">
            <a:noFill/>
            <a:miter lim="800000"/>
            <a:headEnd/>
            <a:tailEnd/>
          </a:ln>
        </p:spPr>
        <p:txBody>
          <a:bodyPr anchor="ctr"/>
          <a:lstStyle/>
          <a:p>
            <a:pPr algn="ctr" fontAlgn="auto">
              <a:spcBef>
                <a:spcPts val="0"/>
              </a:spcBef>
              <a:spcAft>
                <a:spcPts val="0"/>
              </a:spcAft>
              <a:defRPr/>
            </a:pPr>
            <a:endParaRPr lang="zh-CN" altLang="en-US">
              <a:solidFill>
                <a:schemeClr val="lt1"/>
              </a:solidFill>
              <a:latin typeface="+mn-lt"/>
              <a:ea typeface="+mn-ea"/>
            </a:endParaRPr>
          </a:p>
        </p:txBody>
      </p:sp>
      <p:sp>
        <p:nvSpPr>
          <p:cNvPr id="11" name="TextBox 6"/>
          <p:cNvSpPr txBox="1"/>
          <p:nvPr/>
        </p:nvSpPr>
        <p:spPr>
          <a:xfrm>
            <a:off x="4527551" y="1334588"/>
            <a:ext cx="3833813" cy="369218"/>
          </a:xfrm>
          <a:prstGeom prst="rect">
            <a:avLst/>
          </a:prstGeom>
          <a:noFill/>
        </p:spPr>
        <p:txBody>
          <a:bodyPr lIns="0" tIns="0" rIns="0" bIns="0" anchor="ctr">
            <a:spAutoFit/>
          </a:bodyPr>
          <a:lstStyle/>
          <a:p>
            <a:r>
              <a:rPr lang="en-US" altLang="zh-CN" sz="2400" dirty="0">
                <a:solidFill>
                  <a:schemeClr val="bg1"/>
                </a:solidFill>
                <a:latin typeface="Impact" pitchFamily="34" charset="0"/>
                <a:ea typeface="微软雅黑" pitchFamily="34" charset="-122"/>
              </a:rPr>
              <a:t>3.1    </a:t>
            </a:r>
            <a:r>
              <a:rPr lang="zh-CN" altLang="en-US" sz="2400" b="1" dirty="0">
                <a:solidFill>
                  <a:schemeClr val="bg1"/>
                </a:solidFill>
                <a:latin typeface="Impact" pitchFamily="34" charset="0"/>
                <a:ea typeface="微软雅黑" pitchFamily="34" charset="-122"/>
              </a:rPr>
              <a:t>总体战略</a:t>
            </a:r>
          </a:p>
        </p:txBody>
      </p:sp>
      <p:sp>
        <p:nvSpPr>
          <p:cNvPr id="12" name="TextBox 10"/>
          <p:cNvSpPr txBox="1"/>
          <p:nvPr/>
        </p:nvSpPr>
        <p:spPr>
          <a:xfrm>
            <a:off x="4518026" y="2319146"/>
            <a:ext cx="3833813" cy="368186"/>
          </a:xfrm>
          <a:prstGeom prst="rect">
            <a:avLst/>
          </a:prstGeom>
          <a:noFill/>
        </p:spPr>
        <p:txBody>
          <a:bodyPr lIns="0" tIns="0" rIns="0" bIns="0" anchor="ctr">
            <a:spAutoFit/>
          </a:bodyPr>
          <a:lstStyle/>
          <a:p>
            <a:r>
              <a:rPr lang="en-US" altLang="zh-CN" sz="2400" b="1" dirty="0">
                <a:solidFill>
                  <a:schemeClr val="bg1">
                    <a:lumMod val="50000"/>
                  </a:schemeClr>
                </a:solidFill>
                <a:latin typeface="Impact" pitchFamily="34" charset="0"/>
                <a:ea typeface="微软雅黑" pitchFamily="34" charset="-122"/>
              </a:rPr>
              <a:t>3.2    </a:t>
            </a:r>
            <a:r>
              <a:rPr lang="zh-CN" altLang="en-US" sz="2400" dirty="0">
                <a:solidFill>
                  <a:schemeClr val="bg1">
                    <a:lumMod val="50000"/>
                  </a:schemeClr>
                </a:solidFill>
                <a:latin typeface="Impact" pitchFamily="34" charset="0"/>
                <a:ea typeface="微软雅黑" pitchFamily="34" charset="-122"/>
              </a:rPr>
              <a:t>公司战略层</a:t>
            </a:r>
          </a:p>
        </p:txBody>
      </p:sp>
      <p:sp>
        <p:nvSpPr>
          <p:cNvPr id="13" name="TextBox 11"/>
          <p:cNvSpPr txBox="1"/>
          <p:nvPr/>
        </p:nvSpPr>
        <p:spPr>
          <a:xfrm>
            <a:off x="4518026" y="3354660"/>
            <a:ext cx="3833813" cy="369218"/>
          </a:xfrm>
          <a:prstGeom prst="rect">
            <a:avLst/>
          </a:prstGeom>
          <a:noFill/>
        </p:spPr>
        <p:txBody>
          <a:bodyPr lIns="0" tIns="0" rIns="0" bIns="0" anchor="ctr">
            <a:spAutoFit/>
          </a:bodyPr>
          <a:lstStyle/>
          <a:p>
            <a:r>
              <a:rPr lang="en-US" altLang="zh-CN" sz="2400" dirty="0">
                <a:solidFill>
                  <a:srgbClr val="808080"/>
                </a:solidFill>
                <a:latin typeface="Impact" pitchFamily="34" charset="0"/>
                <a:ea typeface="微软雅黑" pitchFamily="34" charset="-122"/>
              </a:rPr>
              <a:t>3.3    </a:t>
            </a:r>
            <a:r>
              <a:rPr lang="zh-CN" altLang="en-US" sz="2400" dirty="0">
                <a:solidFill>
                  <a:srgbClr val="808080"/>
                </a:solidFill>
                <a:latin typeface="Impact" pitchFamily="34" charset="0"/>
                <a:ea typeface="微软雅黑" pitchFamily="34" charset="-122"/>
              </a:rPr>
              <a:t>业务层战略</a:t>
            </a:r>
            <a:endParaRPr lang="zh-CN" altLang="en-US" sz="2400" dirty="0">
              <a:solidFill>
                <a:srgbClr val="808080"/>
              </a:solidFill>
              <a:latin typeface="微软雅黑" pitchFamily="34" charset="-122"/>
              <a:ea typeface="微软雅黑" pitchFamily="34" charset="-122"/>
            </a:endParaRPr>
          </a:p>
        </p:txBody>
      </p:sp>
      <p:sp>
        <p:nvSpPr>
          <p:cNvPr id="14" name="椭圆 13">
            <a:hlinkClick r:id="rId2"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3541355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1.0 </a:t>
            </a:r>
            <a:r>
              <a:rPr lang="zh-CN" altLang="en-US" dirty="0"/>
              <a:t>战略思维工具</a:t>
            </a:r>
          </a:p>
        </p:txBody>
      </p:sp>
      <p:sp>
        <p:nvSpPr>
          <p:cNvPr id="4" name="圆角矩形 3"/>
          <p:cNvSpPr/>
          <p:nvPr/>
        </p:nvSpPr>
        <p:spPr>
          <a:xfrm>
            <a:off x="6372200" y="3690039"/>
            <a:ext cx="1440160" cy="43204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思维导图</a:t>
            </a:r>
          </a:p>
        </p:txBody>
      </p:sp>
      <p:sp>
        <p:nvSpPr>
          <p:cNvPr id="5" name="圆角矩形 4"/>
          <p:cNvSpPr/>
          <p:nvPr/>
        </p:nvSpPr>
        <p:spPr>
          <a:xfrm>
            <a:off x="6372200" y="4173452"/>
            <a:ext cx="1440160" cy="43204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鱼骨图</a:t>
            </a:r>
          </a:p>
        </p:txBody>
      </p:sp>
      <p:sp>
        <p:nvSpPr>
          <p:cNvPr id="6" name="圆角矩形 5"/>
          <p:cNvSpPr/>
          <p:nvPr/>
        </p:nvSpPr>
        <p:spPr>
          <a:xfrm>
            <a:off x="899592" y="3239246"/>
            <a:ext cx="1440160" cy="43204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六顶帽子</a:t>
            </a:r>
          </a:p>
        </p:txBody>
      </p:sp>
      <p:sp>
        <p:nvSpPr>
          <p:cNvPr id="7" name="圆角矩形 6"/>
          <p:cNvSpPr/>
          <p:nvPr/>
        </p:nvSpPr>
        <p:spPr>
          <a:xfrm>
            <a:off x="899592" y="1765290"/>
            <a:ext cx="1440160" cy="43204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itchFamily="34" charset="-122"/>
                <a:ea typeface="微软雅黑" pitchFamily="34" charset="-122"/>
              </a:rPr>
              <a:t>5W2H</a:t>
            </a:r>
            <a:endParaRPr lang="zh-CN" altLang="en-US" b="1" dirty="0">
              <a:latin typeface="微软雅黑" pitchFamily="34" charset="-122"/>
              <a:ea typeface="微软雅黑" pitchFamily="34" charset="-122"/>
            </a:endParaRPr>
          </a:p>
        </p:txBody>
      </p:sp>
      <p:sp>
        <p:nvSpPr>
          <p:cNvPr id="8" name="圆角矩形 7"/>
          <p:cNvSpPr/>
          <p:nvPr/>
        </p:nvSpPr>
        <p:spPr>
          <a:xfrm>
            <a:off x="899592" y="3723878"/>
            <a:ext cx="1440160" cy="43204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金字塔原理</a:t>
            </a:r>
          </a:p>
        </p:txBody>
      </p:sp>
      <p:sp>
        <p:nvSpPr>
          <p:cNvPr id="12" name="圆角矩形 11"/>
          <p:cNvSpPr/>
          <p:nvPr/>
        </p:nvSpPr>
        <p:spPr>
          <a:xfrm>
            <a:off x="6372200" y="3215919"/>
            <a:ext cx="1440160" cy="43204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因果链</a:t>
            </a:r>
          </a:p>
        </p:txBody>
      </p:sp>
      <p:sp>
        <p:nvSpPr>
          <p:cNvPr id="22" name="圆角矩形 21"/>
          <p:cNvSpPr/>
          <p:nvPr/>
        </p:nvSpPr>
        <p:spPr>
          <a:xfrm>
            <a:off x="6372200" y="2736072"/>
            <a:ext cx="1440160" cy="43204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树状图</a:t>
            </a:r>
          </a:p>
        </p:txBody>
      </p:sp>
      <p:sp>
        <p:nvSpPr>
          <p:cNvPr id="23" name="圆角矩形 22"/>
          <p:cNvSpPr/>
          <p:nvPr/>
        </p:nvSpPr>
        <p:spPr>
          <a:xfrm>
            <a:off x="899592" y="2233748"/>
            <a:ext cx="1440160" cy="43204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二维分析</a:t>
            </a:r>
          </a:p>
        </p:txBody>
      </p:sp>
      <p:sp>
        <p:nvSpPr>
          <p:cNvPr id="24" name="圆角矩形 23"/>
          <p:cNvSpPr/>
          <p:nvPr/>
        </p:nvSpPr>
        <p:spPr>
          <a:xfrm>
            <a:off x="6372200" y="2261946"/>
            <a:ext cx="1440160" cy="43204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讲述结构</a:t>
            </a:r>
          </a:p>
        </p:txBody>
      </p:sp>
      <p:sp>
        <p:nvSpPr>
          <p:cNvPr id="13" name="圆角矩形 12"/>
          <p:cNvSpPr/>
          <p:nvPr/>
        </p:nvSpPr>
        <p:spPr>
          <a:xfrm>
            <a:off x="899592" y="2746955"/>
            <a:ext cx="1440160" cy="43204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itchFamily="34" charset="-122"/>
                <a:ea typeface="微软雅黑" pitchFamily="34" charset="-122"/>
              </a:rPr>
              <a:t>七步成诗</a:t>
            </a:r>
          </a:p>
        </p:txBody>
      </p:sp>
      <p:grpSp>
        <p:nvGrpSpPr>
          <p:cNvPr id="3" name="组合 2"/>
          <p:cNvGrpSpPr/>
          <p:nvPr/>
        </p:nvGrpSpPr>
        <p:grpSpPr>
          <a:xfrm>
            <a:off x="3135000" y="-545385"/>
            <a:ext cx="2362200" cy="5222862"/>
            <a:chOff x="4138314" y="-554074"/>
            <a:chExt cx="2362200" cy="5222862"/>
          </a:xfrm>
        </p:grpSpPr>
        <p:pic>
          <p:nvPicPr>
            <p:cNvPr id="8198" name="Picture 6"/>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16100" y="1563638"/>
              <a:ext cx="1771650"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0" b="95968" l="1991" r="96478">
                          <a14:foregroundMark x1="89127" y1="25403" x2="89127" y2="25403"/>
                          <a14:foregroundMark x1="87749" y1="27419" x2="87749" y2="27419"/>
                          <a14:foregroundMark x1="85145" y1="28226" x2="85145" y2="28226"/>
                          <a14:foregroundMark x1="95100" y1="24194" x2="95100" y2="24194"/>
                          <a14:foregroundMark x1="92956" y1="25806" x2="92956" y2="25806"/>
                          <a14:foregroundMark x1="87443" y1="17339" x2="87443" y2="17339"/>
                          <a14:foregroundMark x1="85299" y1="18952" x2="85299" y2="18952"/>
                          <a14:foregroundMark x1="82236" y1="20161" x2="82236" y2="20161"/>
                          <a14:foregroundMark x1="80092" y1="20565" x2="80092" y2="20565"/>
                          <a14:foregroundMark x1="84839" y1="10887" x2="84839" y2="10887"/>
                          <a14:foregroundMark x1="84686" y1="13306" x2="84686" y2="13306"/>
                          <a14:foregroundMark x1="82848" y1="5242" x2="82848" y2="5242"/>
                          <a14:foregroundMark x1="77642" y1="12097" x2="77642" y2="12097"/>
                          <a14:foregroundMark x1="77642" y1="17339" x2="77642" y2="17339"/>
                          <a14:foregroundMark x1="76876" y1="22581" x2="76876" y2="22581"/>
                          <a14:foregroundMark x1="75498" y1="19355" x2="75498" y2="19355"/>
                          <a14:foregroundMark x1="90812" y1="14113" x2="90812" y2="14113"/>
                          <a14:foregroundMark x1="92802" y1="14919" x2="92802" y2="14919"/>
                          <a14:foregroundMark x1="94640" y1="10887" x2="94640" y2="10887"/>
                          <a14:foregroundMark x1="90965" y1="8468" x2="90965" y2="8468"/>
                          <a14:foregroundMark x1="89433" y1="4032" x2="89433" y2="4032"/>
                          <a14:foregroundMark x1="88821" y1="17339" x2="88821" y2="17339"/>
                        </a14:backgroundRemoval>
                      </a14:imgEffect>
                    </a14:imgLayer>
                  </a14:imgProps>
                </a:ext>
                <a:ext uri="{28A0092B-C50C-407E-A947-70E740481C1C}">
                  <a14:useLocalDpi xmlns:a14="http://schemas.microsoft.com/office/drawing/2010/main" val="0"/>
                </a:ext>
              </a:extLst>
            </a:blip>
            <a:srcRect/>
            <a:stretch>
              <a:fillRect/>
            </a:stretch>
          </p:blipFill>
          <p:spPr bwMode="auto">
            <a:xfrm rot="16512817">
              <a:off x="3698800" y="-114560"/>
              <a:ext cx="3241227"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0" name="直接连接符 9"/>
          <p:cNvCxnSpPr>
            <a:stCxn id="7" idx="3"/>
          </p:cNvCxnSpPr>
          <p:nvPr/>
        </p:nvCxnSpPr>
        <p:spPr>
          <a:xfrm flipV="1">
            <a:off x="2339752" y="699542"/>
            <a:ext cx="1296144" cy="1281772"/>
          </a:xfrm>
          <a:prstGeom prst="line">
            <a:avLst/>
          </a:prstGeom>
          <a:ln>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23" idx="3"/>
          </p:cNvCxnSpPr>
          <p:nvPr/>
        </p:nvCxnSpPr>
        <p:spPr>
          <a:xfrm flipV="1">
            <a:off x="2339752" y="915566"/>
            <a:ext cx="1368152" cy="1534206"/>
          </a:xfrm>
          <a:prstGeom prst="line">
            <a:avLst/>
          </a:prstGeom>
          <a:ln>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13" idx="3"/>
          </p:cNvCxnSpPr>
          <p:nvPr/>
        </p:nvCxnSpPr>
        <p:spPr>
          <a:xfrm flipV="1">
            <a:off x="2339752" y="1419622"/>
            <a:ext cx="1152128" cy="1543357"/>
          </a:xfrm>
          <a:prstGeom prst="line">
            <a:avLst/>
          </a:prstGeom>
          <a:ln>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6" idx="3"/>
          </p:cNvCxnSpPr>
          <p:nvPr/>
        </p:nvCxnSpPr>
        <p:spPr>
          <a:xfrm flipV="1">
            <a:off x="2339752" y="1765290"/>
            <a:ext cx="1296144" cy="1689980"/>
          </a:xfrm>
          <a:prstGeom prst="line">
            <a:avLst/>
          </a:prstGeom>
          <a:ln>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8" idx="3"/>
          </p:cNvCxnSpPr>
          <p:nvPr/>
        </p:nvCxnSpPr>
        <p:spPr>
          <a:xfrm flipV="1">
            <a:off x="2339752" y="1765290"/>
            <a:ext cx="1512168" cy="2174612"/>
          </a:xfrm>
          <a:prstGeom prst="line">
            <a:avLst/>
          </a:prstGeom>
          <a:ln>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24" idx="1"/>
          </p:cNvCxnSpPr>
          <p:nvPr/>
        </p:nvCxnSpPr>
        <p:spPr>
          <a:xfrm flipH="1">
            <a:off x="4860032" y="2477970"/>
            <a:ext cx="1512168" cy="485009"/>
          </a:xfrm>
          <a:prstGeom prst="line">
            <a:avLst/>
          </a:prstGeom>
          <a:ln>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22" idx="1"/>
          </p:cNvCxnSpPr>
          <p:nvPr/>
        </p:nvCxnSpPr>
        <p:spPr>
          <a:xfrm flipH="1">
            <a:off x="4860032" y="2952096"/>
            <a:ext cx="1512168" cy="287150"/>
          </a:xfrm>
          <a:prstGeom prst="line">
            <a:avLst/>
          </a:prstGeom>
          <a:ln>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12" idx="1"/>
          </p:cNvCxnSpPr>
          <p:nvPr/>
        </p:nvCxnSpPr>
        <p:spPr>
          <a:xfrm flipH="1">
            <a:off x="4860032" y="3431943"/>
            <a:ext cx="1512168" cy="108012"/>
          </a:xfrm>
          <a:prstGeom prst="line">
            <a:avLst/>
          </a:prstGeom>
          <a:ln>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4" idx="1"/>
          </p:cNvCxnSpPr>
          <p:nvPr/>
        </p:nvCxnSpPr>
        <p:spPr>
          <a:xfrm flipH="1" flipV="1">
            <a:off x="4860032" y="3875504"/>
            <a:ext cx="1512168" cy="30559"/>
          </a:xfrm>
          <a:prstGeom prst="line">
            <a:avLst/>
          </a:prstGeom>
          <a:ln>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44" name="直接连接符 43"/>
          <p:cNvCxnSpPr>
            <a:stCxn id="5" idx="1"/>
          </p:cNvCxnSpPr>
          <p:nvPr/>
        </p:nvCxnSpPr>
        <p:spPr>
          <a:xfrm flipH="1" flipV="1">
            <a:off x="4860032" y="4173452"/>
            <a:ext cx="1512168" cy="216024"/>
          </a:xfrm>
          <a:prstGeom prst="line">
            <a:avLst/>
          </a:prstGeom>
          <a:ln>
            <a:solidFill>
              <a:srgbClr val="00B0F0"/>
            </a:solidFill>
            <a:tailEnd type="oval"/>
          </a:ln>
        </p:spPr>
        <p:style>
          <a:lnRef idx="1">
            <a:schemeClr val="accent1"/>
          </a:lnRef>
          <a:fillRef idx="0">
            <a:schemeClr val="accent1"/>
          </a:fillRef>
          <a:effectRef idx="0">
            <a:schemeClr val="accent1"/>
          </a:effectRef>
          <a:fontRef idx="minor">
            <a:schemeClr val="tx1"/>
          </a:fontRef>
        </p:style>
      </p:cxnSp>
      <p:sp>
        <p:nvSpPr>
          <p:cNvPr id="29" name="椭圆 28">
            <a:hlinkClick r:id="rId6" action="ppaction://hlinksldjump"/>
          </p:cNvPr>
          <p:cNvSpPr>
            <a:spLocks noChangeAspect="1"/>
          </p:cNvSpPr>
          <p:nvPr/>
        </p:nvSpPr>
        <p:spPr>
          <a:xfrm>
            <a:off x="7879417" y="4515966"/>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
        <p:nvSpPr>
          <p:cNvPr id="28" name="圆角矩形 27"/>
          <p:cNvSpPr/>
          <p:nvPr/>
        </p:nvSpPr>
        <p:spPr>
          <a:xfrm>
            <a:off x="899592" y="4218062"/>
            <a:ext cx="1440160" cy="43204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微软雅黑" pitchFamily="34" charset="-122"/>
                <a:ea typeface="微软雅黑" pitchFamily="34" charset="-122"/>
              </a:rPr>
              <a:t>ECRS</a:t>
            </a:r>
            <a:endParaRPr lang="zh-CN" altLang="en-US" b="1" dirty="0">
              <a:latin typeface="微软雅黑" pitchFamily="34" charset="-122"/>
              <a:ea typeface="微软雅黑" pitchFamily="34"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3.1.1 </a:t>
            </a:r>
            <a:r>
              <a:rPr lang="zh-CN" altLang="en-US" dirty="0"/>
              <a:t>战略陈述</a:t>
            </a:r>
            <a:r>
              <a:rPr lang="en-US" altLang="zh-CN" dirty="0"/>
              <a:t>——</a:t>
            </a:r>
            <a:r>
              <a:rPr lang="zh-CN" altLang="en-US" dirty="0"/>
              <a:t>使命、愿景、战略目标</a:t>
            </a:r>
          </a:p>
        </p:txBody>
      </p:sp>
      <p:graphicFrame>
        <p:nvGraphicFramePr>
          <p:cNvPr id="4" name="图示 3"/>
          <p:cNvGraphicFramePr/>
          <p:nvPr>
            <p:extLst>
              <p:ext uri="{D42A27DB-BD31-4B8C-83A1-F6EECF244321}">
                <p14:modId xmlns:p14="http://schemas.microsoft.com/office/powerpoint/2010/main" val="1124366747"/>
              </p:ext>
            </p:extLst>
          </p:nvPr>
        </p:nvGraphicFramePr>
        <p:xfrm>
          <a:off x="611560" y="843558"/>
          <a:ext cx="6096000" cy="360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椭圆 4"/>
          <p:cNvSpPr/>
          <p:nvPr/>
        </p:nvSpPr>
        <p:spPr>
          <a:xfrm>
            <a:off x="2578291" y="3184911"/>
            <a:ext cx="1728192" cy="1656184"/>
          </a:xfrm>
          <a:prstGeom prst="ellipse">
            <a:avLst/>
          </a:prstGeom>
          <a:solidFill>
            <a:srgbClr val="00B0F0">
              <a:alpha val="36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3730419" y="3184911"/>
            <a:ext cx="1728192" cy="1656184"/>
          </a:xfrm>
          <a:prstGeom prst="ellipse">
            <a:avLst/>
          </a:prstGeom>
          <a:solidFill>
            <a:srgbClr val="00B0F0">
              <a:alpha val="36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3154355" y="2176799"/>
            <a:ext cx="1728192" cy="1656184"/>
          </a:xfrm>
          <a:prstGeom prst="ellipse">
            <a:avLst/>
          </a:prstGeom>
          <a:solidFill>
            <a:srgbClr val="00B0F0">
              <a:alpha val="3600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550399" y="2708661"/>
            <a:ext cx="936104" cy="307777"/>
          </a:xfrm>
          <a:prstGeom prst="rect">
            <a:avLst/>
          </a:prstGeom>
          <a:noFill/>
        </p:spPr>
        <p:txBody>
          <a:bodyPr wrap="square" rtlCol="0">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我们能够</a:t>
            </a:r>
          </a:p>
        </p:txBody>
      </p:sp>
      <p:sp>
        <p:nvSpPr>
          <p:cNvPr id="9" name="TextBox 8"/>
          <p:cNvSpPr txBox="1"/>
          <p:nvPr/>
        </p:nvSpPr>
        <p:spPr>
          <a:xfrm>
            <a:off x="2771800" y="4031175"/>
            <a:ext cx="936104" cy="307777"/>
          </a:xfrm>
          <a:prstGeom prst="rect">
            <a:avLst/>
          </a:prstGeom>
          <a:noFill/>
        </p:spPr>
        <p:txBody>
          <a:bodyPr wrap="square" rtlCol="0">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我们想要</a:t>
            </a:r>
          </a:p>
        </p:txBody>
      </p:sp>
      <p:sp>
        <p:nvSpPr>
          <p:cNvPr id="10" name="TextBox 9"/>
          <p:cNvSpPr txBox="1"/>
          <p:nvPr/>
        </p:nvSpPr>
        <p:spPr>
          <a:xfrm>
            <a:off x="4414495" y="4031175"/>
            <a:ext cx="936104" cy="307777"/>
          </a:xfrm>
          <a:prstGeom prst="rect">
            <a:avLst/>
          </a:prstGeom>
          <a:noFill/>
        </p:spPr>
        <p:txBody>
          <a:bodyPr wrap="square" rtlCol="0">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我们应当</a:t>
            </a:r>
          </a:p>
        </p:txBody>
      </p:sp>
      <p:sp>
        <p:nvSpPr>
          <p:cNvPr id="11" name="TextBox 10"/>
          <p:cNvSpPr txBox="1"/>
          <p:nvPr/>
        </p:nvSpPr>
        <p:spPr>
          <a:xfrm rot="19963426">
            <a:off x="4070707" y="3269257"/>
            <a:ext cx="936104" cy="261610"/>
          </a:xfrm>
          <a:prstGeom prst="rect">
            <a:avLst/>
          </a:prstGeom>
          <a:noFill/>
        </p:spPr>
        <p:txBody>
          <a:bodyPr wrap="square" rtlCol="0">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我们应该</a:t>
            </a:r>
          </a:p>
        </p:txBody>
      </p:sp>
      <p:sp>
        <p:nvSpPr>
          <p:cNvPr id="12" name="TextBox 11"/>
          <p:cNvSpPr txBox="1"/>
          <p:nvPr/>
        </p:nvSpPr>
        <p:spPr>
          <a:xfrm rot="1945602">
            <a:off x="3179840" y="3322156"/>
            <a:ext cx="936104" cy="261610"/>
          </a:xfrm>
          <a:prstGeom prst="rect">
            <a:avLst/>
          </a:prstGeom>
          <a:noFill/>
        </p:spPr>
        <p:txBody>
          <a:bodyPr wrap="square" rtlCol="0">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我们可能</a:t>
            </a:r>
          </a:p>
        </p:txBody>
      </p:sp>
      <p:sp>
        <p:nvSpPr>
          <p:cNvPr id="13" name="TextBox 12"/>
          <p:cNvSpPr txBox="1"/>
          <p:nvPr/>
        </p:nvSpPr>
        <p:spPr>
          <a:xfrm>
            <a:off x="3749486" y="3543808"/>
            <a:ext cx="576064" cy="261610"/>
          </a:xfrm>
          <a:prstGeom prst="rect">
            <a:avLst/>
          </a:prstGeom>
          <a:noFill/>
        </p:spPr>
        <p:txBody>
          <a:bodyPr wrap="square" rtlCol="0">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未来</a:t>
            </a:r>
          </a:p>
        </p:txBody>
      </p:sp>
      <p:sp>
        <p:nvSpPr>
          <p:cNvPr id="14" name="TextBox 13"/>
          <p:cNvSpPr txBox="1"/>
          <p:nvPr/>
        </p:nvSpPr>
        <p:spPr>
          <a:xfrm>
            <a:off x="3841777" y="3858891"/>
            <a:ext cx="288032" cy="769441"/>
          </a:xfrm>
          <a:prstGeom prst="rect">
            <a:avLst/>
          </a:prstGeom>
          <a:noFill/>
        </p:spPr>
        <p:txBody>
          <a:bodyPr wrap="square" rtlCol="0">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我们需要</a:t>
            </a:r>
          </a:p>
        </p:txBody>
      </p:sp>
      <p:sp>
        <p:nvSpPr>
          <p:cNvPr id="16" name="圆角矩形 15"/>
          <p:cNvSpPr/>
          <p:nvPr/>
        </p:nvSpPr>
        <p:spPr>
          <a:xfrm>
            <a:off x="2985033" y="1384711"/>
            <a:ext cx="2059107" cy="523039"/>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使命</a:t>
            </a:r>
          </a:p>
        </p:txBody>
      </p:sp>
      <p:sp>
        <p:nvSpPr>
          <p:cNvPr id="17" name="圆角矩形 16"/>
          <p:cNvSpPr/>
          <p:nvPr/>
        </p:nvSpPr>
        <p:spPr>
          <a:xfrm>
            <a:off x="5997823" y="3380859"/>
            <a:ext cx="576064" cy="163916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战略</a:t>
            </a:r>
          </a:p>
        </p:txBody>
      </p:sp>
      <p:sp>
        <p:nvSpPr>
          <p:cNvPr id="18" name="圆角矩形 17"/>
          <p:cNvSpPr/>
          <p:nvPr/>
        </p:nvSpPr>
        <p:spPr>
          <a:xfrm>
            <a:off x="1598643" y="3367720"/>
            <a:ext cx="576064" cy="163916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愿景</a:t>
            </a:r>
          </a:p>
        </p:txBody>
      </p:sp>
      <p:cxnSp>
        <p:nvCxnSpPr>
          <p:cNvPr id="20" name="直接箭头连接符 19"/>
          <p:cNvCxnSpPr>
            <a:stCxn id="16" idx="2"/>
            <a:endCxn id="7" idx="0"/>
          </p:cNvCxnSpPr>
          <p:nvPr/>
        </p:nvCxnSpPr>
        <p:spPr>
          <a:xfrm>
            <a:off x="4014587" y="1907750"/>
            <a:ext cx="3864" cy="269049"/>
          </a:xfrm>
          <a:prstGeom prst="straightConnector1">
            <a:avLst/>
          </a:prstGeom>
          <a:ln>
            <a:solidFill>
              <a:srgbClr val="0070C0"/>
            </a:solidFill>
            <a:prstDash val="dash"/>
            <a:tailEnd type="triangle" w="med" len="lg"/>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4985589" y="1894362"/>
            <a:ext cx="29124" cy="1964529"/>
          </a:xfrm>
          <a:prstGeom prst="straightConnector1">
            <a:avLst/>
          </a:prstGeom>
          <a:ln>
            <a:solidFill>
              <a:srgbClr val="0070C0"/>
            </a:solidFill>
            <a:prstDash val="dash"/>
            <a:tailEnd type="triangle" w="med" len="lg"/>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3010339" y="1894362"/>
            <a:ext cx="29124" cy="1964529"/>
          </a:xfrm>
          <a:prstGeom prst="straightConnector1">
            <a:avLst/>
          </a:prstGeom>
          <a:ln>
            <a:solidFill>
              <a:srgbClr val="0070C0"/>
            </a:solidFill>
            <a:prstDash val="dash"/>
            <a:tailEnd type="triangle" w="med" len="lg"/>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17" idx="1"/>
            <a:endCxn id="10" idx="3"/>
          </p:cNvCxnSpPr>
          <p:nvPr/>
        </p:nvCxnSpPr>
        <p:spPr>
          <a:xfrm flipH="1" flipV="1">
            <a:off x="5350599" y="4185064"/>
            <a:ext cx="647224" cy="15377"/>
          </a:xfrm>
          <a:prstGeom prst="straightConnector1">
            <a:avLst/>
          </a:prstGeom>
          <a:ln>
            <a:solidFill>
              <a:srgbClr val="0070C0"/>
            </a:solidFill>
            <a:prstDash val="dash"/>
            <a:tailEnd type="triangle" w="med" len="lg"/>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18" idx="3"/>
            <a:endCxn id="9" idx="1"/>
          </p:cNvCxnSpPr>
          <p:nvPr/>
        </p:nvCxnSpPr>
        <p:spPr>
          <a:xfrm flipV="1">
            <a:off x="2174707" y="4185064"/>
            <a:ext cx="597093" cy="2238"/>
          </a:xfrm>
          <a:prstGeom prst="straightConnector1">
            <a:avLst/>
          </a:prstGeom>
          <a:ln>
            <a:solidFill>
              <a:srgbClr val="0070C0"/>
            </a:solidFill>
            <a:prstDash val="dash"/>
            <a:tailEnd type="triangle" w="med"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205735" y="1384711"/>
            <a:ext cx="2160240" cy="1200329"/>
          </a:xfrm>
          <a:prstGeom prst="rect">
            <a:avLst/>
          </a:prstGeom>
          <a:noFill/>
        </p:spPr>
        <p:txBody>
          <a:bodyPr wrap="square" rtlCol="0">
            <a:spAutoFit/>
          </a:bodyPr>
          <a:lstStyle/>
          <a:p>
            <a:pPr>
              <a:lnSpc>
                <a:spcPct val="150000"/>
              </a:lnSpc>
            </a:pPr>
            <a:r>
              <a:rPr lang="zh-CN" altLang="en-US" sz="1200" b="1" dirty="0">
                <a:solidFill>
                  <a:srgbClr val="0070C0"/>
                </a:solidFill>
                <a:latin typeface="微软雅黑" panose="020B0503020204020204" pitchFamily="34" charset="-122"/>
                <a:ea typeface="微软雅黑" panose="020B0503020204020204" pitchFamily="34" charset="-122"/>
              </a:rPr>
              <a:t>使命</a:t>
            </a:r>
            <a:r>
              <a:rPr lang="en-US" altLang="zh-CN" sz="1200" b="1" dirty="0">
                <a:solidFill>
                  <a:srgbClr val="0070C0"/>
                </a:solidFill>
                <a:latin typeface="微软雅黑" panose="020B0503020204020204" pitchFamily="34" charset="-122"/>
                <a:ea typeface="微软雅黑" panose="020B0503020204020204" pitchFamily="34" charset="-122"/>
              </a:rPr>
              <a:t>——</a:t>
            </a:r>
            <a:r>
              <a:rPr lang="zh-CN" altLang="en-US" sz="1200" b="1" dirty="0">
                <a:solidFill>
                  <a:srgbClr val="0070C0"/>
                </a:solidFill>
                <a:latin typeface="微软雅黑" panose="020B0503020204020204" pitchFamily="34" charset="-122"/>
                <a:ea typeface="微软雅黑" panose="020B0503020204020204" pitchFamily="34" charset="-122"/>
              </a:rPr>
              <a:t>公司为什么存在？</a:t>
            </a:r>
            <a:endParaRPr lang="en-US" altLang="zh-CN" sz="1200" b="1" dirty="0">
              <a:solidFill>
                <a:srgbClr val="0070C0"/>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l"/>
            </a:pPr>
            <a:r>
              <a:rPr lang="zh-CN" altLang="en-US" sz="1200" dirty="0">
                <a:solidFill>
                  <a:srgbClr val="0070C0"/>
                </a:solidFill>
                <a:latin typeface="楷体" panose="02010609060101010101" pitchFamily="49" charset="-122"/>
                <a:ea typeface="楷体" panose="02010609060101010101" pitchFamily="49" charset="-122"/>
              </a:rPr>
              <a:t>组织中所有决策的前提</a:t>
            </a:r>
            <a:endParaRPr lang="en-US" altLang="zh-CN" sz="1200" dirty="0">
              <a:solidFill>
                <a:srgbClr val="0070C0"/>
              </a:solidFill>
              <a:latin typeface="楷体" panose="02010609060101010101" pitchFamily="49" charset="-122"/>
              <a:ea typeface="楷体" panose="02010609060101010101" pitchFamily="49" charset="-122"/>
            </a:endParaRPr>
          </a:p>
          <a:p>
            <a:pPr marL="171450" indent="-171450">
              <a:lnSpc>
                <a:spcPct val="150000"/>
              </a:lnSpc>
              <a:buFont typeface="Wingdings" panose="05000000000000000000" pitchFamily="2" charset="2"/>
              <a:buChar char="l"/>
            </a:pPr>
            <a:r>
              <a:rPr lang="zh-CN" altLang="en-US" sz="1200" dirty="0">
                <a:solidFill>
                  <a:srgbClr val="0070C0"/>
                </a:solidFill>
                <a:latin typeface="楷体" panose="02010609060101010101" pitchFamily="49" charset="-122"/>
                <a:ea typeface="楷体" panose="02010609060101010101" pitchFamily="49" charset="-122"/>
              </a:rPr>
              <a:t>持久的、无限时的</a:t>
            </a:r>
            <a:endParaRPr lang="en-US" altLang="zh-CN" sz="1200" dirty="0">
              <a:solidFill>
                <a:srgbClr val="0070C0"/>
              </a:solidFill>
              <a:latin typeface="楷体" panose="02010609060101010101" pitchFamily="49" charset="-122"/>
              <a:ea typeface="楷体" panose="02010609060101010101" pitchFamily="49" charset="-122"/>
            </a:endParaRPr>
          </a:p>
          <a:p>
            <a:pPr marL="171450" indent="-171450">
              <a:lnSpc>
                <a:spcPct val="150000"/>
              </a:lnSpc>
              <a:buFont typeface="Wingdings" panose="05000000000000000000" pitchFamily="2" charset="2"/>
              <a:buChar char="l"/>
            </a:pPr>
            <a:r>
              <a:rPr lang="zh-CN" altLang="en-US" sz="1200" dirty="0">
                <a:solidFill>
                  <a:srgbClr val="0070C0"/>
                </a:solidFill>
                <a:latin typeface="楷体" panose="02010609060101010101" pitchFamily="49" charset="-122"/>
                <a:ea typeface="楷体" panose="02010609060101010101" pitchFamily="49" charset="-122"/>
              </a:rPr>
              <a:t>为内外部提供指导的</a:t>
            </a:r>
          </a:p>
        </p:txBody>
      </p:sp>
      <p:sp>
        <p:nvSpPr>
          <p:cNvPr id="38" name="TextBox 37"/>
          <p:cNvSpPr txBox="1"/>
          <p:nvPr/>
        </p:nvSpPr>
        <p:spPr>
          <a:xfrm>
            <a:off x="611560" y="1750390"/>
            <a:ext cx="2160240" cy="1477328"/>
          </a:xfrm>
          <a:prstGeom prst="rect">
            <a:avLst/>
          </a:prstGeom>
          <a:noFill/>
        </p:spPr>
        <p:txBody>
          <a:bodyPr wrap="square" rtlCol="0">
            <a:spAutoFit/>
          </a:bodyPr>
          <a:lstStyle/>
          <a:p>
            <a:pPr>
              <a:lnSpc>
                <a:spcPct val="150000"/>
              </a:lnSpc>
            </a:pPr>
            <a:r>
              <a:rPr lang="zh-CN" altLang="en-US" sz="1200" b="1" dirty="0">
                <a:solidFill>
                  <a:srgbClr val="0070C0"/>
                </a:solidFill>
                <a:latin typeface="微软雅黑" panose="020B0503020204020204" pitchFamily="34" charset="-122"/>
                <a:ea typeface="微软雅黑" panose="020B0503020204020204" pitchFamily="34" charset="-122"/>
              </a:rPr>
              <a:t>愿景</a:t>
            </a:r>
            <a:r>
              <a:rPr lang="en-US" altLang="zh-CN" sz="1200" b="1" dirty="0">
                <a:solidFill>
                  <a:srgbClr val="0070C0"/>
                </a:solidFill>
                <a:latin typeface="微软雅黑" panose="020B0503020204020204" pitchFamily="34" charset="-122"/>
                <a:ea typeface="微软雅黑" panose="020B0503020204020204" pitchFamily="34" charset="-122"/>
              </a:rPr>
              <a:t>——</a:t>
            </a:r>
            <a:r>
              <a:rPr lang="zh-CN" altLang="en-US" sz="1200" b="1" dirty="0">
                <a:solidFill>
                  <a:srgbClr val="0070C0"/>
                </a:solidFill>
                <a:latin typeface="微软雅黑" panose="020B0503020204020204" pitchFamily="34" charset="-122"/>
                <a:ea typeface="微软雅黑" panose="020B0503020204020204" pitchFamily="34" charset="-122"/>
              </a:rPr>
              <a:t>希望公司成为啥样？</a:t>
            </a:r>
            <a:endParaRPr lang="en-US" altLang="zh-CN" sz="1200" b="1" dirty="0">
              <a:solidFill>
                <a:srgbClr val="0070C0"/>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l"/>
            </a:pPr>
            <a:r>
              <a:rPr lang="zh-CN" altLang="en-US" sz="1200" dirty="0">
                <a:solidFill>
                  <a:srgbClr val="0070C0"/>
                </a:solidFill>
                <a:latin typeface="楷体" panose="02010609060101010101" pitchFamily="49" charset="-122"/>
                <a:ea typeface="楷体" panose="02010609060101010101" pitchFamily="49" charset="-122"/>
              </a:rPr>
              <a:t>指导发展</a:t>
            </a:r>
            <a:endParaRPr lang="en-US" altLang="zh-CN" sz="1200" dirty="0">
              <a:solidFill>
                <a:srgbClr val="0070C0"/>
              </a:solidFill>
              <a:latin typeface="楷体" panose="02010609060101010101" pitchFamily="49" charset="-122"/>
              <a:ea typeface="楷体" panose="02010609060101010101" pitchFamily="49" charset="-122"/>
            </a:endParaRPr>
          </a:p>
          <a:p>
            <a:pPr marL="171450" indent="-171450">
              <a:lnSpc>
                <a:spcPct val="150000"/>
              </a:lnSpc>
              <a:buFont typeface="Wingdings" panose="05000000000000000000" pitchFamily="2" charset="2"/>
              <a:buChar char="l"/>
            </a:pPr>
            <a:r>
              <a:rPr lang="zh-CN" altLang="en-US" sz="1200" dirty="0">
                <a:solidFill>
                  <a:srgbClr val="0070C0"/>
                </a:solidFill>
                <a:latin typeface="楷体" panose="02010609060101010101" pitchFamily="49" charset="-122"/>
                <a:ea typeface="楷体" panose="02010609060101010101" pitchFamily="49" charset="-122"/>
              </a:rPr>
              <a:t>鼓舞人心的事实</a:t>
            </a:r>
            <a:endParaRPr lang="en-US" altLang="zh-CN" sz="1200" dirty="0">
              <a:solidFill>
                <a:srgbClr val="0070C0"/>
              </a:solidFill>
              <a:latin typeface="楷体" panose="02010609060101010101" pitchFamily="49" charset="-122"/>
              <a:ea typeface="楷体" panose="02010609060101010101" pitchFamily="49" charset="-122"/>
            </a:endParaRPr>
          </a:p>
          <a:p>
            <a:pPr marL="171450" indent="-171450">
              <a:lnSpc>
                <a:spcPct val="150000"/>
              </a:lnSpc>
              <a:buFont typeface="Wingdings" panose="05000000000000000000" pitchFamily="2" charset="2"/>
              <a:buChar char="l"/>
            </a:pPr>
            <a:r>
              <a:rPr lang="zh-CN" altLang="en-US" sz="1200" dirty="0">
                <a:solidFill>
                  <a:srgbClr val="0070C0"/>
                </a:solidFill>
                <a:latin typeface="楷体" panose="02010609060101010101" pitchFamily="49" charset="-122"/>
                <a:ea typeface="楷体" panose="02010609060101010101" pitchFamily="49" charset="-122"/>
              </a:rPr>
              <a:t>可以在特定时间内实现</a:t>
            </a:r>
            <a:endParaRPr lang="en-US" altLang="zh-CN" sz="1200" dirty="0">
              <a:solidFill>
                <a:srgbClr val="0070C0"/>
              </a:solidFill>
              <a:latin typeface="楷体" panose="02010609060101010101" pitchFamily="49" charset="-122"/>
              <a:ea typeface="楷体" panose="02010609060101010101" pitchFamily="49" charset="-122"/>
            </a:endParaRPr>
          </a:p>
          <a:p>
            <a:pPr marL="171450" indent="-171450">
              <a:lnSpc>
                <a:spcPct val="150000"/>
              </a:lnSpc>
              <a:buFont typeface="Wingdings" panose="05000000000000000000" pitchFamily="2" charset="2"/>
              <a:buChar char="l"/>
            </a:pPr>
            <a:r>
              <a:rPr lang="zh-CN" altLang="en-US" sz="1200" dirty="0">
                <a:solidFill>
                  <a:srgbClr val="0070C0"/>
                </a:solidFill>
                <a:latin typeface="楷体" panose="02010609060101010101" pitchFamily="49" charset="-122"/>
                <a:ea typeface="楷体" panose="02010609060101010101" pitchFamily="49" charset="-122"/>
              </a:rPr>
              <a:t>主要为内部提供指导</a:t>
            </a:r>
          </a:p>
        </p:txBody>
      </p:sp>
      <p:sp>
        <p:nvSpPr>
          <p:cNvPr id="39" name="TextBox 38"/>
          <p:cNvSpPr txBox="1"/>
          <p:nvPr/>
        </p:nvSpPr>
        <p:spPr>
          <a:xfrm>
            <a:off x="6573887" y="3184911"/>
            <a:ext cx="2239890" cy="1754326"/>
          </a:xfrm>
          <a:prstGeom prst="rect">
            <a:avLst/>
          </a:prstGeom>
          <a:noFill/>
        </p:spPr>
        <p:txBody>
          <a:bodyPr wrap="square" rtlCol="0">
            <a:spAutoFit/>
          </a:bodyPr>
          <a:lstStyle/>
          <a:p>
            <a:pPr>
              <a:lnSpc>
                <a:spcPct val="150000"/>
              </a:lnSpc>
            </a:pPr>
            <a:r>
              <a:rPr lang="zh-CN" altLang="en-US" sz="1200" b="1" dirty="0">
                <a:solidFill>
                  <a:srgbClr val="0070C0"/>
                </a:solidFill>
                <a:latin typeface="微软雅黑" panose="020B0503020204020204" pitchFamily="34" charset="-122"/>
                <a:ea typeface="微软雅黑" panose="020B0503020204020204" pitchFamily="34" charset="-122"/>
              </a:rPr>
              <a:t>战略目标</a:t>
            </a:r>
            <a:r>
              <a:rPr lang="en-US" altLang="zh-CN" sz="1200" b="1" dirty="0">
                <a:solidFill>
                  <a:srgbClr val="0070C0"/>
                </a:solidFill>
                <a:latin typeface="微软雅黑" panose="020B0503020204020204" pitchFamily="34" charset="-122"/>
                <a:ea typeface="微软雅黑" panose="020B0503020204020204" pitchFamily="34" charset="-122"/>
              </a:rPr>
              <a:t>——</a:t>
            </a:r>
            <a:r>
              <a:rPr lang="zh-CN" altLang="en-US" sz="1200" b="1" dirty="0">
                <a:solidFill>
                  <a:srgbClr val="0070C0"/>
                </a:solidFill>
                <a:latin typeface="微软雅黑" panose="020B0503020204020204" pitchFamily="34" charset="-122"/>
                <a:ea typeface="微软雅黑" panose="020B0503020204020204" pitchFamily="34" charset="-122"/>
              </a:rPr>
              <a:t>要实现什么目标？</a:t>
            </a:r>
            <a:endParaRPr lang="en-US" altLang="zh-CN" sz="1200" b="1" dirty="0">
              <a:solidFill>
                <a:srgbClr val="0070C0"/>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l"/>
            </a:pPr>
            <a:r>
              <a:rPr lang="zh-CN" altLang="en-US" sz="1200" dirty="0">
                <a:solidFill>
                  <a:srgbClr val="0070C0"/>
                </a:solidFill>
                <a:latin typeface="楷体" panose="02010609060101010101" pitchFamily="49" charset="-122"/>
                <a:ea typeface="楷体" panose="02010609060101010101" pitchFamily="49" charset="-122"/>
              </a:rPr>
              <a:t>列出举措</a:t>
            </a:r>
            <a:endParaRPr lang="en-US" altLang="zh-CN" sz="1200" dirty="0">
              <a:solidFill>
                <a:srgbClr val="0070C0"/>
              </a:solidFill>
              <a:latin typeface="楷体" panose="02010609060101010101" pitchFamily="49" charset="-122"/>
              <a:ea typeface="楷体" panose="02010609060101010101" pitchFamily="49" charset="-122"/>
            </a:endParaRPr>
          </a:p>
          <a:p>
            <a:pPr marL="171450" indent="-171450">
              <a:lnSpc>
                <a:spcPct val="150000"/>
              </a:lnSpc>
              <a:buFont typeface="Wingdings" panose="05000000000000000000" pitchFamily="2" charset="2"/>
              <a:buChar char="l"/>
            </a:pPr>
            <a:r>
              <a:rPr lang="zh-CN" altLang="en-US" sz="1200" dirty="0">
                <a:solidFill>
                  <a:srgbClr val="0070C0"/>
                </a:solidFill>
                <a:latin typeface="楷体" panose="02010609060101010101" pitchFamily="49" charset="-122"/>
                <a:ea typeface="楷体" panose="02010609060101010101" pitchFamily="49" charset="-122"/>
              </a:rPr>
              <a:t>描述战略选择</a:t>
            </a:r>
            <a:endParaRPr lang="en-US" altLang="zh-CN" sz="1200" dirty="0">
              <a:solidFill>
                <a:srgbClr val="0070C0"/>
              </a:solidFill>
              <a:latin typeface="楷体" panose="02010609060101010101" pitchFamily="49" charset="-122"/>
              <a:ea typeface="楷体" panose="02010609060101010101" pitchFamily="49" charset="-122"/>
            </a:endParaRPr>
          </a:p>
          <a:p>
            <a:pPr marL="171450" indent="-171450">
              <a:lnSpc>
                <a:spcPct val="150000"/>
              </a:lnSpc>
              <a:buFont typeface="Wingdings" panose="05000000000000000000" pitchFamily="2" charset="2"/>
              <a:buChar char="l"/>
            </a:pPr>
            <a:r>
              <a:rPr lang="zh-CN" altLang="en-US" sz="1200" dirty="0">
                <a:solidFill>
                  <a:srgbClr val="0070C0"/>
                </a:solidFill>
                <a:latin typeface="楷体" panose="02010609060101010101" pitchFamily="49" charset="-122"/>
                <a:ea typeface="楷体" panose="02010609060101010101" pitchFamily="49" charset="-122"/>
              </a:rPr>
              <a:t>随市场、消费者变化而调整</a:t>
            </a:r>
            <a:endParaRPr lang="en-US" altLang="zh-CN" sz="1200" dirty="0">
              <a:solidFill>
                <a:srgbClr val="0070C0"/>
              </a:solidFill>
              <a:latin typeface="楷体" panose="02010609060101010101" pitchFamily="49" charset="-122"/>
              <a:ea typeface="楷体" panose="02010609060101010101" pitchFamily="49" charset="-122"/>
            </a:endParaRPr>
          </a:p>
          <a:p>
            <a:pPr marL="171450" indent="-171450">
              <a:lnSpc>
                <a:spcPct val="150000"/>
              </a:lnSpc>
              <a:buFont typeface="Wingdings" panose="05000000000000000000" pitchFamily="2" charset="2"/>
              <a:buChar char="l"/>
            </a:pPr>
            <a:r>
              <a:rPr lang="zh-CN" altLang="en-US" sz="1200" dirty="0">
                <a:solidFill>
                  <a:srgbClr val="0070C0"/>
                </a:solidFill>
                <a:latin typeface="楷体" panose="02010609060101010101" pitchFamily="49" charset="-122"/>
                <a:ea typeface="楷体" panose="02010609060101010101" pitchFamily="49" charset="-122"/>
              </a:rPr>
              <a:t>阶段性</a:t>
            </a:r>
            <a:endParaRPr lang="en-US" altLang="zh-CN" sz="1200" dirty="0">
              <a:solidFill>
                <a:srgbClr val="0070C0"/>
              </a:solidFill>
              <a:latin typeface="楷体" panose="02010609060101010101" pitchFamily="49" charset="-122"/>
              <a:ea typeface="楷体" panose="02010609060101010101" pitchFamily="49" charset="-122"/>
            </a:endParaRPr>
          </a:p>
          <a:p>
            <a:pPr marL="171450" indent="-171450">
              <a:lnSpc>
                <a:spcPct val="150000"/>
              </a:lnSpc>
              <a:buFont typeface="Wingdings" panose="05000000000000000000" pitchFamily="2" charset="2"/>
              <a:buChar char="l"/>
            </a:pPr>
            <a:r>
              <a:rPr lang="zh-CN" altLang="en-US" sz="1200" dirty="0">
                <a:solidFill>
                  <a:srgbClr val="0070C0"/>
                </a:solidFill>
                <a:latin typeface="楷体" panose="02010609060101010101" pitchFamily="49" charset="-122"/>
                <a:ea typeface="楷体" panose="02010609060101010101" pitchFamily="49" charset="-122"/>
              </a:rPr>
              <a:t>严格限制在内部</a:t>
            </a:r>
          </a:p>
        </p:txBody>
      </p:sp>
      <p:sp>
        <p:nvSpPr>
          <p:cNvPr id="25" name="椭圆 24">
            <a:hlinkClick r:id="rId7" action="ppaction://hlinksldjump"/>
          </p:cNvPr>
          <p:cNvSpPr>
            <a:spLocks noChangeAspect="1"/>
          </p:cNvSpPr>
          <p:nvPr/>
        </p:nvSpPr>
        <p:spPr>
          <a:xfrm>
            <a:off x="8100392" y="136300"/>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1815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直接连接符 79"/>
          <p:cNvCxnSpPr/>
          <p:nvPr/>
        </p:nvCxnSpPr>
        <p:spPr>
          <a:xfrm>
            <a:off x="5728126" y="4003446"/>
            <a:ext cx="2411731"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5578886" y="2994772"/>
            <a:ext cx="1187823" cy="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5534282" y="2509431"/>
            <a:ext cx="3338489" cy="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en-US" altLang="zh-CN" dirty="0"/>
              <a:t>3.1.1 </a:t>
            </a:r>
            <a:r>
              <a:rPr lang="zh-CN" altLang="en-US" dirty="0"/>
              <a:t>战略陈述</a:t>
            </a:r>
            <a:r>
              <a:rPr lang="en-US" altLang="zh-CN" dirty="0"/>
              <a:t>——</a:t>
            </a:r>
            <a:r>
              <a:rPr lang="zh-CN" altLang="en-US" dirty="0"/>
              <a:t>使命、愿景、战略目标</a:t>
            </a:r>
          </a:p>
        </p:txBody>
      </p:sp>
      <p:graphicFrame>
        <p:nvGraphicFramePr>
          <p:cNvPr id="5" name="图示 4"/>
          <p:cNvGraphicFramePr/>
          <p:nvPr>
            <p:extLst>
              <p:ext uri="{D42A27DB-BD31-4B8C-83A1-F6EECF244321}">
                <p14:modId xmlns:p14="http://schemas.microsoft.com/office/powerpoint/2010/main" val="797223469"/>
              </p:ext>
            </p:extLst>
          </p:nvPr>
        </p:nvGraphicFramePr>
        <p:xfrm>
          <a:off x="611560" y="843558"/>
          <a:ext cx="6096000" cy="360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750616" y="2060038"/>
            <a:ext cx="3618985" cy="646331"/>
          </a:xfrm>
          <a:prstGeom prst="rect">
            <a:avLst/>
          </a:prstGeom>
          <a:noFill/>
        </p:spPr>
        <p:txBody>
          <a:bodyPr wrap="square" rtlCol="0">
            <a:spAutoFit/>
          </a:bodyPr>
          <a:lstStyle/>
          <a:p>
            <a:r>
              <a:rPr lang="zh-CN" altLang="en-US" sz="1200" dirty="0">
                <a:solidFill>
                  <a:srgbClr val="0070C0"/>
                </a:solidFill>
                <a:latin typeface="微软雅黑" panose="020B0503020204020204" pitchFamily="34" charset="-122"/>
                <a:ea typeface="微软雅黑" panose="020B0503020204020204" pitchFamily="34" charset="-122"/>
              </a:rPr>
              <a:t>简单的说，使命就是回答企业为什么存在的描述。或者企业是做什么的。一般需要涵盖以下四个部分（至少前三个部分）：</a:t>
            </a:r>
          </a:p>
        </p:txBody>
      </p:sp>
      <p:grpSp>
        <p:nvGrpSpPr>
          <p:cNvPr id="7" name="组合 6"/>
          <p:cNvGrpSpPr/>
          <p:nvPr/>
        </p:nvGrpSpPr>
        <p:grpSpPr>
          <a:xfrm>
            <a:off x="539552" y="1275606"/>
            <a:ext cx="1728192" cy="756000"/>
            <a:chOff x="4960303" y="447598"/>
            <a:chExt cx="1728192" cy="756000"/>
          </a:xfrm>
        </p:grpSpPr>
        <p:sp>
          <p:nvSpPr>
            <p:cNvPr id="8" name="圆角矩形 7"/>
            <p:cNvSpPr/>
            <p:nvPr/>
          </p:nvSpPr>
          <p:spPr>
            <a:xfrm>
              <a:off x="5338303" y="573570"/>
              <a:ext cx="1350192"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介     绍</a:t>
              </a:r>
            </a:p>
          </p:txBody>
        </p:sp>
        <p:sp>
          <p:nvSpPr>
            <p:cNvPr id="9" name="椭圆 8"/>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1</a:t>
              </a:r>
              <a:endParaRPr lang="zh-CN" altLang="en-US" sz="3200" b="1" dirty="0">
                <a:latin typeface="Arial Black" panose="020B0A04020102020204" pitchFamily="34" charset="0"/>
                <a:ea typeface="微软雅黑" panose="020B0503020204020204" pitchFamily="34" charset="-122"/>
              </a:endParaRPr>
            </a:p>
          </p:txBody>
        </p:sp>
      </p:grpSp>
      <p:sp>
        <p:nvSpPr>
          <p:cNvPr id="11" name="椭圆 10"/>
          <p:cNvSpPr>
            <a:spLocks noChangeAspect="1"/>
          </p:cNvSpPr>
          <p:nvPr/>
        </p:nvSpPr>
        <p:spPr>
          <a:xfrm>
            <a:off x="801894" y="2853926"/>
            <a:ext cx="512563" cy="491161"/>
          </a:xfrm>
          <a:prstGeom prst="ellipse">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Bernard MT Condensed" panose="02050806060905020404" pitchFamily="18" charset="0"/>
              </a:rPr>
              <a:t>1</a:t>
            </a:r>
            <a:endParaRPr lang="zh-CN" altLang="en-US" sz="2800" dirty="0">
              <a:latin typeface="Bernard MT Condensed" panose="02050806060905020404" pitchFamily="18" charset="0"/>
            </a:endParaRPr>
          </a:p>
        </p:txBody>
      </p:sp>
      <p:sp>
        <p:nvSpPr>
          <p:cNvPr id="12" name="椭圆 11"/>
          <p:cNvSpPr>
            <a:spLocks noChangeAspect="1"/>
          </p:cNvSpPr>
          <p:nvPr/>
        </p:nvSpPr>
        <p:spPr>
          <a:xfrm>
            <a:off x="2591702" y="2853925"/>
            <a:ext cx="512563" cy="491161"/>
          </a:xfrm>
          <a:prstGeom prst="ellipse">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Bernard MT Condensed" panose="02050806060905020404" pitchFamily="18" charset="0"/>
              </a:rPr>
              <a:t>3</a:t>
            </a:r>
            <a:endParaRPr lang="zh-CN" altLang="en-US" sz="2800" dirty="0">
              <a:latin typeface="Bernard MT Condensed" panose="02050806060905020404" pitchFamily="18" charset="0"/>
            </a:endParaRPr>
          </a:p>
        </p:txBody>
      </p:sp>
      <p:sp>
        <p:nvSpPr>
          <p:cNvPr id="13" name="椭圆 12"/>
          <p:cNvSpPr>
            <a:spLocks noChangeAspect="1"/>
          </p:cNvSpPr>
          <p:nvPr/>
        </p:nvSpPr>
        <p:spPr>
          <a:xfrm>
            <a:off x="1395141" y="4083918"/>
            <a:ext cx="512563" cy="491161"/>
          </a:xfrm>
          <a:prstGeom prst="ellipse">
            <a:avLst/>
          </a:prstGeom>
          <a:solidFill>
            <a:srgbClr val="00B0F0"/>
          </a:solid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Bernard MT Condensed" panose="02050806060905020404" pitchFamily="18" charset="0"/>
              </a:rPr>
              <a:t>2</a:t>
            </a:r>
            <a:endParaRPr lang="zh-CN" altLang="en-US" sz="2800" dirty="0">
              <a:latin typeface="Bernard MT Condensed" panose="02050806060905020404" pitchFamily="18" charset="0"/>
            </a:endParaRPr>
          </a:p>
        </p:txBody>
      </p:sp>
      <p:sp>
        <p:nvSpPr>
          <p:cNvPr id="14" name="椭圆 13"/>
          <p:cNvSpPr>
            <a:spLocks noChangeAspect="1"/>
          </p:cNvSpPr>
          <p:nvPr/>
        </p:nvSpPr>
        <p:spPr>
          <a:xfrm>
            <a:off x="3347864" y="4083917"/>
            <a:ext cx="512563" cy="491161"/>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Bernard MT Condensed" panose="02050806060905020404" pitchFamily="18" charset="0"/>
              </a:rPr>
              <a:t>4</a:t>
            </a:r>
            <a:endParaRPr lang="zh-CN" altLang="en-US" sz="2800" dirty="0">
              <a:latin typeface="Bernard MT Condensed" panose="02050806060905020404" pitchFamily="18" charset="0"/>
            </a:endParaRPr>
          </a:p>
        </p:txBody>
      </p:sp>
      <p:cxnSp>
        <p:nvCxnSpPr>
          <p:cNvPr id="16" name="直接连接符 15"/>
          <p:cNvCxnSpPr>
            <a:stCxn id="11" idx="4"/>
            <a:endCxn id="13" idx="1"/>
          </p:cNvCxnSpPr>
          <p:nvPr/>
        </p:nvCxnSpPr>
        <p:spPr>
          <a:xfrm>
            <a:off x="1058176" y="3345087"/>
            <a:ext cx="412028" cy="81076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13" idx="6"/>
            <a:endCxn id="12" idx="3"/>
          </p:cNvCxnSpPr>
          <p:nvPr/>
        </p:nvCxnSpPr>
        <p:spPr>
          <a:xfrm flipV="1">
            <a:off x="1907704" y="3273157"/>
            <a:ext cx="759061" cy="1056342"/>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4" idx="1"/>
            <a:endCxn id="12" idx="5"/>
          </p:cNvCxnSpPr>
          <p:nvPr/>
        </p:nvCxnSpPr>
        <p:spPr>
          <a:xfrm flipH="1" flipV="1">
            <a:off x="3029202" y="3273157"/>
            <a:ext cx="393725" cy="882689"/>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14457" y="2821867"/>
            <a:ext cx="1169311" cy="584775"/>
          </a:xfrm>
          <a:prstGeom prst="rect">
            <a:avLst/>
          </a:prstGeom>
          <a:noFill/>
        </p:spPr>
        <p:txBody>
          <a:bodyPr wrap="square" rtlCol="0">
            <a:spAutoFit/>
          </a:bodyPr>
          <a:lstStyle/>
          <a:p>
            <a:r>
              <a:rPr lang="zh-CN" altLang="en-US" sz="1600" b="1" dirty="0">
                <a:solidFill>
                  <a:srgbClr val="0070C0"/>
                </a:solidFill>
                <a:latin typeface="微软雅黑" panose="020B0503020204020204" pitchFamily="34" charset="-122"/>
                <a:ea typeface="微软雅黑" panose="020B0503020204020204" pitchFamily="34" charset="-122"/>
              </a:rPr>
              <a:t>产品和</a:t>
            </a:r>
            <a:endParaRPr lang="en-US" altLang="zh-CN" sz="1600" b="1" dirty="0">
              <a:solidFill>
                <a:srgbClr val="0070C0"/>
              </a:solidFill>
              <a:latin typeface="微软雅黑" panose="020B0503020204020204" pitchFamily="34" charset="-122"/>
              <a:ea typeface="微软雅黑" panose="020B0503020204020204" pitchFamily="34" charset="-122"/>
            </a:endParaRPr>
          </a:p>
          <a:p>
            <a:r>
              <a:rPr lang="zh-CN" altLang="en-US" sz="1600" b="1" dirty="0">
                <a:solidFill>
                  <a:srgbClr val="0070C0"/>
                </a:solidFill>
                <a:latin typeface="微软雅黑" panose="020B0503020204020204" pitchFamily="34" charset="-122"/>
                <a:ea typeface="微软雅黑" panose="020B0503020204020204" pitchFamily="34" charset="-122"/>
              </a:rPr>
              <a:t>业务范围</a:t>
            </a:r>
          </a:p>
        </p:txBody>
      </p:sp>
      <p:sp>
        <p:nvSpPr>
          <p:cNvPr id="25" name="TextBox 24"/>
          <p:cNvSpPr txBox="1"/>
          <p:nvPr/>
        </p:nvSpPr>
        <p:spPr>
          <a:xfrm>
            <a:off x="1152615" y="4611562"/>
            <a:ext cx="1169311" cy="338554"/>
          </a:xfrm>
          <a:prstGeom prst="rect">
            <a:avLst/>
          </a:prstGeom>
          <a:noFill/>
        </p:spPr>
        <p:txBody>
          <a:bodyPr wrap="square" rtlCol="0">
            <a:spAutoFit/>
          </a:bodyPr>
          <a:lstStyle/>
          <a:p>
            <a:r>
              <a:rPr lang="zh-CN" altLang="en-US" sz="1600" b="1" dirty="0">
                <a:solidFill>
                  <a:srgbClr val="0070C0"/>
                </a:solidFill>
                <a:latin typeface="微软雅黑" panose="020B0503020204020204" pitchFamily="34" charset="-122"/>
                <a:ea typeface="微软雅黑" panose="020B0503020204020204" pitchFamily="34" charset="-122"/>
              </a:rPr>
              <a:t>服务人群</a:t>
            </a:r>
          </a:p>
        </p:txBody>
      </p:sp>
      <p:sp>
        <p:nvSpPr>
          <p:cNvPr id="26" name="TextBox 25"/>
          <p:cNvSpPr txBox="1"/>
          <p:nvPr/>
        </p:nvSpPr>
        <p:spPr>
          <a:xfrm>
            <a:off x="3200291" y="2830834"/>
            <a:ext cx="1169311" cy="584775"/>
          </a:xfrm>
          <a:prstGeom prst="rect">
            <a:avLst/>
          </a:prstGeom>
          <a:noFill/>
        </p:spPr>
        <p:txBody>
          <a:bodyPr wrap="square" rtlCol="0">
            <a:spAutoFit/>
          </a:bodyPr>
          <a:lstStyle/>
          <a:p>
            <a:r>
              <a:rPr lang="zh-CN" altLang="en-US" sz="1600" b="1" dirty="0">
                <a:solidFill>
                  <a:srgbClr val="FFC000"/>
                </a:solidFill>
                <a:latin typeface="微软雅黑" panose="020B0503020204020204" pitchFamily="34" charset="-122"/>
                <a:ea typeface="微软雅黑" panose="020B0503020204020204" pitchFamily="34" charset="-122"/>
              </a:rPr>
              <a:t>带来价值或者效果</a:t>
            </a:r>
          </a:p>
        </p:txBody>
      </p:sp>
      <p:sp>
        <p:nvSpPr>
          <p:cNvPr id="27" name="TextBox 26"/>
          <p:cNvSpPr txBox="1"/>
          <p:nvPr/>
        </p:nvSpPr>
        <p:spPr>
          <a:xfrm>
            <a:off x="3130718" y="4611562"/>
            <a:ext cx="1169311" cy="338554"/>
          </a:xfrm>
          <a:prstGeom prst="rect">
            <a:avLst/>
          </a:prstGeom>
          <a:noFill/>
        </p:spPr>
        <p:txBody>
          <a:bodyPr wrap="square" rtlCol="0">
            <a:spAutoFit/>
          </a:bodyPr>
          <a:lstStyle/>
          <a:p>
            <a:r>
              <a:rPr lang="zh-CN" altLang="en-US" sz="1600" b="1" dirty="0">
                <a:solidFill>
                  <a:srgbClr val="C00000"/>
                </a:solidFill>
                <a:latin typeface="微软雅黑" panose="020B0503020204020204" pitchFamily="34" charset="-122"/>
                <a:ea typeface="微软雅黑" panose="020B0503020204020204" pitchFamily="34" charset="-122"/>
              </a:rPr>
              <a:t>社会责任</a:t>
            </a:r>
          </a:p>
        </p:txBody>
      </p:sp>
      <p:pic>
        <p:nvPicPr>
          <p:cNvPr id="1026" name="Picture 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00029" y="1923171"/>
            <a:ext cx="1042867" cy="685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矩形 27"/>
          <p:cNvSpPr/>
          <p:nvPr/>
        </p:nvSpPr>
        <p:spPr>
          <a:xfrm>
            <a:off x="5436096" y="1707654"/>
            <a:ext cx="3384376" cy="1098442"/>
          </a:xfrm>
          <a:prstGeom prst="rect">
            <a:avLst/>
          </a:prstGeom>
        </p:spPr>
        <p:txBody>
          <a:bodyPr wrap="square">
            <a:spAutoFit/>
          </a:bodyPr>
          <a:lstStyle/>
          <a:p>
            <a:pPr>
              <a:lnSpc>
                <a:spcPct val="300000"/>
              </a:lnSpc>
            </a:pPr>
            <a:r>
              <a:rPr lang="zh-CN" altLang="en-US" sz="1200" dirty="0">
                <a:latin typeface="微软雅黑" panose="020B0503020204020204" pitchFamily="34" charset="-122"/>
                <a:ea typeface="微软雅黑" panose="020B0503020204020204" pitchFamily="34" charset="-122"/>
              </a:rPr>
              <a:t>让每一张桌子上、每一个家庭中都有一台计算机，都使用微软的软件 。</a:t>
            </a:r>
          </a:p>
        </p:txBody>
      </p:sp>
      <p:cxnSp>
        <p:nvCxnSpPr>
          <p:cNvPr id="31" name="直接连接符 30"/>
          <p:cNvCxnSpPr/>
          <p:nvPr/>
        </p:nvCxnSpPr>
        <p:spPr>
          <a:xfrm>
            <a:off x="5508104" y="2329268"/>
            <a:ext cx="2160240" cy="3377"/>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8139857" y="2326109"/>
            <a:ext cx="703287" cy="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444208" y="2839192"/>
            <a:ext cx="277897" cy="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49" name="椭圆 48"/>
          <p:cNvSpPr>
            <a:spLocks noChangeAspect="1"/>
          </p:cNvSpPr>
          <p:nvPr/>
        </p:nvSpPr>
        <p:spPr>
          <a:xfrm>
            <a:off x="6716910" y="2749984"/>
            <a:ext cx="216000" cy="216000"/>
          </a:xfrm>
          <a:prstGeom prst="ellipse">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Bernard MT Condensed" panose="02050806060905020404" pitchFamily="18" charset="0"/>
              </a:rPr>
              <a:t>1</a:t>
            </a:r>
            <a:endParaRPr lang="zh-CN" altLang="en-US" sz="1200" dirty="0">
              <a:latin typeface="Bernard MT Condensed" panose="02050806060905020404" pitchFamily="18" charset="0"/>
            </a:endParaRPr>
          </a:p>
        </p:txBody>
      </p:sp>
      <p:cxnSp>
        <p:nvCxnSpPr>
          <p:cNvPr id="50" name="直接连接符 49"/>
          <p:cNvCxnSpPr/>
          <p:nvPr/>
        </p:nvCxnSpPr>
        <p:spPr>
          <a:xfrm flipV="1">
            <a:off x="5504655" y="2417403"/>
            <a:ext cx="3338489" cy="1"/>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47" name="椭圆 46"/>
          <p:cNvSpPr>
            <a:spLocks noChangeAspect="1"/>
          </p:cNvSpPr>
          <p:nvPr/>
        </p:nvSpPr>
        <p:spPr>
          <a:xfrm>
            <a:off x="8735144" y="2177103"/>
            <a:ext cx="216000" cy="216000"/>
          </a:xfrm>
          <a:prstGeom prst="ellipse">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Bernard MT Condensed" panose="02050806060905020404" pitchFamily="18" charset="0"/>
              </a:rPr>
              <a:t>1</a:t>
            </a:r>
            <a:endParaRPr lang="zh-CN" altLang="en-US" sz="1200" dirty="0">
              <a:latin typeface="Bernard MT Condensed" panose="02050806060905020404" pitchFamily="18" charset="0"/>
            </a:endParaRPr>
          </a:p>
        </p:txBody>
      </p:sp>
      <p:sp>
        <p:nvSpPr>
          <p:cNvPr id="37" name="椭圆 36"/>
          <p:cNvSpPr>
            <a:spLocks noChangeAspect="1"/>
          </p:cNvSpPr>
          <p:nvPr/>
        </p:nvSpPr>
        <p:spPr>
          <a:xfrm>
            <a:off x="7625134" y="4847408"/>
            <a:ext cx="216000" cy="216000"/>
          </a:xfrm>
          <a:prstGeom prst="ellipse">
            <a:avLst/>
          </a:prstGeom>
          <a:solidFill>
            <a:srgbClr val="00B0F0"/>
          </a:solidFill>
          <a:ln>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Bernard MT Condensed" panose="02050806060905020404" pitchFamily="18" charset="0"/>
              </a:rPr>
              <a:t>2</a:t>
            </a:r>
            <a:endParaRPr lang="zh-CN" altLang="en-US" sz="1200" dirty="0">
              <a:latin typeface="Bernard MT Condensed" panose="02050806060905020404" pitchFamily="18" charset="0"/>
            </a:endParaRPr>
          </a:p>
        </p:txBody>
      </p:sp>
      <p:cxnSp>
        <p:nvCxnSpPr>
          <p:cNvPr id="53" name="直接连接符 52"/>
          <p:cNvCxnSpPr/>
          <p:nvPr/>
        </p:nvCxnSpPr>
        <p:spPr>
          <a:xfrm>
            <a:off x="5595632" y="2897923"/>
            <a:ext cx="968276"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59" name="椭圆 58"/>
          <p:cNvSpPr>
            <a:spLocks noChangeAspect="1"/>
          </p:cNvSpPr>
          <p:nvPr/>
        </p:nvSpPr>
        <p:spPr>
          <a:xfrm>
            <a:off x="5729477" y="2834527"/>
            <a:ext cx="216000" cy="216000"/>
          </a:xfrm>
          <a:prstGeom prst="ellipse">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Bernard MT Condensed" panose="02050806060905020404" pitchFamily="18" charset="0"/>
              </a:rPr>
              <a:t>3</a:t>
            </a:r>
            <a:endParaRPr lang="zh-CN" altLang="en-US" sz="1400" dirty="0">
              <a:latin typeface="Bernard MT Condensed" panose="02050806060905020404" pitchFamily="18" charset="0"/>
            </a:endParaRPr>
          </a:p>
        </p:txBody>
      </p:sp>
      <p:sp>
        <p:nvSpPr>
          <p:cNvPr id="60" name="椭圆 59"/>
          <p:cNvSpPr>
            <a:spLocks noChangeAspect="1"/>
          </p:cNvSpPr>
          <p:nvPr/>
        </p:nvSpPr>
        <p:spPr>
          <a:xfrm>
            <a:off x="7829341" y="2264389"/>
            <a:ext cx="216000" cy="216000"/>
          </a:xfrm>
          <a:prstGeom prst="ellipse">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Bernard MT Condensed" panose="02050806060905020404" pitchFamily="18" charset="0"/>
              </a:rPr>
              <a:t>3</a:t>
            </a:r>
            <a:endParaRPr lang="zh-CN" altLang="en-US" sz="1400" dirty="0">
              <a:latin typeface="Bernard MT Condensed" panose="02050806060905020404" pitchFamily="18" charset="0"/>
            </a:endParaRPr>
          </a:p>
        </p:txBody>
      </p:sp>
      <p:sp>
        <p:nvSpPr>
          <p:cNvPr id="64" name="椭圆 63"/>
          <p:cNvSpPr>
            <a:spLocks noChangeAspect="1"/>
          </p:cNvSpPr>
          <p:nvPr/>
        </p:nvSpPr>
        <p:spPr>
          <a:xfrm>
            <a:off x="8491500" y="2440645"/>
            <a:ext cx="216000" cy="216000"/>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Bernard MT Condensed" panose="02050806060905020404" pitchFamily="18" charset="0"/>
              </a:rPr>
              <a:t>4</a:t>
            </a:r>
            <a:endParaRPr lang="zh-CN" altLang="en-US" sz="1200" dirty="0">
              <a:latin typeface="Bernard MT Condensed" panose="02050806060905020404" pitchFamily="18" charset="0"/>
            </a:endParaRPr>
          </a:p>
        </p:txBody>
      </p:sp>
      <p:sp>
        <p:nvSpPr>
          <p:cNvPr id="67" name="椭圆 66"/>
          <p:cNvSpPr>
            <a:spLocks noChangeAspect="1"/>
          </p:cNvSpPr>
          <p:nvPr/>
        </p:nvSpPr>
        <p:spPr>
          <a:xfrm>
            <a:off x="6500910" y="2943135"/>
            <a:ext cx="216000" cy="216000"/>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Bernard MT Condensed" panose="02050806060905020404" pitchFamily="18" charset="0"/>
              </a:rPr>
              <a:t>4</a:t>
            </a:r>
            <a:endParaRPr lang="zh-CN" altLang="en-US" sz="1200" dirty="0">
              <a:latin typeface="Bernard MT Condensed" panose="02050806060905020404" pitchFamily="18" charset="0"/>
            </a:endParaRPr>
          </a:p>
        </p:txBody>
      </p:sp>
      <p:sp>
        <p:nvSpPr>
          <p:cNvPr id="66" name="矩形 65"/>
          <p:cNvSpPr/>
          <p:nvPr/>
        </p:nvSpPr>
        <p:spPr>
          <a:xfrm>
            <a:off x="5595632" y="3286754"/>
            <a:ext cx="3299048" cy="1754326"/>
          </a:xfrm>
          <a:prstGeom prst="rect">
            <a:avLst/>
          </a:prstGeom>
        </p:spPr>
        <p:txBody>
          <a:bodyPr wrap="square">
            <a:spAutoFit/>
          </a:bodyPr>
          <a:lstStyle/>
          <a:p>
            <a:pPr>
              <a:lnSpc>
                <a:spcPct val="300000"/>
              </a:lnSpc>
            </a:pPr>
            <a:r>
              <a:rPr lang="zh-CN" altLang="en-US" sz="1200" dirty="0">
                <a:latin typeface="微软雅黑" panose="020B0503020204020204" pitchFamily="34" charset="-122"/>
                <a:ea typeface="微软雅黑" panose="020B0503020204020204" pitchFamily="34" charset="-122"/>
              </a:rPr>
              <a:t>改变生活状况，引入新的娱乐方式，提供新时代的技术和数字概念， 与国内产业携手合作，通过承诺优质服务拉近与客户间的关系。</a:t>
            </a:r>
          </a:p>
        </p:txBody>
      </p:sp>
      <p:cxnSp>
        <p:nvCxnSpPr>
          <p:cNvPr id="69" name="直接连接符 68"/>
          <p:cNvCxnSpPr/>
          <p:nvPr/>
        </p:nvCxnSpPr>
        <p:spPr>
          <a:xfrm>
            <a:off x="5729477" y="3858142"/>
            <a:ext cx="2410380" cy="0"/>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70" name="椭圆 69"/>
          <p:cNvSpPr>
            <a:spLocks noChangeAspect="1"/>
          </p:cNvSpPr>
          <p:nvPr/>
        </p:nvSpPr>
        <p:spPr>
          <a:xfrm>
            <a:off x="7829341" y="3787444"/>
            <a:ext cx="216000" cy="216000"/>
          </a:xfrm>
          <a:prstGeom prst="ellipse">
            <a:avLst/>
          </a:prstGeom>
          <a:solidFill>
            <a:srgbClr val="FFC000"/>
          </a:solidFill>
          <a:ln>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latin typeface="Bernard MT Condensed" panose="02050806060905020404" pitchFamily="18" charset="0"/>
              </a:rPr>
              <a:t>3</a:t>
            </a:r>
            <a:endParaRPr lang="zh-CN" altLang="en-US" sz="1400" dirty="0">
              <a:latin typeface="Bernard MT Condensed" panose="02050806060905020404" pitchFamily="18" charset="0"/>
            </a:endParaRPr>
          </a:p>
        </p:txBody>
      </p:sp>
      <p:cxnSp>
        <p:nvCxnSpPr>
          <p:cNvPr id="73" name="直接连接符 72"/>
          <p:cNvCxnSpPr/>
          <p:nvPr/>
        </p:nvCxnSpPr>
        <p:spPr>
          <a:xfrm flipV="1">
            <a:off x="8139857" y="3865194"/>
            <a:ext cx="703287" cy="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74" name="椭圆 73"/>
          <p:cNvSpPr>
            <a:spLocks noChangeAspect="1"/>
          </p:cNvSpPr>
          <p:nvPr/>
        </p:nvSpPr>
        <p:spPr>
          <a:xfrm>
            <a:off x="8735144" y="3750142"/>
            <a:ext cx="216000" cy="216000"/>
          </a:xfrm>
          <a:prstGeom prst="ellipse">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Bernard MT Condensed" panose="02050806060905020404" pitchFamily="18" charset="0"/>
              </a:rPr>
              <a:t>1</a:t>
            </a:r>
            <a:endParaRPr lang="zh-CN" altLang="en-US" sz="1200" dirty="0">
              <a:latin typeface="Bernard MT Condensed" panose="02050806060905020404" pitchFamily="18" charset="0"/>
            </a:endParaRPr>
          </a:p>
        </p:txBody>
      </p:sp>
      <p:cxnSp>
        <p:nvCxnSpPr>
          <p:cNvPr id="75" name="直接连接符 74"/>
          <p:cNvCxnSpPr/>
          <p:nvPr/>
        </p:nvCxnSpPr>
        <p:spPr>
          <a:xfrm flipV="1">
            <a:off x="5728126" y="4388202"/>
            <a:ext cx="1400158" cy="1"/>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77" name="椭圆 76"/>
          <p:cNvSpPr>
            <a:spLocks noChangeAspect="1"/>
          </p:cNvSpPr>
          <p:nvPr/>
        </p:nvSpPr>
        <p:spPr>
          <a:xfrm>
            <a:off x="6957899" y="4299887"/>
            <a:ext cx="216000" cy="216000"/>
          </a:xfrm>
          <a:prstGeom prst="ellipse">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Bernard MT Condensed" panose="02050806060905020404" pitchFamily="18" charset="0"/>
              </a:rPr>
              <a:t>1</a:t>
            </a:r>
            <a:endParaRPr lang="zh-CN" altLang="en-US" sz="1200" dirty="0">
              <a:latin typeface="Bernard MT Condensed" panose="02050806060905020404" pitchFamily="18" charset="0"/>
            </a:endParaRPr>
          </a:p>
        </p:txBody>
      </p:sp>
      <p:cxnSp>
        <p:nvCxnSpPr>
          <p:cNvPr id="78" name="直接连接符 77"/>
          <p:cNvCxnSpPr/>
          <p:nvPr/>
        </p:nvCxnSpPr>
        <p:spPr>
          <a:xfrm>
            <a:off x="7405052" y="4932646"/>
            <a:ext cx="263292"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82" name="椭圆 81"/>
          <p:cNvSpPr>
            <a:spLocks noChangeAspect="1"/>
          </p:cNvSpPr>
          <p:nvPr/>
        </p:nvSpPr>
        <p:spPr>
          <a:xfrm>
            <a:off x="6500910" y="3895583"/>
            <a:ext cx="216000" cy="216000"/>
          </a:xfrm>
          <a:prstGeom prst="ellipse">
            <a:avLst/>
          </a:prstGeom>
          <a:solidFill>
            <a:srgbClr val="C0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Bernard MT Condensed" panose="02050806060905020404" pitchFamily="18" charset="0"/>
              </a:rPr>
              <a:t>4</a:t>
            </a:r>
            <a:endParaRPr lang="zh-CN" altLang="en-US" sz="1200" dirty="0">
              <a:latin typeface="Bernard MT Condensed" panose="02050806060905020404" pitchFamily="18" charset="0"/>
            </a:endParaRPr>
          </a:p>
        </p:txBody>
      </p:sp>
      <p:pic>
        <p:nvPicPr>
          <p:cNvPr id="1027" name="Picture 3"/>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84096" y="3865194"/>
            <a:ext cx="1644030" cy="367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4" name="组合 83"/>
          <p:cNvGrpSpPr/>
          <p:nvPr/>
        </p:nvGrpSpPr>
        <p:grpSpPr>
          <a:xfrm>
            <a:off x="4300029" y="1275606"/>
            <a:ext cx="1728192" cy="756000"/>
            <a:chOff x="4960303" y="447598"/>
            <a:chExt cx="1728192" cy="756000"/>
          </a:xfrm>
        </p:grpSpPr>
        <p:sp>
          <p:nvSpPr>
            <p:cNvPr id="85" name="圆角矩形 84"/>
            <p:cNvSpPr/>
            <p:nvPr/>
          </p:nvSpPr>
          <p:spPr>
            <a:xfrm>
              <a:off x="5338303" y="573570"/>
              <a:ext cx="1350192"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案      例</a:t>
              </a:r>
            </a:p>
          </p:txBody>
        </p:sp>
        <p:sp>
          <p:nvSpPr>
            <p:cNvPr id="86" name="椭圆 85"/>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2</a:t>
              </a:r>
              <a:endParaRPr lang="zh-CN" altLang="en-US" sz="3200" b="1" dirty="0">
                <a:latin typeface="Arial Black" panose="020B0A04020102020204" pitchFamily="34" charset="0"/>
                <a:ea typeface="微软雅黑" panose="020B0503020204020204" pitchFamily="34" charset="-122"/>
              </a:endParaRPr>
            </a:p>
          </p:txBody>
        </p:sp>
      </p:grpSp>
    </p:spTree>
    <p:extLst>
      <p:ext uri="{BB962C8B-B14F-4D97-AF65-F5344CB8AC3E}">
        <p14:creationId xmlns:p14="http://schemas.microsoft.com/office/powerpoint/2010/main" val="32971593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3.1.1 </a:t>
            </a:r>
            <a:r>
              <a:rPr lang="zh-CN" altLang="en-US" dirty="0"/>
              <a:t>战略陈述</a:t>
            </a:r>
            <a:r>
              <a:rPr lang="en-US" altLang="zh-CN" dirty="0"/>
              <a:t>——</a:t>
            </a:r>
            <a:r>
              <a:rPr lang="zh-CN" altLang="en-US" dirty="0"/>
              <a:t>使命、愿景、战略目标</a:t>
            </a:r>
          </a:p>
        </p:txBody>
      </p:sp>
      <p:graphicFrame>
        <p:nvGraphicFramePr>
          <p:cNvPr id="4" name="图示 3"/>
          <p:cNvGraphicFramePr/>
          <p:nvPr>
            <p:extLst>
              <p:ext uri="{D42A27DB-BD31-4B8C-83A1-F6EECF244321}">
                <p14:modId xmlns:p14="http://schemas.microsoft.com/office/powerpoint/2010/main" val="225495586"/>
              </p:ext>
            </p:extLst>
          </p:nvPr>
        </p:nvGraphicFramePr>
        <p:xfrm>
          <a:off x="611560" y="843558"/>
          <a:ext cx="6096000" cy="360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矩形 6"/>
          <p:cNvSpPr/>
          <p:nvPr/>
        </p:nvSpPr>
        <p:spPr>
          <a:xfrm>
            <a:off x="1240899" y="1491630"/>
            <a:ext cx="2917786" cy="3770263"/>
          </a:xfrm>
          <a:prstGeom prst="rect">
            <a:avLst/>
          </a:prstGeom>
        </p:spPr>
        <p:txBody>
          <a:bodyPr wrap="none">
            <a:spAutoFit/>
          </a:bodyPr>
          <a:lstStyle/>
          <a:p>
            <a:pPr lvl="0"/>
            <a:r>
              <a:rPr lang="zh-CN" altLang="en-US" sz="23900" dirty="0">
                <a:solidFill>
                  <a:srgbClr val="0070C0"/>
                </a:solidFill>
                <a:sym typeface="Wingdings"/>
              </a:rPr>
              <a:t></a:t>
            </a:r>
            <a:endParaRPr lang="zh-CN" altLang="en-US" sz="23900" dirty="0">
              <a:solidFill>
                <a:srgbClr val="0070C0"/>
              </a:solidFill>
            </a:endParaRPr>
          </a:p>
        </p:txBody>
      </p:sp>
      <p:sp>
        <p:nvSpPr>
          <p:cNvPr id="8" name="矩形 7"/>
          <p:cNvSpPr/>
          <p:nvPr/>
        </p:nvSpPr>
        <p:spPr>
          <a:xfrm>
            <a:off x="520819" y="3795886"/>
            <a:ext cx="1440160" cy="538609"/>
          </a:xfrm>
          <a:prstGeom prst="rect">
            <a:avLst/>
          </a:prstGeom>
        </p:spPr>
        <p:txBody>
          <a:bodyPr wrap="square">
            <a:spAutoFit/>
          </a:bodyPr>
          <a:lstStyle/>
          <a:p>
            <a:r>
              <a:rPr lang="zh-CN" altLang="en-US" b="1" dirty="0">
                <a:solidFill>
                  <a:srgbClr val="0070C0"/>
                </a:solidFill>
                <a:latin typeface="微软雅黑" panose="020B0503020204020204" pitchFamily="34" charset="-122"/>
                <a:ea typeface="微软雅黑" panose="020B0503020204020204" pitchFamily="34" charset="-122"/>
              </a:rPr>
              <a:t>未来前景</a:t>
            </a:r>
            <a:endParaRPr lang="en-US" altLang="zh-CN" b="1" dirty="0">
              <a:solidFill>
                <a:srgbClr val="0070C0"/>
              </a:solidFill>
              <a:latin typeface="微软雅黑" panose="020B0503020204020204" pitchFamily="34" charset="-122"/>
              <a:ea typeface="微软雅黑" panose="020B0503020204020204" pitchFamily="34" charset="-122"/>
            </a:endParaRPr>
          </a:p>
          <a:p>
            <a:r>
              <a:rPr lang="en-US" altLang="zh-CN" sz="1100" dirty="0">
                <a:solidFill>
                  <a:srgbClr val="0070C0"/>
                </a:solidFill>
                <a:latin typeface="微软雅黑" panose="020B0503020204020204" pitchFamily="34" charset="-122"/>
                <a:ea typeface="微软雅黑" panose="020B0503020204020204" pitchFamily="34" charset="-122"/>
              </a:rPr>
              <a:t>Envisioned Future</a:t>
            </a:r>
            <a:endParaRPr lang="zh-CN" altLang="en-US" sz="1100" dirty="0">
              <a:solidFill>
                <a:srgbClr val="0070C0"/>
              </a:solidFill>
              <a:latin typeface="微软雅黑" panose="020B0503020204020204" pitchFamily="34" charset="-122"/>
              <a:ea typeface="微软雅黑" panose="020B0503020204020204" pitchFamily="34" charset="-122"/>
            </a:endParaRPr>
          </a:p>
        </p:txBody>
      </p:sp>
      <p:sp>
        <p:nvSpPr>
          <p:cNvPr id="9" name="矩形 8"/>
          <p:cNvSpPr/>
          <p:nvPr/>
        </p:nvSpPr>
        <p:spPr>
          <a:xfrm>
            <a:off x="3589458" y="2189494"/>
            <a:ext cx="1138453" cy="538609"/>
          </a:xfrm>
          <a:prstGeom prst="rect">
            <a:avLst/>
          </a:prstGeom>
        </p:spPr>
        <p:txBody>
          <a:bodyPr wrap="none">
            <a:spAutoFit/>
          </a:bodyPr>
          <a:lstStyle/>
          <a:p>
            <a:r>
              <a:rPr lang="zh-CN" altLang="en-US" b="1" dirty="0">
                <a:solidFill>
                  <a:srgbClr val="0070C0"/>
                </a:solidFill>
                <a:latin typeface="微软雅黑" panose="020B0503020204020204" pitchFamily="34" charset="-122"/>
                <a:ea typeface="微软雅黑" panose="020B0503020204020204" pitchFamily="34" charset="-122"/>
              </a:rPr>
              <a:t>核心信仰</a:t>
            </a:r>
            <a:endParaRPr lang="en-US" altLang="zh-CN" b="1" dirty="0">
              <a:solidFill>
                <a:srgbClr val="0070C0"/>
              </a:solidFill>
              <a:latin typeface="微软雅黑" panose="020B0503020204020204" pitchFamily="34" charset="-122"/>
              <a:ea typeface="微软雅黑" panose="020B0503020204020204" pitchFamily="34" charset="-122"/>
            </a:endParaRPr>
          </a:p>
          <a:p>
            <a:r>
              <a:rPr lang="en-US" altLang="zh-CN" sz="1100" dirty="0">
                <a:solidFill>
                  <a:srgbClr val="0070C0"/>
                </a:solidFill>
                <a:latin typeface="微软雅黑" panose="020B0503020204020204" pitchFamily="34" charset="-122"/>
                <a:ea typeface="微软雅黑" panose="020B0503020204020204" pitchFamily="34" charset="-122"/>
              </a:rPr>
              <a:t>Core Ideology</a:t>
            </a:r>
            <a:endParaRPr lang="zh-CN" altLang="en-US" sz="1100" dirty="0">
              <a:solidFill>
                <a:srgbClr val="0070C0"/>
              </a:solidFill>
              <a:latin typeface="微软雅黑" panose="020B0503020204020204" pitchFamily="34" charset="-122"/>
              <a:ea typeface="微软雅黑" panose="020B0503020204020204" pitchFamily="34" charset="-122"/>
            </a:endParaRPr>
          </a:p>
        </p:txBody>
      </p:sp>
      <p:sp>
        <p:nvSpPr>
          <p:cNvPr id="10" name="矩形 9"/>
          <p:cNvSpPr/>
          <p:nvPr/>
        </p:nvSpPr>
        <p:spPr>
          <a:xfrm>
            <a:off x="3851920" y="2728103"/>
            <a:ext cx="2160240" cy="1446550"/>
          </a:xfrm>
          <a:prstGeom prst="rect">
            <a:avLst/>
          </a:prstGeom>
        </p:spPr>
        <p:txBody>
          <a:bodyPr wrap="square">
            <a:spAutoFit/>
          </a:bodyPr>
          <a:lstStyle/>
          <a:p>
            <a:r>
              <a:rPr lang="zh-CN" altLang="en-US" sz="1100" dirty="0">
                <a:solidFill>
                  <a:srgbClr val="0070C0"/>
                </a:solidFill>
                <a:latin typeface="楷体" panose="02010609060101010101" pitchFamily="49" charset="-122"/>
                <a:ea typeface="楷体" panose="02010609060101010101" pitchFamily="49" charset="-122"/>
              </a:rPr>
              <a:t>它用以规定企 业的基本价值观和存在的原因，是企业长期不变的信条，如同把组织聚合起来的黏合剂，核心 信仰必须被组织成员共享，它的形成是企业自我认识的一个过 程。核心价值观是一个企业最 基本和持久的信仰，是组织内成员的共识</a:t>
            </a:r>
          </a:p>
        </p:txBody>
      </p:sp>
      <p:sp>
        <p:nvSpPr>
          <p:cNvPr id="11" name="矩形 10"/>
          <p:cNvSpPr/>
          <p:nvPr/>
        </p:nvSpPr>
        <p:spPr>
          <a:xfrm>
            <a:off x="512705" y="4334495"/>
            <a:ext cx="2487695" cy="430887"/>
          </a:xfrm>
          <a:prstGeom prst="rect">
            <a:avLst/>
          </a:prstGeom>
        </p:spPr>
        <p:txBody>
          <a:bodyPr wrap="square">
            <a:spAutoFit/>
          </a:bodyPr>
          <a:lstStyle/>
          <a:p>
            <a:r>
              <a:rPr lang="zh-CN" altLang="en-US" sz="1100" dirty="0">
                <a:solidFill>
                  <a:srgbClr val="0070C0"/>
                </a:solidFill>
                <a:latin typeface="楷体" panose="02010609060101010101" pitchFamily="49" charset="-122"/>
                <a:ea typeface="楷体" panose="02010609060101010101" pitchFamily="49" charset="-122"/>
              </a:rPr>
              <a:t>未来前景是企业未来</a:t>
            </a:r>
            <a:r>
              <a:rPr lang="en-US" altLang="zh-CN" sz="1100" dirty="0">
                <a:solidFill>
                  <a:srgbClr val="0070C0"/>
                </a:solidFill>
                <a:latin typeface="楷体" panose="02010609060101010101" pitchFamily="49" charset="-122"/>
                <a:ea typeface="楷体" panose="02010609060101010101" pitchFamily="49" charset="-122"/>
              </a:rPr>
              <a:t>10-30</a:t>
            </a:r>
            <a:r>
              <a:rPr lang="zh-CN" altLang="en-US" sz="1100" dirty="0">
                <a:solidFill>
                  <a:srgbClr val="0070C0"/>
                </a:solidFill>
                <a:latin typeface="楷体" panose="02010609060101010101" pitchFamily="49" charset="-122"/>
                <a:ea typeface="楷体" panose="02010609060101010101" pitchFamily="49" charset="-122"/>
              </a:rPr>
              <a:t>年欲实现的宏大愿景目标及对它的鲜活描述。</a:t>
            </a:r>
          </a:p>
        </p:txBody>
      </p:sp>
      <p:sp>
        <p:nvSpPr>
          <p:cNvPr id="12" name="矩形 11"/>
          <p:cNvSpPr/>
          <p:nvPr/>
        </p:nvSpPr>
        <p:spPr>
          <a:xfrm>
            <a:off x="2411761" y="1329664"/>
            <a:ext cx="3600399" cy="769441"/>
          </a:xfrm>
          <a:prstGeom prst="rect">
            <a:avLst/>
          </a:prstGeom>
        </p:spPr>
        <p:txBody>
          <a:bodyPr wrap="square">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企业愿景：体现了企业家的立场和信仰，是企业最高管理者头脑中的一种概念，是这些最高管理者对企业未来的设想。是对“我们代表什么”“我们希望成为怎样的企业？”的持久性回答和承诺。</a:t>
            </a:r>
          </a:p>
        </p:txBody>
      </p:sp>
      <p:grpSp>
        <p:nvGrpSpPr>
          <p:cNvPr id="13" name="组合 12"/>
          <p:cNvGrpSpPr/>
          <p:nvPr/>
        </p:nvGrpSpPr>
        <p:grpSpPr>
          <a:xfrm>
            <a:off x="539552" y="1275606"/>
            <a:ext cx="1728192" cy="756000"/>
            <a:chOff x="4960303" y="447598"/>
            <a:chExt cx="1728192" cy="756000"/>
          </a:xfrm>
        </p:grpSpPr>
        <p:sp>
          <p:nvSpPr>
            <p:cNvPr id="14" name="圆角矩形 13"/>
            <p:cNvSpPr/>
            <p:nvPr/>
          </p:nvSpPr>
          <p:spPr>
            <a:xfrm>
              <a:off x="5338303" y="573570"/>
              <a:ext cx="1350192"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介     绍</a:t>
              </a:r>
            </a:p>
          </p:txBody>
        </p:sp>
        <p:sp>
          <p:nvSpPr>
            <p:cNvPr id="15" name="椭圆 14"/>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1</a:t>
              </a:r>
              <a:endParaRPr lang="zh-CN" altLang="en-US" sz="3200" b="1" dirty="0">
                <a:latin typeface="Arial Black" panose="020B0A04020102020204" pitchFamily="34" charset="0"/>
                <a:ea typeface="微软雅黑" panose="020B0503020204020204" pitchFamily="34" charset="-122"/>
              </a:endParaRPr>
            </a:p>
          </p:txBody>
        </p:sp>
      </p:grpSp>
      <p:sp>
        <p:nvSpPr>
          <p:cNvPr id="17" name="矩形 16"/>
          <p:cNvSpPr/>
          <p:nvPr/>
        </p:nvSpPr>
        <p:spPr>
          <a:xfrm>
            <a:off x="6117658" y="3614122"/>
            <a:ext cx="2758427" cy="1261884"/>
          </a:xfrm>
          <a:prstGeom prst="rect">
            <a:avLst/>
          </a:prstGeom>
        </p:spPr>
        <p:txBody>
          <a:bodyPr wrap="square">
            <a:spAutoFit/>
          </a:bodyPr>
          <a:lstStyle/>
          <a:p>
            <a:r>
              <a:rPr lang="zh-CN" altLang="en-US" b="1" dirty="0">
                <a:solidFill>
                  <a:srgbClr val="0070C0"/>
                </a:solidFill>
                <a:latin typeface="微软雅黑" panose="020B0503020204020204" pitchFamily="34" charset="-122"/>
                <a:ea typeface="微软雅黑" panose="020B0503020204020204" pitchFamily="34" charset="-122"/>
              </a:rPr>
              <a:t>联想愿景</a:t>
            </a:r>
          </a:p>
          <a:p>
            <a:r>
              <a:rPr lang="zh-CN" altLang="en-US" sz="1100" dirty="0">
                <a:solidFill>
                  <a:srgbClr val="0070C0"/>
                </a:solidFill>
                <a:latin typeface="微软雅黑" panose="020B0503020204020204" pitchFamily="34" charset="-122"/>
                <a:ea typeface="微软雅黑" panose="020B0503020204020204" pitchFamily="34" charset="-122"/>
              </a:rPr>
              <a:t>未来的联想应该是高科技的联想、服务的联想、国际化的联想</a:t>
            </a:r>
          </a:p>
          <a:p>
            <a:br>
              <a:rPr lang="zh-CN" altLang="en-US" dirty="0"/>
            </a:br>
            <a:endParaRPr lang="zh-CN" altLang="en-US" dirty="0"/>
          </a:p>
        </p:txBody>
      </p:sp>
      <p:sp>
        <p:nvSpPr>
          <p:cNvPr id="18" name="矩形 17"/>
          <p:cNvSpPr/>
          <p:nvPr/>
        </p:nvSpPr>
        <p:spPr>
          <a:xfrm>
            <a:off x="6117658" y="2838152"/>
            <a:ext cx="2483768" cy="538609"/>
          </a:xfrm>
          <a:prstGeom prst="rect">
            <a:avLst/>
          </a:prstGeom>
        </p:spPr>
        <p:txBody>
          <a:bodyPr wrap="square">
            <a:spAutoFit/>
          </a:bodyPr>
          <a:lstStyle/>
          <a:p>
            <a:r>
              <a:rPr lang="zh-CN" altLang="en-US" b="1" dirty="0">
                <a:solidFill>
                  <a:srgbClr val="0070C0"/>
                </a:solidFill>
                <a:latin typeface="微软雅黑" panose="020B0503020204020204" pitchFamily="34" charset="-122"/>
                <a:ea typeface="微软雅黑" panose="020B0503020204020204" pitchFamily="34" charset="-122"/>
              </a:rPr>
              <a:t>万科愿景</a:t>
            </a:r>
          </a:p>
          <a:p>
            <a:r>
              <a:rPr lang="zh-CN" altLang="en-US" sz="1100" dirty="0">
                <a:solidFill>
                  <a:srgbClr val="0070C0"/>
                </a:solidFill>
                <a:latin typeface="微软雅黑" panose="020B0503020204020204" pitchFamily="34" charset="-122"/>
                <a:ea typeface="微软雅黑" panose="020B0503020204020204" pitchFamily="34" charset="-122"/>
              </a:rPr>
              <a:t>成为中国房地产行业持续领跑者。</a:t>
            </a:r>
          </a:p>
        </p:txBody>
      </p:sp>
      <p:sp>
        <p:nvSpPr>
          <p:cNvPr id="19" name="矩形 18"/>
          <p:cNvSpPr/>
          <p:nvPr/>
        </p:nvSpPr>
        <p:spPr>
          <a:xfrm>
            <a:off x="6062045" y="2007880"/>
            <a:ext cx="2758427" cy="707886"/>
          </a:xfrm>
          <a:prstGeom prst="rect">
            <a:avLst/>
          </a:prstGeom>
        </p:spPr>
        <p:txBody>
          <a:bodyPr wrap="square">
            <a:spAutoFit/>
          </a:bodyPr>
          <a:lstStyle/>
          <a:p>
            <a:r>
              <a:rPr lang="zh-CN" altLang="en-US" b="1" dirty="0">
                <a:solidFill>
                  <a:srgbClr val="0070C0"/>
                </a:solidFill>
                <a:latin typeface="微软雅黑" panose="020B0503020204020204" pitchFamily="34" charset="-122"/>
                <a:ea typeface="微软雅黑" panose="020B0503020204020204" pitchFamily="34" charset="-122"/>
              </a:rPr>
              <a:t>格力愿景</a:t>
            </a:r>
          </a:p>
          <a:p>
            <a:r>
              <a:rPr lang="zh-CN" altLang="en-US" sz="1100" dirty="0">
                <a:solidFill>
                  <a:srgbClr val="0070C0"/>
                </a:solidFill>
                <a:latin typeface="微软雅黑" panose="020B0503020204020204" pitchFamily="34" charset="-122"/>
                <a:ea typeface="微软雅黑" panose="020B0503020204020204" pitchFamily="34" charset="-122"/>
              </a:rPr>
              <a:t>缔造全球依靠的空调企业，成熟格力百年的世界品牌。</a:t>
            </a:r>
          </a:p>
        </p:txBody>
      </p:sp>
      <p:cxnSp>
        <p:nvCxnSpPr>
          <p:cNvPr id="20" name="直接箭头连接符 19"/>
          <p:cNvCxnSpPr/>
          <p:nvPr/>
        </p:nvCxnSpPr>
        <p:spPr>
          <a:xfrm>
            <a:off x="6016565" y="1412232"/>
            <a:ext cx="29124" cy="3463774"/>
          </a:xfrm>
          <a:prstGeom prst="straightConnector1">
            <a:avLst/>
          </a:prstGeom>
          <a:ln>
            <a:solidFill>
              <a:srgbClr val="0070C0"/>
            </a:solidFill>
            <a:prstDash val="dash"/>
            <a:tailEnd type="triangle" w="med" len="lg"/>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6117658" y="1201383"/>
            <a:ext cx="1728192" cy="756000"/>
            <a:chOff x="4960303" y="447598"/>
            <a:chExt cx="1728192" cy="756000"/>
          </a:xfrm>
        </p:grpSpPr>
        <p:sp>
          <p:nvSpPr>
            <p:cNvPr id="23" name="圆角矩形 22"/>
            <p:cNvSpPr/>
            <p:nvPr/>
          </p:nvSpPr>
          <p:spPr>
            <a:xfrm>
              <a:off x="5338303" y="573570"/>
              <a:ext cx="1350192"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案      例</a:t>
              </a:r>
            </a:p>
          </p:txBody>
        </p:sp>
        <p:sp>
          <p:nvSpPr>
            <p:cNvPr id="24" name="椭圆 23"/>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2</a:t>
              </a:r>
              <a:endParaRPr lang="zh-CN" altLang="en-US" sz="3200" b="1" dirty="0">
                <a:latin typeface="Arial Black" panose="020B0A04020102020204" pitchFamily="34" charset="0"/>
                <a:ea typeface="微软雅黑" panose="020B0503020204020204" pitchFamily="34" charset="-122"/>
              </a:endParaRPr>
            </a:p>
          </p:txBody>
        </p:sp>
      </p:grpSp>
      <p:sp>
        <p:nvSpPr>
          <p:cNvPr id="26" name="椭圆 25">
            <a:hlinkClick r:id="rId7"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8520341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五边形 7"/>
          <p:cNvSpPr>
            <a:spLocks noChangeAspect="1"/>
          </p:cNvSpPr>
          <p:nvPr/>
        </p:nvSpPr>
        <p:spPr>
          <a:xfrm>
            <a:off x="5508384" y="1864710"/>
            <a:ext cx="2519720" cy="2520000"/>
          </a:xfrm>
          <a:prstGeom prst="pentag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en-US" altLang="zh-CN" dirty="0"/>
              <a:t>3.1.1 </a:t>
            </a:r>
            <a:r>
              <a:rPr lang="zh-CN" altLang="en-US" dirty="0"/>
              <a:t>战略陈述</a:t>
            </a:r>
            <a:r>
              <a:rPr lang="en-US" altLang="zh-CN" dirty="0"/>
              <a:t>——</a:t>
            </a:r>
            <a:r>
              <a:rPr lang="zh-CN" altLang="en-US" dirty="0"/>
              <a:t>使命、愿景、战略目标</a:t>
            </a:r>
          </a:p>
        </p:txBody>
      </p:sp>
      <p:graphicFrame>
        <p:nvGraphicFramePr>
          <p:cNvPr id="4" name="图示 3"/>
          <p:cNvGraphicFramePr/>
          <p:nvPr>
            <p:extLst>
              <p:ext uri="{D42A27DB-BD31-4B8C-83A1-F6EECF244321}">
                <p14:modId xmlns:p14="http://schemas.microsoft.com/office/powerpoint/2010/main" val="2495319416"/>
              </p:ext>
            </p:extLst>
          </p:nvPr>
        </p:nvGraphicFramePr>
        <p:xfrm>
          <a:off x="611560" y="843558"/>
          <a:ext cx="6096000" cy="360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1"/>
          <p:cNvSpPr>
            <a:spLocks noChangeArrowheads="1"/>
          </p:cNvSpPr>
          <p:nvPr/>
        </p:nvSpPr>
        <p:spPr bwMode="auto">
          <a:xfrm>
            <a:off x="1106552" y="3913322"/>
            <a:ext cx="3204440" cy="50394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99981" rIns="0" bIns="33327" numCol="1" anchor="ctr" anchorCtr="0" compatLnSpc="1">
            <a:prstTxWarp prst="textNoShape">
              <a:avLst/>
            </a:prstTxWarp>
            <a:spAutoFit/>
          </a:bodyPr>
          <a:lstStyle/>
          <a:p>
            <a:pPr marL="0" marR="0" lvl="0" indent="317500" algn="l" defTabSz="914400" rtl="0" eaLnBrk="1" fontAlgn="base" latinLnBrk="0" hangingPunct="1">
              <a:lnSpc>
                <a:spcPct val="100000"/>
              </a:lnSpc>
              <a:spcBef>
                <a:spcPct val="0"/>
              </a:spcBef>
              <a:spcAft>
                <a:spcPct val="0"/>
              </a:spcAft>
              <a:buClrTx/>
              <a:buSzTx/>
              <a:buFontTx/>
              <a:buNone/>
              <a:tabLst/>
            </a:pPr>
            <a:r>
              <a:rPr kumimoji="0" lang="zh-CN" sz="12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cs typeface="Arial" pitchFamily="34" charset="0"/>
              </a:rPr>
              <a:t>宏观性</a:t>
            </a:r>
            <a:r>
              <a:rPr lang="zh-CN" altLang="en-US" sz="1050" dirty="0">
                <a:solidFill>
                  <a:srgbClr val="0070C0"/>
                </a:solidFill>
                <a:latin typeface="微软雅黑" panose="020B0503020204020204" pitchFamily="34" charset="-122"/>
                <a:ea typeface="微软雅黑" panose="020B0503020204020204" pitchFamily="34" charset="-122"/>
                <a:cs typeface="Arial" pitchFamily="34" charset="0"/>
              </a:rPr>
              <a:t>、</a:t>
            </a:r>
            <a:r>
              <a:rPr kumimoji="0" lang="zh-CN" sz="12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cs typeface="Arial" pitchFamily="34" charset="0"/>
              </a:rPr>
              <a:t>长期性</a:t>
            </a:r>
            <a:r>
              <a:rPr lang="zh-CN" altLang="en-US" sz="1050" dirty="0">
                <a:solidFill>
                  <a:srgbClr val="0070C0"/>
                </a:solidFill>
                <a:latin typeface="微软雅黑" panose="020B0503020204020204" pitchFamily="34" charset="-122"/>
                <a:ea typeface="微软雅黑" panose="020B0503020204020204" pitchFamily="34" charset="-122"/>
                <a:cs typeface="Arial" pitchFamily="34" charset="0"/>
              </a:rPr>
              <a:t>、</a:t>
            </a:r>
            <a:r>
              <a:rPr kumimoji="0" lang="zh-CN" sz="12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cs typeface="Arial" pitchFamily="34" charset="0"/>
              </a:rPr>
              <a:t>相对稳定性</a:t>
            </a:r>
            <a:r>
              <a:rPr lang="zh-CN" altLang="en-US" sz="1050" dirty="0">
                <a:solidFill>
                  <a:srgbClr val="0070C0"/>
                </a:solidFill>
                <a:latin typeface="微软雅黑" panose="020B0503020204020204" pitchFamily="34" charset="-122"/>
                <a:ea typeface="微软雅黑" panose="020B0503020204020204" pitchFamily="34" charset="-122"/>
                <a:cs typeface="Arial" pitchFamily="34" charset="0"/>
              </a:rPr>
              <a:t>、</a:t>
            </a:r>
            <a:r>
              <a:rPr kumimoji="0" lang="zh-CN" sz="12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cs typeface="Arial" pitchFamily="34" charset="0"/>
              </a:rPr>
              <a:t>全面性</a:t>
            </a:r>
            <a:r>
              <a:rPr lang="zh-CN" altLang="en-US" sz="1050" dirty="0">
                <a:solidFill>
                  <a:srgbClr val="0070C0"/>
                </a:solidFill>
                <a:latin typeface="微软雅黑" panose="020B0503020204020204" pitchFamily="34" charset="-122"/>
                <a:ea typeface="微软雅黑" panose="020B0503020204020204" pitchFamily="34" charset="-122"/>
                <a:cs typeface="Arial" pitchFamily="34" charset="0"/>
              </a:rPr>
              <a:t>、</a:t>
            </a:r>
            <a:r>
              <a:rPr kumimoji="0" lang="zh-CN" sz="12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cs typeface="Arial" pitchFamily="34" charset="0"/>
              </a:rPr>
              <a:t>可分性</a:t>
            </a:r>
            <a:r>
              <a:rPr lang="zh-CN" altLang="en-US" sz="1050" dirty="0">
                <a:solidFill>
                  <a:srgbClr val="0070C0"/>
                </a:solidFill>
                <a:latin typeface="微软雅黑" panose="020B0503020204020204" pitchFamily="34" charset="-122"/>
                <a:ea typeface="微软雅黑" panose="020B0503020204020204" pitchFamily="34" charset="-122"/>
                <a:cs typeface="Arial" pitchFamily="34" charset="0"/>
              </a:rPr>
              <a:t>、</a:t>
            </a:r>
            <a:r>
              <a:rPr kumimoji="0" lang="zh-CN" sz="12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cs typeface="Arial" pitchFamily="34" charset="0"/>
              </a:rPr>
              <a:t>可接受性</a:t>
            </a:r>
            <a:r>
              <a:rPr lang="zh-CN" altLang="en-US" sz="1050" dirty="0">
                <a:solidFill>
                  <a:srgbClr val="0070C0"/>
                </a:solidFill>
                <a:latin typeface="微软雅黑" panose="020B0503020204020204" pitchFamily="34" charset="-122"/>
                <a:ea typeface="微软雅黑" panose="020B0503020204020204" pitchFamily="34" charset="-122"/>
                <a:cs typeface="Arial" pitchFamily="34" charset="0"/>
              </a:rPr>
              <a:t>、</a:t>
            </a:r>
            <a:r>
              <a:rPr kumimoji="0" lang="zh-CN" sz="12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cs typeface="Arial" pitchFamily="34" charset="0"/>
              </a:rPr>
              <a:t>可检验性</a:t>
            </a:r>
            <a:r>
              <a:rPr lang="zh-CN" altLang="en-US" sz="1050" dirty="0">
                <a:solidFill>
                  <a:srgbClr val="0070C0"/>
                </a:solidFill>
                <a:latin typeface="微软雅黑" panose="020B0503020204020204" pitchFamily="34" charset="-122"/>
                <a:ea typeface="微软雅黑" panose="020B0503020204020204" pitchFamily="34" charset="-122"/>
                <a:cs typeface="Arial" pitchFamily="34" charset="0"/>
              </a:rPr>
              <a:t>、</a:t>
            </a:r>
            <a:r>
              <a:rPr kumimoji="0" lang="zh-CN" sz="1200" b="1"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cs typeface="Arial" pitchFamily="34" charset="0"/>
              </a:rPr>
              <a:t>可挑战性</a:t>
            </a:r>
            <a:endParaRPr kumimoji="0" lang="zh-CN" sz="1050" b="0" i="0" u="none" strike="noStrike" cap="none" normalizeH="0" baseline="0" dirty="0">
              <a:ln>
                <a:noFill/>
              </a:ln>
              <a:solidFill>
                <a:srgbClr val="0070C0"/>
              </a:solidFill>
              <a:effectLst/>
              <a:latin typeface="微软雅黑" panose="020B0503020204020204" pitchFamily="34" charset="-122"/>
              <a:ea typeface="微软雅黑" panose="020B0503020204020204" pitchFamily="34" charset="-122"/>
              <a:cs typeface="宋体" pitchFamily="2" charset="-122"/>
            </a:endParaRPr>
          </a:p>
        </p:txBody>
      </p:sp>
      <p:grpSp>
        <p:nvGrpSpPr>
          <p:cNvPr id="9" name="组合 8"/>
          <p:cNvGrpSpPr/>
          <p:nvPr/>
        </p:nvGrpSpPr>
        <p:grpSpPr>
          <a:xfrm>
            <a:off x="539552" y="1275606"/>
            <a:ext cx="1728192" cy="756000"/>
            <a:chOff x="4960303" y="447598"/>
            <a:chExt cx="1728192" cy="756000"/>
          </a:xfrm>
        </p:grpSpPr>
        <p:sp>
          <p:nvSpPr>
            <p:cNvPr id="10" name="圆角矩形 9"/>
            <p:cNvSpPr/>
            <p:nvPr/>
          </p:nvSpPr>
          <p:spPr>
            <a:xfrm>
              <a:off x="5338303" y="573570"/>
              <a:ext cx="1350192"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介     绍</a:t>
              </a:r>
            </a:p>
          </p:txBody>
        </p:sp>
        <p:sp>
          <p:nvSpPr>
            <p:cNvPr id="11" name="椭圆 10"/>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1</a:t>
              </a:r>
              <a:endParaRPr lang="zh-CN" altLang="en-US" sz="3200" b="1" dirty="0">
                <a:latin typeface="Arial Black" panose="020B0A04020102020204" pitchFamily="34" charset="0"/>
                <a:ea typeface="微软雅黑" panose="020B0503020204020204" pitchFamily="34" charset="-122"/>
              </a:endParaRPr>
            </a:p>
          </p:txBody>
        </p:sp>
      </p:grpSp>
      <p:sp>
        <p:nvSpPr>
          <p:cNvPr id="6" name="矩形 5"/>
          <p:cNvSpPr/>
          <p:nvPr/>
        </p:nvSpPr>
        <p:spPr>
          <a:xfrm>
            <a:off x="917552" y="2099299"/>
            <a:ext cx="3582440" cy="1721690"/>
          </a:xfrm>
          <a:prstGeom prst="rect">
            <a:avLst/>
          </a:prstGeom>
        </p:spPr>
        <p:txBody>
          <a:bodyPr wrap="square">
            <a:spAutoFit/>
          </a:bodyPr>
          <a:lstStyle/>
          <a:p>
            <a:pPr>
              <a:lnSpc>
                <a:spcPct val="150000"/>
              </a:lnSpc>
            </a:pPr>
            <a:r>
              <a:rPr lang="zh-CN" altLang="en-US" sz="1200" dirty="0">
                <a:solidFill>
                  <a:srgbClr val="0070C0"/>
                </a:solidFill>
                <a:latin typeface="微软雅黑" panose="020B0503020204020204" pitchFamily="34" charset="-122"/>
                <a:ea typeface="微软雅黑" panose="020B0503020204020204" pitchFamily="34" charset="-122"/>
                <a:cs typeface="Arial" pitchFamily="34" charset="0"/>
              </a:rPr>
              <a:t>战略目标是对企业战略经营活动预期取得的主要成果的期望值。战略目标的设定，同时也是企业宗旨的展开和具体化，是企业宗旨中确认的企业经营目的、社会使命的进一步阐明和界定，也是企业在既定的战略经营领域展开战略经营活动所要达到的水平的具体规定。战略目标有以下特征。</a:t>
            </a:r>
          </a:p>
        </p:txBody>
      </p:sp>
      <p:sp>
        <p:nvSpPr>
          <p:cNvPr id="19" name="椭圆 18"/>
          <p:cNvSpPr>
            <a:spLocks noChangeAspect="1"/>
          </p:cNvSpPr>
          <p:nvPr/>
        </p:nvSpPr>
        <p:spPr>
          <a:xfrm>
            <a:off x="6300192" y="1347718"/>
            <a:ext cx="936104" cy="936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具体</a:t>
            </a:r>
            <a:r>
              <a:rPr lang="en-US" altLang="zh-CN" sz="900" dirty="0"/>
              <a:t>Specific</a:t>
            </a:r>
          </a:p>
        </p:txBody>
      </p:sp>
      <p:sp>
        <p:nvSpPr>
          <p:cNvPr id="20" name="椭圆 19"/>
          <p:cNvSpPr>
            <a:spLocks noChangeAspect="1"/>
          </p:cNvSpPr>
          <p:nvPr/>
        </p:nvSpPr>
        <p:spPr>
          <a:xfrm>
            <a:off x="5014800" y="2330660"/>
            <a:ext cx="936104" cy="936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量化</a:t>
            </a:r>
            <a:r>
              <a:rPr lang="en-US" altLang="zh-CN" sz="700" dirty="0"/>
              <a:t>Measurable</a:t>
            </a:r>
          </a:p>
        </p:txBody>
      </p:sp>
      <p:sp>
        <p:nvSpPr>
          <p:cNvPr id="21" name="椭圆 20"/>
          <p:cNvSpPr>
            <a:spLocks noChangeAspect="1"/>
          </p:cNvSpPr>
          <p:nvPr/>
        </p:nvSpPr>
        <p:spPr>
          <a:xfrm>
            <a:off x="7668344" y="2338252"/>
            <a:ext cx="936104" cy="936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可行</a:t>
            </a:r>
            <a:r>
              <a:rPr lang="en-US" altLang="zh-CN" sz="800" dirty="0"/>
              <a:t>Attainable</a:t>
            </a:r>
          </a:p>
        </p:txBody>
      </p:sp>
      <p:sp>
        <p:nvSpPr>
          <p:cNvPr id="22" name="椭圆 21"/>
          <p:cNvSpPr>
            <a:spLocks noChangeAspect="1"/>
          </p:cNvSpPr>
          <p:nvPr/>
        </p:nvSpPr>
        <p:spPr>
          <a:xfrm>
            <a:off x="7092280" y="3889666"/>
            <a:ext cx="936104" cy="936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b="1" dirty="0">
                <a:latin typeface="微软雅黑" panose="020B0503020204020204" pitchFamily="34" charset="-122"/>
                <a:ea typeface="微软雅黑" panose="020B0503020204020204" pitchFamily="34" charset="-122"/>
              </a:rPr>
              <a:t>限时</a:t>
            </a:r>
            <a:r>
              <a:rPr lang="en-US" altLang="zh-CN" sz="900" dirty="0"/>
              <a:t>Time-based</a:t>
            </a:r>
          </a:p>
        </p:txBody>
      </p:sp>
      <p:sp>
        <p:nvSpPr>
          <p:cNvPr id="23" name="椭圆 22"/>
          <p:cNvSpPr>
            <a:spLocks noChangeAspect="1"/>
          </p:cNvSpPr>
          <p:nvPr/>
        </p:nvSpPr>
        <p:spPr>
          <a:xfrm>
            <a:off x="5652120" y="3938378"/>
            <a:ext cx="936104" cy="936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结果</a:t>
            </a:r>
            <a:endParaRPr lang="en-US" altLang="zh-CN" b="1" dirty="0">
              <a:latin typeface="微软雅黑" panose="020B0503020204020204" pitchFamily="34" charset="-122"/>
              <a:ea typeface="微软雅黑" panose="020B0503020204020204" pitchFamily="34" charset="-122"/>
            </a:endParaRPr>
          </a:p>
          <a:p>
            <a:pPr algn="ctr"/>
            <a:r>
              <a:rPr lang="en-US" altLang="zh-CN" sz="800" dirty="0"/>
              <a:t>Result-based</a:t>
            </a:r>
          </a:p>
        </p:txBody>
      </p:sp>
      <p:cxnSp>
        <p:nvCxnSpPr>
          <p:cNvPr id="18" name="直接连接符 17"/>
          <p:cNvCxnSpPr>
            <a:stCxn id="20" idx="6"/>
            <a:endCxn id="21" idx="2"/>
          </p:cNvCxnSpPr>
          <p:nvPr/>
        </p:nvCxnSpPr>
        <p:spPr>
          <a:xfrm>
            <a:off x="5950904" y="2798660"/>
            <a:ext cx="1717440" cy="7592"/>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a:stCxn id="19" idx="4"/>
            <a:endCxn id="22" idx="0"/>
          </p:cNvCxnSpPr>
          <p:nvPr/>
        </p:nvCxnSpPr>
        <p:spPr>
          <a:xfrm>
            <a:off x="6768244" y="2283718"/>
            <a:ext cx="792088" cy="1605948"/>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a:stCxn id="19" idx="4"/>
            <a:endCxn id="23" idx="0"/>
          </p:cNvCxnSpPr>
          <p:nvPr/>
        </p:nvCxnSpPr>
        <p:spPr>
          <a:xfrm flipH="1">
            <a:off x="6120172" y="2283718"/>
            <a:ext cx="648072" cy="1654660"/>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21" idx="2"/>
            <a:endCxn id="23" idx="0"/>
          </p:cNvCxnSpPr>
          <p:nvPr/>
        </p:nvCxnSpPr>
        <p:spPr>
          <a:xfrm flipH="1">
            <a:off x="6120172" y="2806252"/>
            <a:ext cx="1548172" cy="1132126"/>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stCxn id="22" idx="0"/>
            <a:endCxn id="20" idx="6"/>
          </p:cNvCxnSpPr>
          <p:nvPr/>
        </p:nvCxnSpPr>
        <p:spPr>
          <a:xfrm flipH="1" flipV="1">
            <a:off x="5950904" y="2798660"/>
            <a:ext cx="1609428" cy="1091006"/>
          </a:xfrm>
          <a:prstGeom prst="line">
            <a:avLst/>
          </a:prstGeom>
          <a:ln w="15875">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椭圆 23">
            <a:hlinkClick r:id="rId7" action="ppaction://hlinksldjump"/>
          </p:cNvPr>
          <p:cNvSpPr>
            <a:spLocks noChangeAspect="1"/>
          </p:cNvSpPr>
          <p:nvPr/>
        </p:nvSpPr>
        <p:spPr>
          <a:xfrm>
            <a:off x="8225480" y="51470"/>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19758611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zengjin\appdata\roaming\360se6\User Data\temp\146075002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018"/>
          <a:stretch/>
        </p:blipFill>
        <p:spPr bwMode="auto">
          <a:xfrm>
            <a:off x="631439" y="1930027"/>
            <a:ext cx="1132249" cy="2674285"/>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1710882" y="1930027"/>
            <a:ext cx="3570312" cy="2674285"/>
          </a:xfrm>
          <a:prstGeom prst="rect">
            <a:avLst/>
          </a:prstGeom>
          <a:solidFill>
            <a:srgbClr val="00B0F0">
              <a:alpha val="5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en-US" altLang="zh-CN" dirty="0"/>
              <a:t>3.1.2 </a:t>
            </a:r>
            <a:r>
              <a:rPr lang="zh-CN" altLang="en-US" dirty="0"/>
              <a:t>基本竞争战略</a:t>
            </a:r>
          </a:p>
        </p:txBody>
      </p:sp>
      <p:graphicFrame>
        <p:nvGraphicFramePr>
          <p:cNvPr id="4" name="图示 3"/>
          <p:cNvGraphicFramePr/>
          <p:nvPr>
            <p:extLst>
              <p:ext uri="{D42A27DB-BD31-4B8C-83A1-F6EECF244321}">
                <p14:modId xmlns:p14="http://schemas.microsoft.com/office/powerpoint/2010/main" val="23709018"/>
              </p:ext>
            </p:extLst>
          </p:nvPr>
        </p:nvGraphicFramePr>
        <p:xfrm>
          <a:off x="611560" y="843558"/>
          <a:ext cx="6096000" cy="360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1763688" y="2067694"/>
            <a:ext cx="3384376" cy="2492990"/>
          </a:xfrm>
          <a:prstGeom prst="rect">
            <a:avLst/>
          </a:prstGeom>
        </p:spPr>
        <p:txBody>
          <a:bodyPr wrap="square">
            <a:spAutoFit/>
          </a:bodyPr>
          <a:lstStyle/>
          <a:p>
            <a:r>
              <a:rPr lang="zh-CN" altLang="en-US" sz="1200" dirty="0">
                <a:solidFill>
                  <a:srgbClr val="0070C0"/>
                </a:solidFill>
                <a:latin typeface="微软雅黑" panose="020B0503020204020204" pitchFamily="34" charset="-122"/>
                <a:ea typeface="微软雅黑" panose="020B0503020204020204" pitchFamily="34" charset="-122"/>
              </a:rPr>
              <a:t>基本竞争战略是由美国哈佛商学院著名的战略管理学家迈克尔</a:t>
            </a:r>
            <a:r>
              <a:rPr lang="en-US" altLang="zh-CN" sz="1200" dirty="0">
                <a:solidFill>
                  <a:srgbClr val="0070C0"/>
                </a:solidFill>
                <a:latin typeface="微软雅黑" panose="020B0503020204020204" pitchFamily="34" charset="-122"/>
                <a:ea typeface="微软雅黑" panose="020B0503020204020204" pitchFamily="34" charset="-122"/>
              </a:rPr>
              <a:t>·</a:t>
            </a:r>
            <a:r>
              <a:rPr lang="zh-CN" altLang="en-US" sz="1200" dirty="0">
                <a:solidFill>
                  <a:srgbClr val="0070C0"/>
                </a:solidFill>
                <a:latin typeface="微软雅黑" panose="020B0503020204020204" pitchFamily="34" charset="-122"/>
                <a:ea typeface="微软雅黑" panose="020B0503020204020204" pitchFamily="34" charset="-122"/>
              </a:rPr>
              <a:t>波特提出。</a:t>
            </a:r>
          </a:p>
          <a:p>
            <a:r>
              <a:rPr lang="zh-CN" altLang="en-US" sz="1200" dirty="0">
                <a:solidFill>
                  <a:srgbClr val="0070C0"/>
                </a:solidFill>
                <a:latin typeface="微软雅黑" panose="020B0503020204020204" pitchFamily="34" charset="-122"/>
                <a:ea typeface="微软雅黑" panose="020B0503020204020204" pitchFamily="34" charset="-122"/>
              </a:rPr>
              <a:t>　　基本竞争战略有三种：成本领先战略、差异化战略、集中战略。企业必须从这三种战略中选择一种，作为其主导战略。要么把成本控制到比竞争者更低的程度；要么在企业产品和服务中形成与众不同的特色，让顾客感觉到你提供了比其他竞争者更多的价值；要么企业致力于服务于某一特定的市场细分、某一特定的产品种类或某一特定的地理范围。这三种战略架构上差异很大，成功地实施它们需要不同的资源和技能，由于企业文化混乱、组织安排缺失、激励机制冲突，夹在中间的企业还可能因此而遭受更大的损失。</a:t>
            </a:r>
          </a:p>
        </p:txBody>
      </p:sp>
      <p:sp>
        <p:nvSpPr>
          <p:cNvPr id="7" name="矩形 6"/>
          <p:cNvSpPr/>
          <p:nvPr/>
        </p:nvSpPr>
        <p:spPr>
          <a:xfrm>
            <a:off x="611560" y="1419622"/>
            <a:ext cx="4669634" cy="51040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latin typeface="微软雅黑" panose="020B0503020204020204" pitchFamily="34" charset="-122"/>
                <a:ea typeface="微软雅黑" panose="020B0503020204020204" pitchFamily="34" charset="-122"/>
              </a:rPr>
              <a:t>基本竞争战略简介</a:t>
            </a:r>
          </a:p>
        </p:txBody>
      </p:sp>
      <p:grpSp>
        <p:nvGrpSpPr>
          <p:cNvPr id="15" name="组合 14"/>
          <p:cNvGrpSpPr/>
          <p:nvPr/>
        </p:nvGrpSpPr>
        <p:grpSpPr>
          <a:xfrm>
            <a:off x="6178969" y="2220602"/>
            <a:ext cx="2012030" cy="2026926"/>
            <a:chOff x="6304386" y="2222596"/>
            <a:chExt cx="1655816" cy="1656000"/>
          </a:xfrm>
        </p:grpSpPr>
        <p:sp>
          <p:nvSpPr>
            <p:cNvPr id="9" name="椭圆 8"/>
            <p:cNvSpPr>
              <a:spLocks noChangeAspect="1"/>
            </p:cNvSpPr>
            <p:nvPr/>
          </p:nvSpPr>
          <p:spPr>
            <a:xfrm>
              <a:off x="6304386" y="2222596"/>
              <a:ext cx="1655816" cy="16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a:spLocks noChangeAspect="1"/>
            </p:cNvSpPr>
            <p:nvPr/>
          </p:nvSpPr>
          <p:spPr>
            <a:xfrm>
              <a:off x="6372200" y="2283718"/>
              <a:ext cx="1512000" cy="1512168"/>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p:cNvGrpSpPr/>
          <p:nvPr/>
        </p:nvGrpSpPr>
        <p:grpSpPr>
          <a:xfrm>
            <a:off x="6260842" y="2967813"/>
            <a:ext cx="1872208" cy="523220"/>
            <a:chOff x="1763688" y="4588326"/>
            <a:chExt cx="2826569" cy="523220"/>
          </a:xfrm>
        </p:grpSpPr>
        <p:cxnSp>
          <p:nvCxnSpPr>
            <p:cNvPr id="11" name="直接连接符 10"/>
            <p:cNvCxnSpPr/>
            <p:nvPr/>
          </p:nvCxnSpPr>
          <p:spPr>
            <a:xfrm>
              <a:off x="1763688" y="4947674"/>
              <a:ext cx="12961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294113" y="4947674"/>
              <a:ext cx="12961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974583" y="4588326"/>
              <a:ext cx="504058" cy="523220"/>
            </a:xfrm>
            <a:prstGeom prst="rect">
              <a:avLst/>
            </a:prstGeom>
            <a:noFill/>
          </p:spPr>
          <p:txBody>
            <a:bodyPr wrap="square" rtlCol="0">
              <a:spAutoFit/>
            </a:bodyPr>
            <a:lstStyle/>
            <a:p>
              <a:r>
                <a:rPr lang="en-US" altLang="zh-CN" sz="2800" dirty="0">
                  <a:solidFill>
                    <a:schemeClr val="bg1"/>
                  </a:solidFill>
                </a:rPr>
                <a:t>.</a:t>
              </a:r>
              <a:endParaRPr lang="zh-CN" altLang="en-US" sz="2800" dirty="0">
                <a:solidFill>
                  <a:schemeClr val="bg1"/>
                </a:solidFill>
              </a:endParaRPr>
            </a:p>
          </p:txBody>
        </p:sp>
      </p:grpSp>
      <p:sp>
        <p:nvSpPr>
          <p:cNvPr id="8" name="矩形 7"/>
          <p:cNvSpPr/>
          <p:nvPr/>
        </p:nvSpPr>
        <p:spPr>
          <a:xfrm>
            <a:off x="6180895" y="2873313"/>
            <a:ext cx="2031325"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基本竞争战略</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6217298" y="3378089"/>
            <a:ext cx="1917513" cy="253916"/>
          </a:xfrm>
          <a:prstGeom prst="rect">
            <a:avLst/>
          </a:prstGeom>
        </p:spPr>
        <p:txBody>
          <a:bodyPr wrap="none">
            <a:spAutoFit/>
          </a:bodyPr>
          <a:lstStyle/>
          <a:p>
            <a:r>
              <a:rPr lang="en-US" altLang="zh-CN" sz="1050" b="1" dirty="0">
                <a:solidFill>
                  <a:schemeClr val="bg1"/>
                </a:solidFill>
              </a:rPr>
              <a:t>Generic Competitive Strategies</a:t>
            </a:r>
            <a:endParaRPr lang="zh-CN" altLang="en-US" sz="1050" dirty="0">
              <a:solidFill>
                <a:schemeClr val="bg1"/>
              </a:solidFill>
            </a:endParaRPr>
          </a:p>
        </p:txBody>
      </p:sp>
      <p:sp>
        <p:nvSpPr>
          <p:cNvPr id="17" name="椭圆 16"/>
          <p:cNvSpPr>
            <a:spLocks noChangeAspect="1"/>
          </p:cNvSpPr>
          <p:nvPr/>
        </p:nvSpPr>
        <p:spPr>
          <a:xfrm>
            <a:off x="6919772" y="1857044"/>
            <a:ext cx="512563" cy="491161"/>
          </a:xfrm>
          <a:prstGeom prst="ellipse">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Bernard MT Condensed" panose="02050806060905020404" pitchFamily="18" charset="0"/>
              </a:rPr>
              <a:t>1</a:t>
            </a:r>
            <a:endParaRPr lang="zh-CN" altLang="en-US" sz="2800" dirty="0">
              <a:latin typeface="Bernard MT Condensed" panose="02050806060905020404" pitchFamily="18" charset="0"/>
            </a:endParaRPr>
          </a:p>
        </p:txBody>
      </p:sp>
      <p:sp>
        <p:nvSpPr>
          <p:cNvPr id="19" name="椭圆 18"/>
          <p:cNvSpPr>
            <a:spLocks noChangeAspect="1"/>
          </p:cNvSpPr>
          <p:nvPr/>
        </p:nvSpPr>
        <p:spPr>
          <a:xfrm>
            <a:off x="6169833" y="3655131"/>
            <a:ext cx="512563" cy="491161"/>
          </a:xfrm>
          <a:prstGeom prst="ellipse">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Bernard MT Condensed" panose="02050806060905020404" pitchFamily="18" charset="0"/>
              </a:rPr>
              <a:t>3</a:t>
            </a:r>
            <a:endParaRPr lang="zh-CN" altLang="en-US" sz="2800" dirty="0">
              <a:latin typeface="Bernard MT Condensed" panose="02050806060905020404" pitchFamily="18" charset="0"/>
            </a:endParaRPr>
          </a:p>
        </p:txBody>
      </p:sp>
      <p:sp>
        <p:nvSpPr>
          <p:cNvPr id="18" name="椭圆 17"/>
          <p:cNvSpPr>
            <a:spLocks noChangeAspect="1"/>
          </p:cNvSpPr>
          <p:nvPr/>
        </p:nvSpPr>
        <p:spPr>
          <a:xfrm>
            <a:off x="7737673" y="3655131"/>
            <a:ext cx="512563" cy="491161"/>
          </a:xfrm>
          <a:prstGeom prst="ellipse">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Bernard MT Condensed" panose="02050806060905020404" pitchFamily="18" charset="0"/>
              </a:rPr>
              <a:t>2</a:t>
            </a:r>
            <a:endParaRPr lang="zh-CN" altLang="en-US" sz="2800" dirty="0">
              <a:latin typeface="Bernard MT Condensed" panose="02050806060905020404" pitchFamily="18" charset="0"/>
            </a:endParaRPr>
          </a:p>
        </p:txBody>
      </p:sp>
      <p:sp>
        <p:nvSpPr>
          <p:cNvPr id="16" name="矩形 15"/>
          <p:cNvSpPr/>
          <p:nvPr/>
        </p:nvSpPr>
        <p:spPr>
          <a:xfrm>
            <a:off x="6476985" y="1275606"/>
            <a:ext cx="1657826" cy="523220"/>
          </a:xfrm>
          <a:prstGeom prst="rect">
            <a:avLst/>
          </a:prstGeom>
        </p:spPr>
        <p:txBody>
          <a:bodyPr wrap="none">
            <a:spAutoFit/>
          </a:bodyPr>
          <a:lstStyle/>
          <a:p>
            <a:r>
              <a:rPr lang="zh-CN" altLang="en-US" b="1" dirty="0">
                <a:solidFill>
                  <a:srgbClr val="0070C0"/>
                </a:solidFill>
                <a:latin typeface="微软雅黑" panose="020B0503020204020204" pitchFamily="34" charset="-122"/>
                <a:ea typeface="微软雅黑" panose="020B0503020204020204" pitchFamily="34" charset="-122"/>
              </a:rPr>
              <a:t>成本领先战略</a:t>
            </a:r>
            <a:endParaRPr lang="en-US" altLang="zh-CN" b="1" dirty="0">
              <a:solidFill>
                <a:srgbClr val="0070C0"/>
              </a:solidFill>
              <a:latin typeface="微软雅黑" panose="020B0503020204020204" pitchFamily="34" charset="-122"/>
              <a:ea typeface="微软雅黑" panose="020B0503020204020204" pitchFamily="34" charset="-122"/>
            </a:endParaRPr>
          </a:p>
          <a:p>
            <a:r>
              <a:rPr lang="en-US" altLang="zh-CN" sz="1000" b="1" dirty="0">
                <a:solidFill>
                  <a:srgbClr val="0070C0"/>
                </a:solidFill>
                <a:latin typeface="微软雅黑" panose="020B0503020204020204" pitchFamily="34" charset="-122"/>
                <a:ea typeface="微软雅黑" panose="020B0503020204020204" pitchFamily="34" charset="-122"/>
              </a:rPr>
              <a:t>Overall cost leadership</a:t>
            </a:r>
            <a:endParaRPr lang="zh-CN" altLang="en-US" sz="1000" b="1" dirty="0">
              <a:solidFill>
                <a:srgbClr val="0070C0"/>
              </a:solidFill>
              <a:latin typeface="微软雅黑" panose="020B0503020204020204" pitchFamily="34" charset="-122"/>
              <a:ea typeface="微软雅黑" panose="020B0503020204020204" pitchFamily="34" charset="-122"/>
            </a:endParaRPr>
          </a:p>
        </p:txBody>
      </p:sp>
      <p:sp>
        <p:nvSpPr>
          <p:cNvPr id="20" name="矩形 19"/>
          <p:cNvSpPr/>
          <p:nvPr/>
        </p:nvSpPr>
        <p:spPr>
          <a:xfrm>
            <a:off x="7532394" y="4083918"/>
            <a:ext cx="1338828" cy="523220"/>
          </a:xfrm>
          <a:prstGeom prst="rect">
            <a:avLst/>
          </a:prstGeom>
        </p:spPr>
        <p:txBody>
          <a:bodyPr wrap="none">
            <a:spAutoFit/>
          </a:bodyPr>
          <a:lstStyle/>
          <a:p>
            <a:r>
              <a:rPr lang="zh-CN" altLang="en-US" b="1" dirty="0">
                <a:solidFill>
                  <a:srgbClr val="0070C0"/>
                </a:solidFill>
                <a:latin typeface="微软雅黑" panose="020B0503020204020204" pitchFamily="34" charset="-122"/>
                <a:ea typeface="微软雅黑" panose="020B0503020204020204" pitchFamily="34" charset="-122"/>
              </a:rPr>
              <a:t>差异化战略</a:t>
            </a:r>
            <a:endParaRPr lang="en-US" altLang="zh-CN" b="1" dirty="0">
              <a:solidFill>
                <a:srgbClr val="0070C0"/>
              </a:solidFill>
              <a:latin typeface="微软雅黑" panose="020B0503020204020204" pitchFamily="34" charset="-122"/>
              <a:ea typeface="微软雅黑" panose="020B0503020204020204" pitchFamily="34" charset="-122"/>
            </a:endParaRPr>
          </a:p>
          <a:p>
            <a:r>
              <a:rPr lang="en-US" altLang="zh-CN" sz="1000" b="1" dirty="0">
                <a:solidFill>
                  <a:srgbClr val="0070C0"/>
                </a:solidFill>
                <a:latin typeface="微软雅黑" panose="020B0503020204020204" pitchFamily="34" charset="-122"/>
                <a:ea typeface="微软雅黑" panose="020B0503020204020204" pitchFamily="34" charset="-122"/>
              </a:rPr>
              <a:t>Differentiation</a:t>
            </a:r>
            <a:endParaRPr lang="zh-CN" altLang="en-US" sz="1000" b="1" dirty="0">
              <a:solidFill>
                <a:srgbClr val="0070C0"/>
              </a:solidFill>
              <a:latin typeface="微软雅黑" panose="020B0503020204020204" pitchFamily="34" charset="-122"/>
              <a:ea typeface="微软雅黑" panose="020B0503020204020204" pitchFamily="34" charset="-122"/>
            </a:endParaRPr>
          </a:p>
        </p:txBody>
      </p:sp>
      <p:sp>
        <p:nvSpPr>
          <p:cNvPr id="21" name="矩形 20"/>
          <p:cNvSpPr/>
          <p:nvPr/>
        </p:nvSpPr>
        <p:spPr>
          <a:xfrm>
            <a:off x="5500419" y="4146292"/>
            <a:ext cx="1338828" cy="523220"/>
          </a:xfrm>
          <a:prstGeom prst="rect">
            <a:avLst/>
          </a:prstGeom>
        </p:spPr>
        <p:txBody>
          <a:bodyPr wrap="none">
            <a:spAutoFit/>
          </a:bodyPr>
          <a:lstStyle/>
          <a:p>
            <a:r>
              <a:rPr lang="zh-CN" altLang="en-US" b="1" dirty="0">
                <a:solidFill>
                  <a:srgbClr val="0070C0"/>
                </a:solidFill>
                <a:latin typeface="微软雅黑" panose="020B0503020204020204" pitchFamily="34" charset="-122"/>
                <a:ea typeface="微软雅黑" panose="020B0503020204020204" pitchFamily="34" charset="-122"/>
              </a:rPr>
              <a:t>集中化战略</a:t>
            </a:r>
            <a:endParaRPr lang="en-US" altLang="zh-CN" b="1" dirty="0">
              <a:solidFill>
                <a:srgbClr val="0070C0"/>
              </a:solidFill>
              <a:latin typeface="微软雅黑" panose="020B0503020204020204" pitchFamily="34" charset="-122"/>
              <a:ea typeface="微软雅黑" panose="020B0503020204020204" pitchFamily="34" charset="-122"/>
            </a:endParaRPr>
          </a:p>
          <a:p>
            <a:r>
              <a:rPr lang="en-US" altLang="zh-CN" sz="1000" b="1" dirty="0">
                <a:solidFill>
                  <a:srgbClr val="0070C0"/>
                </a:solidFill>
                <a:latin typeface="微软雅黑" panose="020B0503020204020204" pitchFamily="34" charset="-122"/>
                <a:ea typeface="微软雅黑" panose="020B0503020204020204" pitchFamily="34" charset="-122"/>
              </a:rPr>
              <a:t>Focus</a:t>
            </a:r>
            <a:endParaRPr lang="zh-CN" altLang="en-US" sz="1000" b="1" dirty="0">
              <a:solidFill>
                <a:srgbClr val="0070C0"/>
              </a:solidFill>
              <a:latin typeface="微软雅黑" panose="020B0503020204020204" pitchFamily="34" charset="-122"/>
              <a:ea typeface="微软雅黑" panose="020B0503020204020204" pitchFamily="34" charset="-122"/>
            </a:endParaRPr>
          </a:p>
        </p:txBody>
      </p:sp>
      <p:sp>
        <p:nvSpPr>
          <p:cNvPr id="23" name="椭圆 22">
            <a:hlinkClick r:id="rId8" action="ppaction://hlinksldjump"/>
          </p:cNvPr>
          <p:cNvSpPr>
            <a:spLocks noChangeAspect="1"/>
          </p:cNvSpPr>
          <p:nvPr/>
        </p:nvSpPr>
        <p:spPr>
          <a:xfrm>
            <a:off x="7334011" y="51470"/>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37329598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3.1.2 </a:t>
            </a:r>
            <a:r>
              <a:rPr lang="zh-CN" altLang="en-US" dirty="0"/>
              <a:t>基本竞争战略</a:t>
            </a:r>
          </a:p>
        </p:txBody>
      </p:sp>
      <p:graphicFrame>
        <p:nvGraphicFramePr>
          <p:cNvPr id="4" name="图示 3"/>
          <p:cNvGraphicFramePr/>
          <p:nvPr>
            <p:extLst>
              <p:ext uri="{D42A27DB-BD31-4B8C-83A1-F6EECF244321}">
                <p14:modId xmlns:p14="http://schemas.microsoft.com/office/powerpoint/2010/main" val="2267029849"/>
              </p:ext>
            </p:extLst>
          </p:nvPr>
        </p:nvGraphicFramePr>
        <p:xfrm>
          <a:off x="611560" y="843558"/>
          <a:ext cx="6096000" cy="360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组合 4"/>
          <p:cNvGrpSpPr/>
          <p:nvPr/>
        </p:nvGrpSpPr>
        <p:grpSpPr>
          <a:xfrm>
            <a:off x="539552" y="1275606"/>
            <a:ext cx="1728192" cy="756000"/>
            <a:chOff x="4960303" y="447598"/>
            <a:chExt cx="1728192" cy="756000"/>
          </a:xfrm>
        </p:grpSpPr>
        <p:sp>
          <p:nvSpPr>
            <p:cNvPr id="6" name="圆角矩形 5"/>
            <p:cNvSpPr/>
            <p:nvPr/>
          </p:nvSpPr>
          <p:spPr>
            <a:xfrm>
              <a:off x="5338303" y="573570"/>
              <a:ext cx="1350192"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方     法</a:t>
              </a:r>
            </a:p>
          </p:txBody>
        </p:sp>
        <p:sp>
          <p:nvSpPr>
            <p:cNvPr id="7" name="椭圆 6"/>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1</a:t>
              </a:r>
              <a:endParaRPr lang="zh-CN" altLang="en-US" sz="3200" b="1" dirty="0">
                <a:latin typeface="Arial Black" panose="020B0A04020102020204" pitchFamily="34" charset="0"/>
                <a:ea typeface="微软雅黑" panose="020B0503020204020204" pitchFamily="34" charset="-122"/>
              </a:endParaRPr>
            </a:p>
          </p:txBody>
        </p:sp>
      </p:grpSp>
      <p:grpSp>
        <p:nvGrpSpPr>
          <p:cNvPr id="9" name="组合 8"/>
          <p:cNvGrpSpPr/>
          <p:nvPr/>
        </p:nvGrpSpPr>
        <p:grpSpPr>
          <a:xfrm>
            <a:off x="2771800" y="1311694"/>
            <a:ext cx="1872208" cy="756000"/>
            <a:chOff x="4960303" y="447598"/>
            <a:chExt cx="1872208" cy="756000"/>
          </a:xfrm>
        </p:grpSpPr>
        <p:sp>
          <p:nvSpPr>
            <p:cNvPr id="10" name="圆角矩形 9"/>
            <p:cNvSpPr/>
            <p:nvPr/>
          </p:nvSpPr>
          <p:spPr>
            <a:xfrm>
              <a:off x="5338303" y="573570"/>
              <a:ext cx="1494208"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dirty="0">
                  <a:latin typeface="微软雅黑" panose="020B0503020204020204" pitchFamily="34" charset="-122"/>
                  <a:ea typeface="微软雅黑" panose="020B0503020204020204" pitchFamily="34" charset="-122"/>
                </a:rPr>
                <a:t>适用条件</a:t>
              </a:r>
            </a:p>
          </p:txBody>
        </p:sp>
        <p:sp>
          <p:nvSpPr>
            <p:cNvPr id="11" name="椭圆 10"/>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5043847"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2</a:t>
              </a:r>
              <a:endParaRPr lang="zh-CN" altLang="en-US" sz="3200" b="1" dirty="0">
                <a:latin typeface="Arial Black" panose="020B0A04020102020204" pitchFamily="34" charset="0"/>
                <a:ea typeface="微软雅黑" panose="020B0503020204020204" pitchFamily="34" charset="-122"/>
              </a:endParaRPr>
            </a:p>
          </p:txBody>
        </p:sp>
      </p:grpSp>
      <p:grpSp>
        <p:nvGrpSpPr>
          <p:cNvPr id="13" name="组合 12"/>
          <p:cNvGrpSpPr/>
          <p:nvPr/>
        </p:nvGrpSpPr>
        <p:grpSpPr>
          <a:xfrm>
            <a:off x="539552" y="2859782"/>
            <a:ext cx="1728192" cy="756000"/>
            <a:chOff x="4960303" y="447598"/>
            <a:chExt cx="1728192" cy="756000"/>
          </a:xfrm>
        </p:grpSpPr>
        <p:sp>
          <p:nvSpPr>
            <p:cNvPr id="14" name="圆角矩形 13"/>
            <p:cNvSpPr/>
            <p:nvPr/>
          </p:nvSpPr>
          <p:spPr>
            <a:xfrm>
              <a:off x="5338303" y="573570"/>
              <a:ext cx="1350192"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意     义</a:t>
              </a:r>
            </a:p>
          </p:txBody>
        </p:sp>
        <p:sp>
          <p:nvSpPr>
            <p:cNvPr id="15" name="椭圆 14"/>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3</a:t>
              </a:r>
              <a:endParaRPr lang="zh-CN" altLang="en-US" sz="3200" b="1" dirty="0">
                <a:latin typeface="Arial Black" panose="020B0A04020102020204" pitchFamily="34" charset="0"/>
                <a:ea typeface="微软雅黑" panose="020B0503020204020204" pitchFamily="34" charset="-122"/>
              </a:endParaRPr>
            </a:p>
          </p:txBody>
        </p:sp>
      </p:grpSp>
      <p:grpSp>
        <p:nvGrpSpPr>
          <p:cNvPr id="17" name="组合 16"/>
          <p:cNvGrpSpPr/>
          <p:nvPr/>
        </p:nvGrpSpPr>
        <p:grpSpPr>
          <a:xfrm>
            <a:off x="4427984" y="3111894"/>
            <a:ext cx="1728192" cy="756000"/>
            <a:chOff x="4960303" y="447598"/>
            <a:chExt cx="1728192" cy="756000"/>
          </a:xfrm>
        </p:grpSpPr>
        <p:sp>
          <p:nvSpPr>
            <p:cNvPr id="18" name="圆角矩形 17"/>
            <p:cNvSpPr/>
            <p:nvPr/>
          </p:nvSpPr>
          <p:spPr>
            <a:xfrm>
              <a:off x="5338303" y="573570"/>
              <a:ext cx="1350192"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风     险</a:t>
              </a:r>
            </a:p>
          </p:txBody>
        </p:sp>
        <p:sp>
          <p:nvSpPr>
            <p:cNvPr id="19" name="椭圆 18"/>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4</a:t>
              </a:r>
              <a:endParaRPr lang="zh-CN" altLang="en-US" sz="3200" b="1" dirty="0">
                <a:latin typeface="Arial Black" panose="020B0A04020102020204" pitchFamily="34" charset="0"/>
                <a:ea typeface="微软雅黑" panose="020B0503020204020204" pitchFamily="34" charset="-122"/>
              </a:endParaRPr>
            </a:p>
          </p:txBody>
        </p:sp>
      </p:grpSp>
      <p:sp>
        <p:nvSpPr>
          <p:cNvPr id="21" name="矩形 20"/>
          <p:cNvSpPr/>
          <p:nvPr/>
        </p:nvSpPr>
        <p:spPr>
          <a:xfrm>
            <a:off x="638850" y="1988210"/>
            <a:ext cx="4572000" cy="861774"/>
          </a:xfrm>
          <a:prstGeom prst="rect">
            <a:avLst/>
          </a:prstGeom>
        </p:spPr>
        <p:txBody>
          <a:bodyPr>
            <a:spAutoFit/>
          </a:bodyPr>
          <a:lstStyle/>
          <a:p>
            <a:r>
              <a:rPr lang="zh-CN" altLang="en-US" sz="1000" dirty="0">
                <a:solidFill>
                  <a:srgbClr val="0070C0"/>
                </a:solidFill>
                <a:latin typeface="微软雅黑" panose="020B0503020204020204" pitchFamily="34" charset="-122"/>
                <a:ea typeface="微软雅黑" panose="020B0503020204020204" pitchFamily="34" charset="-122"/>
              </a:rPr>
              <a:t>　　（</a:t>
            </a:r>
            <a:r>
              <a:rPr lang="en-US" altLang="zh-CN" sz="1000" dirty="0">
                <a:solidFill>
                  <a:srgbClr val="0070C0"/>
                </a:solidFill>
                <a:latin typeface="微软雅黑" panose="020B0503020204020204" pitchFamily="34" charset="-122"/>
                <a:ea typeface="微软雅黑" panose="020B0503020204020204" pitchFamily="34" charset="-122"/>
              </a:rPr>
              <a:t>1</a:t>
            </a:r>
            <a:r>
              <a:rPr lang="zh-CN" altLang="en-US" sz="1000" dirty="0">
                <a:solidFill>
                  <a:srgbClr val="0070C0"/>
                </a:solidFill>
                <a:latin typeface="微软雅黑" panose="020B0503020204020204" pitchFamily="34" charset="-122"/>
                <a:ea typeface="微软雅黑" panose="020B0503020204020204" pitchFamily="34" charset="-122"/>
              </a:rPr>
              <a:t>）简化产品型成本领先战略；</a:t>
            </a:r>
          </a:p>
          <a:p>
            <a:r>
              <a:rPr lang="zh-CN" altLang="en-US" sz="1000" dirty="0">
                <a:solidFill>
                  <a:srgbClr val="0070C0"/>
                </a:solidFill>
                <a:latin typeface="微软雅黑" panose="020B0503020204020204" pitchFamily="34" charset="-122"/>
                <a:ea typeface="微软雅黑" panose="020B0503020204020204" pitchFamily="34" charset="-122"/>
              </a:rPr>
              <a:t>　　（</a:t>
            </a:r>
            <a:r>
              <a:rPr lang="en-US" altLang="zh-CN" sz="1000" dirty="0">
                <a:solidFill>
                  <a:srgbClr val="0070C0"/>
                </a:solidFill>
                <a:latin typeface="微软雅黑" panose="020B0503020204020204" pitchFamily="34" charset="-122"/>
                <a:ea typeface="微软雅黑" panose="020B0503020204020204" pitchFamily="34" charset="-122"/>
              </a:rPr>
              <a:t>2</a:t>
            </a:r>
            <a:r>
              <a:rPr lang="zh-CN" altLang="en-US" sz="1000" dirty="0">
                <a:solidFill>
                  <a:srgbClr val="0070C0"/>
                </a:solidFill>
                <a:latin typeface="微软雅黑" panose="020B0503020204020204" pitchFamily="34" charset="-122"/>
                <a:ea typeface="微软雅黑" panose="020B0503020204020204" pitchFamily="34" charset="-122"/>
              </a:rPr>
              <a:t>）改进设计型成本领先战略；</a:t>
            </a:r>
          </a:p>
          <a:p>
            <a:r>
              <a:rPr lang="zh-CN" altLang="en-US" sz="1000" dirty="0">
                <a:solidFill>
                  <a:srgbClr val="0070C0"/>
                </a:solidFill>
                <a:latin typeface="微软雅黑" panose="020B0503020204020204" pitchFamily="34" charset="-122"/>
                <a:ea typeface="微软雅黑" panose="020B0503020204020204" pitchFamily="34" charset="-122"/>
              </a:rPr>
              <a:t>　　（</a:t>
            </a:r>
            <a:r>
              <a:rPr lang="en-US" altLang="zh-CN" sz="1000" dirty="0">
                <a:solidFill>
                  <a:srgbClr val="0070C0"/>
                </a:solidFill>
                <a:latin typeface="微软雅黑" panose="020B0503020204020204" pitchFamily="34" charset="-122"/>
                <a:ea typeface="微软雅黑" panose="020B0503020204020204" pitchFamily="34" charset="-122"/>
              </a:rPr>
              <a:t>3</a:t>
            </a:r>
            <a:r>
              <a:rPr lang="zh-CN" altLang="en-US" sz="1000" dirty="0">
                <a:solidFill>
                  <a:srgbClr val="0070C0"/>
                </a:solidFill>
                <a:latin typeface="微软雅黑" panose="020B0503020204020204" pitchFamily="34" charset="-122"/>
                <a:ea typeface="微软雅黑" panose="020B0503020204020204" pitchFamily="34" charset="-122"/>
              </a:rPr>
              <a:t>）材料节约型成本领先战略；</a:t>
            </a:r>
          </a:p>
          <a:p>
            <a:r>
              <a:rPr lang="zh-CN" altLang="en-US" sz="1000" dirty="0">
                <a:solidFill>
                  <a:srgbClr val="0070C0"/>
                </a:solidFill>
                <a:latin typeface="微软雅黑" panose="020B0503020204020204" pitchFamily="34" charset="-122"/>
                <a:ea typeface="微软雅黑" panose="020B0503020204020204" pitchFamily="34" charset="-122"/>
              </a:rPr>
              <a:t>　　（</a:t>
            </a:r>
            <a:r>
              <a:rPr lang="en-US" altLang="zh-CN" sz="1000" dirty="0">
                <a:solidFill>
                  <a:srgbClr val="0070C0"/>
                </a:solidFill>
                <a:latin typeface="微软雅黑" panose="020B0503020204020204" pitchFamily="34" charset="-122"/>
                <a:ea typeface="微软雅黑" panose="020B0503020204020204" pitchFamily="34" charset="-122"/>
              </a:rPr>
              <a:t>4</a:t>
            </a:r>
            <a:r>
              <a:rPr lang="zh-CN" altLang="en-US" sz="1000" dirty="0">
                <a:solidFill>
                  <a:srgbClr val="0070C0"/>
                </a:solidFill>
                <a:latin typeface="微软雅黑" panose="020B0503020204020204" pitchFamily="34" charset="-122"/>
                <a:ea typeface="微软雅黑" panose="020B0503020204020204" pitchFamily="34" charset="-122"/>
              </a:rPr>
              <a:t>）人工费用降低型成本领先战略；</a:t>
            </a:r>
          </a:p>
          <a:p>
            <a:r>
              <a:rPr lang="zh-CN" altLang="en-US" sz="1000" dirty="0">
                <a:solidFill>
                  <a:srgbClr val="0070C0"/>
                </a:solidFill>
                <a:latin typeface="微软雅黑" panose="020B0503020204020204" pitchFamily="34" charset="-122"/>
                <a:ea typeface="微软雅黑" panose="020B0503020204020204" pitchFamily="34" charset="-122"/>
              </a:rPr>
              <a:t>　　（</a:t>
            </a:r>
            <a:r>
              <a:rPr lang="en-US" altLang="zh-CN" sz="1000" dirty="0">
                <a:solidFill>
                  <a:srgbClr val="0070C0"/>
                </a:solidFill>
                <a:latin typeface="微软雅黑" panose="020B0503020204020204" pitchFamily="34" charset="-122"/>
                <a:ea typeface="微软雅黑" panose="020B0503020204020204" pitchFamily="34" charset="-122"/>
              </a:rPr>
              <a:t>5</a:t>
            </a:r>
            <a:r>
              <a:rPr lang="zh-CN" altLang="en-US" sz="1000" dirty="0">
                <a:solidFill>
                  <a:srgbClr val="0070C0"/>
                </a:solidFill>
                <a:latin typeface="微软雅黑" panose="020B0503020204020204" pitchFamily="34" charset="-122"/>
                <a:ea typeface="微软雅黑" panose="020B0503020204020204" pitchFamily="34" charset="-122"/>
              </a:rPr>
              <a:t>）生产创新及自动化型成本领先战略；</a:t>
            </a:r>
          </a:p>
        </p:txBody>
      </p:sp>
      <p:sp>
        <p:nvSpPr>
          <p:cNvPr id="22" name="矩形 21"/>
          <p:cNvSpPr/>
          <p:nvPr/>
        </p:nvSpPr>
        <p:spPr>
          <a:xfrm>
            <a:off x="3059832" y="2001796"/>
            <a:ext cx="4572000" cy="1015663"/>
          </a:xfrm>
          <a:prstGeom prst="rect">
            <a:avLst/>
          </a:prstGeom>
        </p:spPr>
        <p:txBody>
          <a:bodyPr>
            <a:spAutoFit/>
          </a:bodyPr>
          <a:lstStyle/>
          <a:p>
            <a:r>
              <a:rPr lang="zh-CN" altLang="en-US" sz="1000" dirty="0">
                <a:solidFill>
                  <a:srgbClr val="0070C0"/>
                </a:solidFill>
                <a:latin typeface="微软雅黑" panose="020B0503020204020204" pitchFamily="34" charset="-122"/>
                <a:ea typeface="微软雅黑" panose="020B0503020204020204" pitchFamily="34" charset="-122"/>
              </a:rPr>
              <a:t>（</a:t>
            </a:r>
            <a:r>
              <a:rPr lang="en-US" altLang="zh-CN" sz="1000" dirty="0">
                <a:solidFill>
                  <a:srgbClr val="0070C0"/>
                </a:solidFill>
                <a:latin typeface="微软雅黑" panose="020B0503020204020204" pitchFamily="34" charset="-122"/>
                <a:ea typeface="微软雅黑" panose="020B0503020204020204" pitchFamily="34" charset="-122"/>
              </a:rPr>
              <a:t>1</a:t>
            </a:r>
            <a:r>
              <a:rPr lang="zh-CN" altLang="en-US" sz="1000" dirty="0">
                <a:solidFill>
                  <a:srgbClr val="0070C0"/>
                </a:solidFill>
                <a:latin typeface="微软雅黑" panose="020B0503020204020204" pitchFamily="34" charset="-122"/>
                <a:ea typeface="微软雅黑" panose="020B0503020204020204" pitchFamily="34" charset="-122"/>
              </a:rPr>
              <a:t>）现有竞争企业之间的价格竞争非常激烈；</a:t>
            </a:r>
          </a:p>
          <a:p>
            <a:r>
              <a:rPr lang="zh-CN" altLang="en-US" sz="1000" dirty="0">
                <a:solidFill>
                  <a:srgbClr val="0070C0"/>
                </a:solidFill>
                <a:latin typeface="微软雅黑" panose="020B0503020204020204" pitchFamily="34" charset="-122"/>
                <a:ea typeface="微软雅黑" panose="020B0503020204020204" pitchFamily="34" charset="-122"/>
              </a:rPr>
              <a:t>（</a:t>
            </a:r>
            <a:r>
              <a:rPr lang="en-US" altLang="zh-CN" sz="1000" dirty="0">
                <a:solidFill>
                  <a:srgbClr val="0070C0"/>
                </a:solidFill>
                <a:latin typeface="微软雅黑" panose="020B0503020204020204" pitchFamily="34" charset="-122"/>
                <a:ea typeface="微软雅黑" panose="020B0503020204020204" pitchFamily="34" charset="-122"/>
              </a:rPr>
              <a:t>2</a:t>
            </a:r>
            <a:r>
              <a:rPr lang="zh-CN" altLang="en-US" sz="1000" dirty="0">
                <a:solidFill>
                  <a:srgbClr val="0070C0"/>
                </a:solidFill>
                <a:latin typeface="微软雅黑" panose="020B0503020204020204" pitchFamily="34" charset="-122"/>
                <a:ea typeface="微软雅黑" panose="020B0503020204020204" pitchFamily="34" charset="-122"/>
              </a:rPr>
              <a:t>）企业所处产业的产品基本上是标准化或者同质化的；</a:t>
            </a:r>
          </a:p>
          <a:p>
            <a:r>
              <a:rPr lang="zh-CN" altLang="en-US" sz="1000" dirty="0">
                <a:solidFill>
                  <a:srgbClr val="0070C0"/>
                </a:solidFill>
                <a:latin typeface="微软雅黑" panose="020B0503020204020204" pitchFamily="34" charset="-122"/>
                <a:ea typeface="微软雅黑" panose="020B0503020204020204" pitchFamily="34" charset="-122"/>
              </a:rPr>
              <a:t>（</a:t>
            </a:r>
            <a:r>
              <a:rPr lang="en-US" altLang="zh-CN" sz="1000" dirty="0">
                <a:solidFill>
                  <a:srgbClr val="0070C0"/>
                </a:solidFill>
                <a:latin typeface="微软雅黑" panose="020B0503020204020204" pitchFamily="34" charset="-122"/>
                <a:ea typeface="微软雅黑" panose="020B0503020204020204" pitchFamily="34" charset="-122"/>
              </a:rPr>
              <a:t>3</a:t>
            </a:r>
            <a:r>
              <a:rPr lang="zh-CN" altLang="en-US" sz="1000" dirty="0">
                <a:solidFill>
                  <a:srgbClr val="0070C0"/>
                </a:solidFill>
                <a:latin typeface="微软雅黑" panose="020B0503020204020204" pitchFamily="34" charset="-122"/>
                <a:ea typeface="微软雅黑" panose="020B0503020204020204" pitchFamily="34" charset="-122"/>
              </a:rPr>
              <a:t>）实现产品差异化的途径很少；</a:t>
            </a:r>
          </a:p>
          <a:p>
            <a:r>
              <a:rPr lang="zh-CN" altLang="en-US" sz="1000" dirty="0">
                <a:solidFill>
                  <a:srgbClr val="0070C0"/>
                </a:solidFill>
                <a:latin typeface="微软雅黑" panose="020B0503020204020204" pitchFamily="34" charset="-122"/>
                <a:ea typeface="微软雅黑" panose="020B0503020204020204" pitchFamily="34" charset="-122"/>
              </a:rPr>
              <a:t>（</a:t>
            </a:r>
            <a:r>
              <a:rPr lang="en-US" altLang="zh-CN" sz="1000" dirty="0">
                <a:solidFill>
                  <a:srgbClr val="0070C0"/>
                </a:solidFill>
                <a:latin typeface="微软雅黑" panose="020B0503020204020204" pitchFamily="34" charset="-122"/>
                <a:ea typeface="微软雅黑" panose="020B0503020204020204" pitchFamily="34" charset="-122"/>
              </a:rPr>
              <a:t>4</a:t>
            </a:r>
            <a:r>
              <a:rPr lang="zh-CN" altLang="en-US" sz="1000" dirty="0">
                <a:solidFill>
                  <a:srgbClr val="0070C0"/>
                </a:solidFill>
                <a:latin typeface="微软雅黑" panose="020B0503020204020204" pitchFamily="34" charset="-122"/>
                <a:ea typeface="微软雅黑" panose="020B0503020204020204" pitchFamily="34" charset="-122"/>
              </a:rPr>
              <a:t>）多数顾客使用产品的方式相同；</a:t>
            </a:r>
          </a:p>
          <a:p>
            <a:r>
              <a:rPr lang="zh-CN" altLang="en-US" sz="1000" dirty="0">
                <a:solidFill>
                  <a:srgbClr val="0070C0"/>
                </a:solidFill>
                <a:latin typeface="微软雅黑" panose="020B0503020204020204" pitchFamily="34" charset="-122"/>
                <a:ea typeface="微软雅黑" panose="020B0503020204020204" pitchFamily="34" charset="-122"/>
              </a:rPr>
              <a:t>（</a:t>
            </a:r>
            <a:r>
              <a:rPr lang="en-US" altLang="zh-CN" sz="1000" dirty="0">
                <a:solidFill>
                  <a:srgbClr val="0070C0"/>
                </a:solidFill>
                <a:latin typeface="微软雅黑" panose="020B0503020204020204" pitchFamily="34" charset="-122"/>
                <a:ea typeface="微软雅黑" panose="020B0503020204020204" pitchFamily="34" charset="-122"/>
              </a:rPr>
              <a:t>5</a:t>
            </a:r>
            <a:r>
              <a:rPr lang="zh-CN" altLang="en-US" sz="1000" dirty="0">
                <a:solidFill>
                  <a:srgbClr val="0070C0"/>
                </a:solidFill>
                <a:latin typeface="微软雅黑" panose="020B0503020204020204" pitchFamily="34" charset="-122"/>
                <a:ea typeface="微软雅黑" panose="020B0503020204020204" pitchFamily="34" charset="-122"/>
              </a:rPr>
              <a:t>）消费者的转换成本很低；</a:t>
            </a:r>
          </a:p>
          <a:p>
            <a:r>
              <a:rPr lang="zh-CN" altLang="en-US" sz="1000" dirty="0">
                <a:solidFill>
                  <a:srgbClr val="0070C0"/>
                </a:solidFill>
                <a:latin typeface="微软雅黑" panose="020B0503020204020204" pitchFamily="34" charset="-122"/>
                <a:ea typeface="微软雅黑" panose="020B0503020204020204" pitchFamily="34" charset="-122"/>
              </a:rPr>
              <a:t>（</a:t>
            </a:r>
            <a:r>
              <a:rPr lang="en-US" altLang="zh-CN" sz="1000" dirty="0">
                <a:solidFill>
                  <a:srgbClr val="0070C0"/>
                </a:solidFill>
                <a:latin typeface="微软雅黑" panose="020B0503020204020204" pitchFamily="34" charset="-122"/>
                <a:ea typeface="微软雅黑" panose="020B0503020204020204" pitchFamily="34" charset="-122"/>
              </a:rPr>
              <a:t>6</a:t>
            </a:r>
            <a:r>
              <a:rPr lang="zh-CN" altLang="en-US" sz="1000" dirty="0">
                <a:solidFill>
                  <a:srgbClr val="0070C0"/>
                </a:solidFill>
                <a:latin typeface="微软雅黑" panose="020B0503020204020204" pitchFamily="34" charset="-122"/>
                <a:ea typeface="微软雅黑" panose="020B0503020204020204" pitchFamily="34" charset="-122"/>
              </a:rPr>
              <a:t>）消费者具有较大的降价谈判能力。</a:t>
            </a:r>
          </a:p>
        </p:txBody>
      </p:sp>
      <p:sp>
        <p:nvSpPr>
          <p:cNvPr id="23" name="矩形 22"/>
          <p:cNvSpPr/>
          <p:nvPr/>
        </p:nvSpPr>
        <p:spPr>
          <a:xfrm>
            <a:off x="6277044" y="2016820"/>
            <a:ext cx="4572000" cy="861774"/>
          </a:xfrm>
          <a:prstGeom prst="rect">
            <a:avLst/>
          </a:prstGeom>
        </p:spPr>
        <p:txBody>
          <a:bodyPr>
            <a:spAutoFit/>
          </a:bodyPr>
          <a:lstStyle/>
          <a:p>
            <a:r>
              <a:rPr lang="zh-CN" altLang="en-US" sz="1000" dirty="0">
                <a:solidFill>
                  <a:srgbClr val="0070C0"/>
                </a:solidFill>
                <a:latin typeface="微软雅黑" panose="020B0503020204020204" pitchFamily="34" charset="-122"/>
                <a:ea typeface="微软雅黑" panose="020B0503020204020204" pitchFamily="34" charset="-122"/>
              </a:rPr>
              <a:t>（</a:t>
            </a:r>
            <a:r>
              <a:rPr lang="en-US" altLang="zh-CN" sz="1000" dirty="0">
                <a:solidFill>
                  <a:srgbClr val="0070C0"/>
                </a:solidFill>
                <a:latin typeface="微软雅黑" panose="020B0503020204020204" pitchFamily="34" charset="-122"/>
                <a:ea typeface="微软雅黑" panose="020B0503020204020204" pitchFamily="34" charset="-122"/>
              </a:rPr>
              <a:t>7</a:t>
            </a:r>
            <a:r>
              <a:rPr lang="zh-CN" altLang="en-US" sz="1000" dirty="0">
                <a:solidFill>
                  <a:srgbClr val="0070C0"/>
                </a:solidFill>
                <a:latin typeface="微软雅黑" panose="020B0503020204020204" pitchFamily="34" charset="-122"/>
                <a:ea typeface="微软雅黑" panose="020B0503020204020204" pitchFamily="34" charset="-122"/>
              </a:rPr>
              <a:t>）持续的资本投资和获得资本的途径；</a:t>
            </a:r>
          </a:p>
          <a:p>
            <a:r>
              <a:rPr lang="zh-CN" altLang="en-US" sz="1000" dirty="0">
                <a:solidFill>
                  <a:srgbClr val="0070C0"/>
                </a:solidFill>
                <a:latin typeface="微软雅黑" panose="020B0503020204020204" pitchFamily="34" charset="-122"/>
                <a:ea typeface="微软雅黑" panose="020B0503020204020204" pitchFamily="34" charset="-122"/>
              </a:rPr>
              <a:t>（</a:t>
            </a:r>
            <a:r>
              <a:rPr lang="en-US" altLang="zh-CN" sz="1000" dirty="0">
                <a:solidFill>
                  <a:srgbClr val="0070C0"/>
                </a:solidFill>
                <a:latin typeface="微软雅黑" panose="020B0503020204020204" pitchFamily="34" charset="-122"/>
                <a:ea typeface="微软雅黑" panose="020B0503020204020204" pitchFamily="34" charset="-122"/>
              </a:rPr>
              <a:t>8</a:t>
            </a:r>
            <a:r>
              <a:rPr lang="zh-CN" altLang="en-US" sz="1000" dirty="0">
                <a:solidFill>
                  <a:srgbClr val="0070C0"/>
                </a:solidFill>
                <a:latin typeface="微软雅黑" panose="020B0503020204020204" pitchFamily="34" charset="-122"/>
                <a:ea typeface="微软雅黑" panose="020B0503020204020204" pitchFamily="34" charset="-122"/>
              </a:rPr>
              <a:t>）生产加工工艺技能；</a:t>
            </a:r>
          </a:p>
          <a:p>
            <a:r>
              <a:rPr lang="zh-CN" altLang="en-US" sz="1000" dirty="0">
                <a:solidFill>
                  <a:srgbClr val="0070C0"/>
                </a:solidFill>
                <a:latin typeface="微软雅黑" panose="020B0503020204020204" pitchFamily="34" charset="-122"/>
                <a:ea typeface="微软雅黑" panose="020B0503020204020204" pitchFamily="34" charset="-122"/>
              </a:rPr>
              <a:t>（</a:t>
            </a:r>
            <a:r>
              <a:rPr lang="en-US" altLang="zh-CN" sz="1000" dirty="0">
                <a:solidFill>
                  <a:srgbClr val="0070C0"/>
                </a:solidFill>
                <a:latin typeface="微软雅黑" panose="020B0503020204020204" pitchFamily="34" charset="-122"/>
                <a:ea typeface="微软雅黑" panose="020B0503020204020204" pitchFamily="34" charset="-122"/>
              </a:rPr>
              <a:t>9</a:t>
            </a:r>
            <a:r>
              <a:rPr lang="zh-CN" altLang="en-US" sz="1000" dirty="0">
                <a:solidFill>
                  <a:srgbClr val="0070C0"/>
                </a:solidFill>
                <a:latin typeface="微软雅黑" panose="020B0503020204020204" pitchFamily="34" charset="-122"/>
                <a:ea typeface="微软雅黑" panose="020B0503020204020204" pitchFamily="34" charset="-122"/>
              </a:rPr>
              <a:t>）认真的劳动监督；</a:t>
            </a:r>
          </a:p>
          <a:p>
            <a:r>
              <a:rPr lang="zh-CN" altLang="en-US" sz="1000" dirty="0">
                <a:solidFill>
                  <a:srgbClr val="0070C0"/>
                </a:solidFill>
                <a:latin typeface="微软雅黑" panose="020B0503020204020204" pitchFamily="34" charset="-122"/>
                <a:ea typeface="微软雅黑" panose="020B0503020204020204" pitchFamily="34" charset="-122"/>
              </a:rPr>
              <a:t>（</a:t>
            </a:r>
            <a:r>
              <a:rPr lang="en-US" altLang="zh-CN" sz="1000" dirty="0">
                <a:solidFill>
                  <a:srgbClr val="0070C0"/>
                </a:solidFill>
                <a:latin typeface="微软雅黑" panose="020B0503020204020204" pitchFamily="34" charset="-122"/>
                <a:ea typeface="微软雅黑" panose="020B0503020204020204" pitchFamily="34" charset="-122"/>
              </a:rPr>
              <a:t>10</a:t>
            </a:r>
            <a:r>
              <a:rPr lang="zh-CN" altLang="en-US" sz="1000" dirty="0">
                <a:solidFill>
                  <a:srgbClr val="0070C0"/>
                </a:solidFill>
                <a:latin typeface="微软雅黑" panose="020B0503020204020204" pitchFamily="34" charset="-122"/>
                <a:ea typeface="微软雅黑" panose="020B0503020204020204" pitchFamily="34" charset="-122"/>
              </a:rPr>
              <a:t>）设计容易制造的产品；</a:t>
            </a:r>
          </a:p>
          <a:p>
            <a:r>
              <a:rPr lang="zh-CN" altLang="en-US" sz="1000" dirty="0">
                <a:solidFill>
                  <a:srgbClr val="0070C0"/>
                </a:solidFill>
                <a:latin typeface="微软雅黑" panose="020B0503020204020204" pitchFamily="34" charset="-122"/>
                <a:ea typeface="微软雅黑" panose="020B0503020204020204" pitchFamily="34" charset="-122"/>
              </a:rPr>
              <a:t>（</a:t>
            </a:r>
            <a:r>
              <a:rPr lang="en-US" altLang="zh-CN" sz="1000" dirty="0">
                <a:solidFill>
                  <a:srgbClr val="0070C0"/>
                </a:solidFill>
                <a:latin typeface="微软雅黑" panose="020B0503020204020204" pitchFamily="34" charset="-122"/>
                <a:ea typeface="微软雅黑" panose="020B0503020204020204" pitchFamily="34" charset="-122"/>
              </a:rPr>
              <a:t>11</a:t>
            </a:r>
            <a:r>
              <a:rPr lang="zh-CN" altLang="en-US" sz="1000" dirty="0">
                <a:solidFill>
                  <a:srgbClr val="0070C0"/>
                </a:solidFill>
                <a:latin typeface="微软雅黑" panose="020B0503020204020204" pitchFamily="34" charset="-122"/>
                <a:ea typeface="微软雅黑" panose="020B0503020204020204" pitchFamily="34" charset="-122"/>
              </a:rPr>
              <a:t>）低成本的分销系统。</a:t>
            </a:r>
          </a:p>
        </p:txBody>
      </p:sp>
      <p:sp>
        <p:nvSpPr>
          <p:cNvPr id="24" name="矩形 23"/>
          <p:cNvSpPr/>
          <p:nvPr/>
        </p:nvSpPr>
        <p:spPr>
          <a:xfrm>
            <a:off x="522016" y="3507326"/>
            <a:ext cx="4572000" cy="984885"/>
          </a:xfrm>
          <a:prstGeom prst="rect">
            <a:avLst/>
          </a:prstGeom>
        </p:spPr>
        <p:txBody>
          <a:bodyPr>
            <a:spAutoFit/>
          </a:bodyPr>
          <a:lstStyle/>
          <a:p>
            <a:r>
              <a:rPr lang="zh-CN" altLang="en-US" dirty="0"/>
              <a:t>　 </a:t>
            </a:r>
            <a:r>
              <a:rPr lang="zh-CN" altLang="en-US" sz="1000" dirty="0">
                <a:solidFill>
                  <a:srgbClr val="0070C0"/>
                </a:solidFill>
                <a:latin typeface="微软雅黑" panose="020B0503020204020204" pitchFamily="34" charset="-122"/>
                <a:ea typeface="微软雅黑" panose="020B0503020204020204" pitchFamily="34" charset="-122"/>
              </a:rPr>
              <a:t>（</a:t>
            </a:r>
            <a:r>
              <a:rPr lang="en-US" altLang="zh-CN" sz="1000" dirty="0">
                <a:solidFill>
                  <a:srgbClr val="0070C0"/>
                </a:solidFill>
                <a:latin typeface="微软雅黑" panose="020B0503020204020204" pitchFamily="34" charset="-122"/>
                <a:ea typeface="微软雅黑" panose="020B0503020204020204" pitchFamily="34" charset="-122"/>
              </a:rPr>
              <a:t>1</a:t>
            </a:r>
            <a:r>
              <a:rPr lang="zh-CN" altLang="en-US" sz="1000" dirty="0">
                <a:solidFill>
                  <a:srgbClr val="0070C0"/>
                </a:solidFill>
                <a:latin typeface="微软雅黑" panose="020B0503020204020204" pitchFamily="34" charset="-122"/>
                <a:ea typeface="微软雅黑" panose="020B0503020204020204" pitchFamily="34" charset="-122"/>
              </a:rPr>
              <a:t>）抵挡住现有竞争对手的对抗；</a:t>
            </a:r>
          </a:p>
          <a:p>
            <a:r>
              <a:rPr lang="zh-CN" altLang="en-US" sz="1000" dirty="0">
                <a:solidFill>
                  <a:srgbClr val="0070C0"/>
                </a:solidFill>
                <a:latin typeface="微软雅黑" panose="020B0503020204020204" pitchFamily="34" charset="-122"/>
                <a:ea typeface="微软雅黑" panose="020B0503020204020204" pitchFamily="34" charset="-122"/>
              </a:rPr>
              <a:t>　　（</a:t>
            </a:r>
            <a:r>
              <a:rPr lang="en-US" altLang="zh-CN" sz="1000" dirty="0">
                <a:solidFill>
                  <a:srgbClr val="0070C0"/>
                </a:solidFill>
                <a:latin typeface="微软雅黑" panose="020B0503020204020204" pitchFamily="34" charset="-122"/>
                <a:ea typeface="微软雅黑" panose="020B0503020204020204" pitchFamily="34" charset="-122"/>
              </a:rPr>
              <a:t>2</a:t>
            </a:r>
            <a:r>
              <a:rPr lang="zh-CN" altLang="en-US" sz="1000" dirty="0">
                <a:solidFill>
                  <a:srgbClr val="0070C0"/>
                </a:solidFill>
                <a:latin typeface="微软雅黑" panose="020B0503020204020204" pitchFamily="34" charset="-122"/>
                <a:ea typeface="微软雅黑" panose="020B0503020204020204" pitchFamily="34" charset="-122"/>
              </a:rPr>
              <a:t>）抵御购买商讨价还价的能力；</a:t>
            </a:r>
          </a:p>
          <a:p>
            <a:r>
              <a:rPr lang="zh-CN" altLang="en-US" sz="1000" dirty="0">
                <a:solidFill>
                  <a:srgbClr val="0070C0"/>
                </a:solidFill>
                <a:latin typeface="微软雅黑" panose="020B0503020204020204" pitchFamily="34" charset="-122"/>
                <a:ea typeface="微软雅黑" panose="020B0503020204020204" pitchFamily="34" charset="-122"/>
              </a:rPr>
              <a:t>　　（</a:t>
            </a:r>
            <a:r>
              <a:rPr lang="en-US" altLang="zh-CN" sz="1000" dirty="0">
                <a:solidFill>
                  <a:srgbClr val="0070C0"/>
                </a:solidFill>
                <a:latin typeface="微软雅黑" panose="020B0503020204020204" pitchFamily="34" charset="-122"/>
                <a:ea typeface="微软雅黑" panose="020B0503020204020204" pitchFamily="34" charset="-122"/>
              </a:rPr>
              <a:t>3</a:t>
            </a:r>
            <a:r>
              <a:rPr lang="zh-CN" altLang="en-US" sz="1000" dirty="0">
                <a:solidFill>
                  <a:srgbClr val="0070C0"/>
                </a:solidFill>
                <a:latin typeface="微软雅黑" panose="020B0503020204020204" pitchFamily="34" charset="-122"/>
                <a:ea typeface="微软雅黑" panose="020B0503020204020204" pitchFamily="34" charset="-122"/>
              </a:rPr>
              <a:t>）更灵活地处理供应商的提价行为；</a:t>
            </a:r>
          </a:p>
          <a:p>
            <a:r>
              <a:rPr lang="zh-CN" altLang="en-US" sz="1000" dirty="0">
                <a:solidFill>
                  <a:srgbClr val="0070C0"/>
                </a:solidFill>
                <a:latin typeface="微软雅黑" panose="020B0503020204020204" pitchFamily="34" charset="-122"/>
                <a:ea typeface="微软雅黑" panose="020B0503020204020204" pitchFamily="34" charset="-122"/>
              </a:rPr>
              <a:t>　　（</a:t>
            </a:r>
            <a:r>
              <a:rPr lang="en-US" altLang="zh-CN" sz="1000" dirty="0">
                <a:solidFill>
                  <a:srgbClr val="0070C0"/>
                </a:solidFill>
                <a:latin typeface="微软雅黑" panose="020B0503020204020204" pitchFamily="34" charset="-122"/>
                <a:ea typeface="微软雅黑" panose="020B0503020204020204" pitchFamily="34" charset="-122"/>
              </a:rPr>
              <a:t>4</a:t>
            </a:r>
            <a:r>
              <a:rPr lang="zh-CN" altLang="en-US" sz="1000" dirty="0">
                <a:solidFill>
                  <a:srgbClr val="0070C0"/>
                </a:solidFill>
                <a:latin typeface="微软雅黑" panose="020B0503020204020204" pitchFamily="34" charset="-122"/>
                <a:ea typeface="微软雅黑" panose="020B0503020204020204" pitchFamily="34" charset="-122"/>
              </a:rPr>
              <a:t>）形成进入障碍；</a:t>
            </a:r>
          </a:p>
          <a:p>
            <a:r>
              <a:rPr lang="zh-CN" altLang="en-US" sz="1000" dirty="0">
                <a:solidFill>
                  <a:srgbClr val="0070C0"/>
                </a:solidFill>
                <a:latin typeface="微软雅黑" panose="020B0503020204020204" pitchFamily="34" charset="-122"/>
                <a:ea typeface="微软雅黑" panose="020B0503020204020204" pitchFamily="34" charset="-122"/>
              </a:rPr>
              <a:t>　　（</a:t>
            </a:r>
            <a:r>
              <a:rPr lang="en-US" altLang="zh-CN" sz="1000" dirty="0">
                <a:solidFill>
                  <a:srgbClr val="0070C0"/>
                </a:solidFill>
                <a:latin typeface="微软雅黑" panose="020B0503020204020204" pitchFamily="34" charset="-122"/>
                <a:ea typeface="微软雅黑" panose="020B0503020204020204" pitchFamily="34" charset="-122"/>
              </a:rPr>
              <a:t>5</a:t>
            </a:r>
            <a:r>
              <a:rPr lang="zh-CN" altLang="en-US" sz="1000" dirty="0">
                <a:solidFill>
                  <a:srgbClr val="0070C0"/>
                </a:solidFill>
                <a:latin typeface="微软雅黑" panose="020B0503020204020204" pitchFamily="34" charset="-122"/>
                <a:ea typeface="微软雅黑" panose="020B0503020204020204" pitchFamily="34" charset="-122"/>
              </a:rPr>
              <a:t>）树立与替代品的竞争优势。</a:t>
            </a:r>
          </a:p>
        </p:txBody>
      </p:sp>
      <p:sp>
        <p:nvSpPr>
          <p:cNvPr id="25" name="矩形 24"/>
          <p:cNvSpPr/>
          <p:nvPr/>
        </p:nvSpPr>
        <p:spPr>
          <a:xfrm>
            <a:off x="4427984" y="3888076"/>
            <a:ext cx="4572000" cy="861774"/>
          </a:xfrm>
          <a:prstGeom prst="rect">
            <a:avLst/>
          </a:prstGeom>
        </p:spPr>
        <p:txBody>
          <a:bodyPr>
            <a:spAutoFit/>
          </a:bodyPr>
          <a:lstStyle/>
          <a:p>
            <a:r>
              <a:rPr lang="zh-CN" altLang="en-US" sz="1000" dirty="0">
                <a:solidFill>
                  <a:srgbClr val="0070C0"/>
                </a:solidFill>
                <a:latin typeface="微软雅黑" panose="020B0503020204020204" pitchFamily="34" charset="-122"/>
                <a:ea typeface="微软雅黑" panose="020B0503020204020204" pitchFamily="34" charset="-122"/>
              </a:rPr>
              <a:t>       （</a:t>
            </a:r>
            <a:r>
              <a:rPr lang="en-US" altLang="zh-CN" sz="1000" dirty="0">
                <a:solidFill>
                  <a:srgbClr val="0070C0"/>
                </a:solidFill>
                <a:latin typeface="微软雅黑" panose="020B0503020204020204" pitchFamily="34" charset="-122"/>
                <a:ea typeface="微软雅黑" panose="020B0503020204020204" pitchFamily="34" charset="-122"/>
              </a:rPr>
              <a:t>1</a:t>
            </a:r>
            <a:r>
              <a:rPr lang="zh-CN" altLang="en-US" sz="1000" dirty="0">
                <a:solidFill>
                  <a:srgbClr val="0070C0"/>
                </a:solidFill>
                <a:latin typeface="微软雅黑" panose="020B0503020204020204" pitchFamily="34" charset="-122"/>
                <a:ea typeface="微软雅黑" panose="020B0503020204020204" pitchFamily="34" charset="-122"/>
              </a:rPr>
              <a:t>）降价过度引起利润率降低；</a:t>
            </a:r>
          </a:p>
          <a:p>
            <a:r>
              <a:rPr lang="zh-CN" altLang="en-US" sz="1000" dirty="0">
                <a:solidFill>
                  <a:srgbClr val="0070C0"/>
                </a:solidFill>
                <a:latin typeface="微软雅黑" panose="020B0503020204020204" pitchFamily="34" charset="-122"/>
                <a:ea typeface="微软雅黑" panose="020B0503020204020204" pitchFamily="34" charset="-122"/>
              </a:rPr>
              <a:t>　　（</a:t>
            </a:r>
            <a:r>
              <a:rPr lang="en-US" altLang="zh-CN" sz="1000" dirty="0">
                <a:solidFill>
                  <a:srgbClr val="0070C0"/>
                </a:solidFill>
                <a:latin typeface="微软雅黑" panose="020B0503020204020204" pitchFamily="34" charset="-122"/>
                <a:ea typeface="微软雅黑" panose="020B0503020204020204" pitchFamily="34" charset="-122"/>
              </a:rPr>
              <a:t>2</a:t>
            </a:r>
            <a:r>
              <a:rPr lang="zh-CN" altLang="en-US" sz="1000" dirty="0">
                <a:solidFill>
                  <a:srgbClr val="0070C0"/>
                </a:solidFill>
                <a:latin typeface="微软雅黑" panose="020B0503020204020204" pitchFamily="34" charset="-122"/>
                <a:ea typeface="微软雅黑" panose="020B0503020204020204" pitchFamily="34" charset="-122"/>
              </a:rPr>
              <a:t>）新加入者可能后来居上；</a:t>
            </a:r>
          </a:p>
          <a:p>
            <a:r>
              <a:rPr lang="zh-CN" altLang="en-US" sz="1000" dirty="0">
                <a:solidFill>
                  <a:srgbClr val="0070C0"/>
                </a:solidFill>
                <a:latin typeface="微软雅黑" panose="020B0503020204020204" pitchFamily="34" charset="-122"/>
                <a:ea typeface="微软雅黑" panose="020B0503020204020204" pitchFamily="34" charset="-122"/>
              </a:rPr>
              <a:t>　　（</a:t>
            </a:r>
            <a:r>
              <a:rPr lang="en-US" altLang="zh-CN" sz="1000" dirty="0">
                <a:solidFill>
                  <a:srgbClr val="0070C0"/>
                </a:solidFill>
                <a:latin typeface="微软雅黑" panose="020B0503020204020204" pitchFamily="34" charset="-122"/>
                <a:ea typeface="微软雅黑" panose="020B0503020204020204" pitchFamily="34" charset="-122"/>
              </a:rPr>
              <a:t>3</a:t>
            </a:r>
            <a:r>
              <a:rPr lang="zh-CN" altLang="en-US" sz="1000" dirty="0">
                <a:solidFill>
                  <a:srgbClr val="0070C0"/>
                </a:solidFill>
                <a:latin typeface="微软雅黑" panose="020B0503020204020204" pitchFamily="34" charset="-122"/>
                <a:ea typeface="微软雅黑" panose="020B0503020204020204" pitchFamily="34" charset="-122"/>
              </a:rPr>
              <a:t>）丧失对市场变化的预见能力；</a:t>
            </a:r>
          </a:p>
          <a:p>
            <a:r>
              <a:rPr lang="zh-CN" altLang="en-US" sz="1000" dirty="0">
                <a:solidFill>
                  <a:srgbClr val="0070C0"/>
                </a:solidFill>
                <a:latin typeface="微软雅黑" panose="020B0503020204020204" pitchFamily="34" charset="-122"/>
                <a:ea typeface="微软雅黑" panose="020B0503020204020204" pitchFamily="34" charset="-122"/>
              </a:rPr>
              <a:t>　　（</a:t>
            </a:r>
            <a:r>
              <a:rPr lang="en-US" altLang="zh-CN" sz="1000" dirty="0">
                <a:solidFill>
                  <a:srgbClr val="0070C0"/>
                </a:solidFill>
                <a:latin typeface="微软雅黑" panose="020B0503020204020204" pitchFamily="34" charset="-122"/>
                <a:ea typeface="微软雅黑" panose="020B0503020204020204" pitchFamily="34" charset="-122"/>
              </a:rPr>
              <a:t>4</a:t>
            </a:r>
            <a:r>
              <a:rPr lang="zh-CN" altLang="en-US" sz="1000" dirty="0">
                <a:solidFill>
                  <a:srgbClr val="0070C0"/>
                </a:solidFill>
                <a:latin typeface="微软雅黑" panose="020B0503020204020204" pitchFamily="34" charset="-122"/>
                <a:ea typeface="微软雅黑" panose="020B0503020204020204" pitchFamily="34" charset="-122"/>
              </a:rPr>
              <a:t>）技术变化降低企业资源的效用；</a:t>
            </a:r>
          </a:p>
          <a:p>
            <a:r>
              <a:rPr lang="zh-CN" altLang="en-US" sz="1000" dirty="0">
                <a:solidFill>
                  <a:srgbClr val="0070C0"/>
                </a:solidFill>
                <a:latin typeface="微软雅黑" panose="020B0503020204020204" pitchFamily="34" charset="-122"/>
                <a:ea typeface="微软雅黑" panose="020B0503020204020204" pitchFamily="34" charset="-122"/>
              </a:rPr>
              <a:t>　　（</a:t>
            </a:r>
            <a:r>
              <a:rPr lang="en-US" altLang="zh-CN" sz="1000" dirty="0">
                <a:solidFill>
                  <a:srgbClr val="0070C0"/>
                </a:solidFill>
                <a:latin typeface="微软雅黑" panose="020B0503020204020204" pitchFamily="34" charset="-122"/>
                <a:ea typeface="微软雅黑" panose="020B0503020204020204" pitchFamily="34" charset="-122"/>
              </a:rPr>
              <a:t>5</a:t>
            </a:r>
            <a:r>
              <a:rPr lang="zh-CN" altLang="en-US" sz="1000" dirty="0">
                <a:solidFill>
                  <a:srgbClr val="0070C0"/>
                </a:solidFill>
                <a:latin typeface="微软雅黑" panose="020B0503020204020204" pitchFamily="34" charset="-122"/>
                <a:ea typeface="微软雅黑" panose="020B0503020204020204" pitchFamily="34" charset="-122"/>
              </a:rPr>
              <a:t>）容易受外部环境的影响。</a:t>
            </a:r>
          </a:p>
        </p:txBody>
      </p:sp>
      <p:sp>
        <p:nvSpPr>
          <p:cNvPr id="26" name="椭圆 25">
            <a:hlinkClick r:id="rId7" action="ppaction://hlinksldjump"/>
          </p:cNvPr>
          <p:cNvSpPr>
            <a:spLocks noChangeAspect="1"/>
          </p:cNvSpPr>
          <p:nvPr/>
        </p:nvSpPr>
        <p:spPr>
          <a:xfrm>
            <a:off x="7433449" y="89269"/>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20403444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3.1.2 </a:t>
            </a:r>
            <a:r>
              <a:rPr lang="zh-CN" altLang="en-US" dirty="0"/>
              <a:t>基本竞争战略</a:t>
            </a:r>
          </a:p>
        </p:txBody>
      </p:sp>
      <p:graphicFrame>
        <p:nvGraphicFramePr>
          <p:cNvPr id="4" name="图示 3"/>
          <p:cNvGraphicFramePr/>
          <p:nvPr>
            <p:extLst>
              <p:ext uri="{D42A27DB-BD31-4B8C-83A1-F6EECF244321}">
                <p14:modId xmlns:p14="http://schemas.microsoft.com/office/powerpoint/2010/main" val="586804754"/>
              </p:ext>
            </p:extLst>
          </p:nvPr>
        </p:nvGraphicFramePr>
        <p:xfrm>
          <a:off x="611560" y="843558"/>
          <a:ext cx="6096000" cy="360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组合 4"/>
          <p:cNvGrpSpPr/>
          <p:nvPr/>
        </p:nvGrpSpPr>
        <p:grpSpPr>
          <a:xfrm>
            <a:off x="539552" y="1275606"/>
            <a:ext cx="1728192" cy="756000"/>
            <a:chOff x="4960303" y="447598"/>
            <a:chExt cx="1728192" cy="756000"/>
          </a:xfrm>
        </p:grpSpPr>
        <p:sp>
          <p:nvSpPr>
            <p:cNvPr id="6" name="圆角矩形 5"/>
            <p:cNvSpPr/>
            <p:nvPr/>
          </p:nvSpPr>
          <p:spPr>
            <a:xfrm>
              <a:off x="5338303" y="573570"/>
              <a:ext cx="1350192"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简     介</a:t>
              </a:r>
            </a:p>
          </p:txBody>
        </p:sp>
        <p:sp>
          <p:nvSpPr>
            <p:cNvPr id="7" name="椭圆 6"/>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1</a:t>
              </a:r>
              <a:endParaRPr lang="zh-CN" altLang="en-US" sz="3200" b="1" dirty="0">
                <a:latin typeface="Arial Black" panose="020B0A04020102020204" pitchFamily="34" charset="0"/>
                <a:ea typeface="微软雅黑" panose="020B0503020204020204" pitchFamily="34" charset="-122"/>
              </a:endParaRPr>
            </a:p>
          </p:txBody>
        </p:sp>
      </p:grpSp>
      <p:grpSp>
        <p:nvGrpSpPr>
          <p:cNvPr id="9" name="组合 8"/>
          <p:cNvGrpSpPr/>
          <p:nvPr/>
        </p:nvGrpSpPr>
        <p:grpSpPr>
          <a:xfrm>
            <a:off x="2843808" y="1275606"/>
            <a:ext cx="1872208" cy="756000"/>
            <a:chOff x="4960303" y="447598"/>
            <a:chExt cx="1872208" cy="756000"/>
          </a:xfrm>
        </p:grpSpPr>
        <p:sp>
          <p:nvSpPr>
            <p:cNvPr id="10" name="圆角矩形 9"/>
            <p:cNvSpPr/>
            <p:nvPr/>
          </p:nvSpPr>
          <p:spPr>
            <a:xfrm>
              <a:off x="5338303" y="573570"/>
              <a:ext cx="1494208"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dirty="0">
                  <a:latin typeface="微软雅黑" panose="020B0503020204020204" pitchFamily="34" charset="-122"/>
                  <a:ea typeface="微软雅黑" panose="020B0503020204020204" pitchFamily="34" charset="-122"/>
                </a:rPr>
                <a:t>适用条件</a:t>
              </a:r>
            </a:p>
          </p:txBody>
        </p:sp>
        <p:sp>
          <p:nvSpPr>
            <p:cNvPr id="11" name="椭圆 10"/>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5043847"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2</a:t>
              </a:r>
              <a:endParaRPr lang="zh-CN" altLang="en-US" sz="3200" b="1" dirty="0">
                <a:latin typeface="Arial Black" panose="020B0A04020102020204" pitchFamily="34" charset="0"/>
                <a:ea typeface="微软雅黑" panose="020B0503020204020204" pitchFamily="34" charset="-122"/>
              </a:endParaRPr>
            </a:p>
          </p:txBody>
        </p:sp>
      </p:grpSp>
      <p:grpSp>
        <p:nvGrpSpPr>
          <p:cNvPr id="13" name="组合 12"/>
          <p:cNvGrpSpPr/>
          <p:nvPr/>
        </p:nvGrpSpPr>
        <p:grpSpPr>
          <a:xfrm>
            <a:off x="539552" y="2859782"/>
            <a:ext cx="1728192" cy="756000"/>
            <a:chOff x="4960303" y="447598"/>
            <a:chExt cx="1728192" cy="756000"/>
          </a:xfrm>
        </p:grpSpPr>
        <p:sp>
          <p:nvSpPr>
            <p:cNvPr id="14" name="圆角矩形 13"/>
            <p:cNvSpPr/>
            <p:nvPr/>
          </p:nvSpPr>
          <p:spPr>
            <a:xfrm>
              <a:off x="5338303" y="573570"/>
              <a:ext cx="1350192"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意     义</a:t>
              </a:r>
            </a:p>
          </p:txBody>
        </p:sp>
        <p:sp>
          <p:nvSpPr>
            <p:cNvPr id="15" name="椭圆 14"/>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3</a:t>
              </a:r>
              <a:endParaRPr lang="zh-CN" altLang="en-US" sz="3200" b="1" dirty="0">
                <a:latin typeface="Arial Black" panose="020B0A04020102020204" pitchFamily="34" charset="0"/>
                <a:ea typeface="微软雅黑" panose="020B0503020204020204" pitchFamily="34" charset="-122"/>
              </a:endParaRPr>
            </a:p>
          </p:txBody>
        </p:sp>
      </p:grpSp>
      <p:grpSp>
        <p:nvGrpSpPr>
          <p:cNvPr id="17" name="组合 16"/>
          <p:cNvGrpSpPr/>
          <p:nvPr/>
        </p:nvGrpSpPr>
        <p:grpSpPr>
          <a:xfrm>
            <a:off x="4427984" y="2859782"/>
            <a:ext cx="1728192" cy="756000"/>
            <a:chOff x="4960303" y="447598"/>
            <a:chExt cx="1728192" cy="756000"/>
          </a:xfrm>
        </p:grpSpPr>
        <p:sp>
          <p:nvSpPr>
            <p:cNvPr id="18" name="圆角矩形 17"/>
            <p:cNvSpPr/>
            <p:nvPr/>
          </p:nvSpPr>
          <p:spPr>
            <a:xfrm>
              <a:off x="5338303" y="573570"/>
              <a:ext cx="1350192"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风     险</a:t>
              </a:r>
            </a:p>
          </p:txBody>
        </p:sp>
        <p:sp>
          <p:nvSpPr>
            <p:cNvPr id="19" name="椭圆 18"/>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4</a:t>
              </a:r>
              <a:endParaRPr lang="zh-CN" altLang="en-US" sz="3200" b="1" dirty="0">
                <a:latin typeface="Arial Black" panose="020B0A04020102020204" pitchFamily="34" charset="0"/>
                <a:ea typeface="微软雅黑" panose="020B0503020204020204" pitchFamily="34" charset="-122"/>
              </a:endParaRPr>
            </a:p>
          </p:txBody>
        </p:sp>
      </p:grpSp>
      <p:sp>
        <p:nvSpPr>
          <p:cNvPr id="21" name="矩形 20"/>
          <p:cNvSpPr/>
          <p:nvPr/>
        </p:nvSpPr>
        <p:spPr>
          <a:xfrm>
            <a:off x="1295552" y="2031606"/>
            <a:ext cx="2286000" cy="769441"/>
          </a:xfrm>
          <a:prstGeom prst="rect">
            <a:avLst/>
          </a:prstGeom>
        </p:spPr>
        <p:txBody>
          <a:bodyPr wrap="square">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a:t>
            </a:r>
            <a:r>
              <a:rPr lang="en-US" altLang="zh-CN" sz="1100" dirty="0">
                <a:solidFill>
                  <a:srgbClr val="0070C0"/>
                </a:solidFill>
                <a:latin typeface="微软雅黑" panose="020B0503020204020204" pitchFamily="34" charset="-122"/>
                <a:ea typeface="微软雅黑" panose="020B0503020204020204" pitchFamily="34" charset="-122"/>
              </a:rPr>
              <a:t>1</a:t>
            </a:r>
            <a:r>
              <a:rPr lang="zh-CN" altLang="en-US" sz="1100" dirty="0">
                <a:solidFill>
                  <a:srgbClr val="0070C0"/>
                </a:solidFill>
                <a:latin typeface="微软雅黑" panose="020B0503020204020204" pitchFamily="34" charset="-122"/>
                <a:ea typeface="微软雅黑" panose="020B0503020204020204" pitchFamily="34" charset="-122"/>
              </a:rPr>
              <a:t>）产品差异化战略</a:t>
            </a:r>
          </a:p>
          <a:p>
            <a:r>
              <a:rPr lang="zh-CN" altLang="en-US" sz="1100" dirty="0">
                <a:solidFill>
                  <a:srgbClr val="0070C0"/>
                </a:solidFill>
                <a:latin typeface="微软雅黑" panose="020B0503020204020204" pitchFamily="34" charset="-122"/>
                <a:ea typeface="微软雅黑" panose="020B0503020204020204" pitchFamily="34" charset="-122"/>
              </a:rPr>
              <a:t>（</a:t>
            </a:r>
            <a:r>
              <a:rPr lang="en-US" altLang="zh-CN" sz="1100" dirty="0">
                <a:solidFill>
                  <a:srgbClr val="0070C0"/>
                </a:solidFill>
                <a:latin typeface="微软雅黑" panose="020B0503020204020204" pitchFamily="34" charset="-122"/>
                <a:ea typeface="微软雅黑" panose="020B0503020204020204" pitchFamily="34" charset="-122"/>
              </a:rPr>
              <a:t>2</a:t>
            </a:r>
            <a:r>
              <a:rPr lang="zh-CN" altLang="en-US" sz="1100" dirty="0">
                <a:solidFill>
                  <a:srgbClr val="0070C0"/>
                </a:solidFill>
                <a:latin typeface="微软雅黑" panose="020B0503020204020204" pitchFamily="34" charset="-122"/>
                <a:ea typeface="微软雅黑" panose="020B0503020204020204" pitchFamily="34" charset="-122"/>
              </a:rPr>
              <a:t>）服务差异化战略</a:t>
            </a:r>
          </a:p>
          <a:p>
            <a:r>
              <a:rPr lang="zh-CN" altLang="en-US" sz="1100" dirty="0">
                <a:solidFill>
                  <a:srgbClr val="0070C0"/>
                </a:solidFill>
                <a:latin typeface="微软雅黑" panose="020B0503020204020204" pitchFamily="34" charset="-122"/>
                <a:ea typeface="微软雅黑" panose="020B0503020204020204" pitchFamily="34" charset="-122"/>
              </a:rPr>
              <a:t>（</a:t>
            </a:r>
            <a:r>
              <a:rPr lang="en-US" altLang="zh-CN" sz="1100" dirty="0">
                <a:solidFill>
                  <a:srgbClr val="0070C0"/>
                </a:solidFill>
                <a:latin typeface="微软雅黑" panose="020B0503020204020204" pitchFamily="34" charset="-122"/>
                <a:ea typeface="微软雅黑" panose="020B0503020204020204" pitchFamily="34" charset="-122"/>
              </a:rPr>
              <a:t>3</a:t>
            </a:r>
            <a:r>
              <a:rPr lang="zh-CN" altLang="en-US" sz="1100" dirty="0">
                <a:solidFill>
                  <a:srgbClr val="0070C0"/>
                </a:solidFill>
                <a:latin typeface="微软雅黑" panose="020B0503020204020204" pitchFamily="34" charset="-122"/>
                <a:ea typeface="微软雅黑" panose="020B0503020204020204" pitchFamily="34" charset="-122"/>
              </a:rPr>
              <a:t>）人事差异化战略</a:t>
            </a:r>
            <a:endParaRPr lang="en-US" altLang="zh-CN" sz="1100" dirty="0">
              <a:solidFill>
                <a:srgbClr val="0070C0"/>
              </a:solidFill>
              <a:latin typeface="微软雅黑" panose="020B0503020204020204" pitchFamily="34" charset="-122"/>
              <a:ea typeface="微软雅黑" panose="020B0503020204020204" pitchFamily="34" charset="-122"/>
            </a:endParaRPr>
          </a:p>
          <a:p>
            <a:r>
              <a:rPr lang="zh-CN" altLang="en-US" sz="1100" dirty="0">
                <a:solidFill>
                  <a:srgbClr val="0070C0"/>
                </a:solidFill>
                <a:latin typeface="微软雅黑" panose="020B0503020204020204" pitchFamily="34" charset="-122"/>
                <a:ea typeface="微软雅黑" panose="020B0503020204020204" pitchFamily="34" charset="-122"/>
              </a:rPr>
              <a:t>（</a:t>
            </a:r>
            <a:r>
              <a:rPr lang="en-US" altLang="zh-CN" sz="1100" dirty="0">
                <a:solidFill>
                  <a:srgbClr val="0070C0"/>
                </a:solidFill>
                <a:latin typeface="微软雅黑" panose="020B0503020204020204" pitchFamily="34" charset="-122"/>
                <a:ea typeface="微软雅黑" panose="020B0503020204020204" pitchFamily="34" charset="-122"/>
              </a:rPr>
              <a:t>4</a:t>
            </a:r>
            <a:r>
              <a:rPr lang="zh-CN" altLang="en-US" sz="1100" dirty="0">
                <a:solidFill>
                  <a:srgbClr val="0070C0"/>
                </a:solidFill>
                <a:latin typeface="微软雅黑" panose="020B0503020204020204" pitchFamily="34" charset="-122"/>
                <a:ea typeface="微软雅黑" panose="020B0503020204020204" pitchFamily="34" charset="-122"/>
              </a:rPr>
              <a:t>）形象差异化战略</a:t>
            </a:r>
          </a:p>
        </p:txBody>
      </p:sp>
      <p:sp>
        <p:nvSpPr>
          <p:cNvPr id="22" name="矩形 21"/>
          <p:cNvSpPr/>
          <p:nvPr/>
        </p:nvSpPr>
        <p:spPr>
          <a:xfrm>
            <a:off x="2826568" y="2067694"/>
            <a:ext cx="6858000" cy="769441"/>
          </a:xfrm>
          <a:prstGeom prst="rect">
            <a:avLst/>
          </a:prstGeom>
        </p:spPr>
        <p:txBody>
          <a:bodyPr wrap="square">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a:t>
            </a:r>
            <a:r>
              <a:rPr lang="en-US" altLang="zh-CN" sz="1100" dirty="0">
                <a:solidFill>
                  <a:srgbClr val="0070C0"/>
                </a:solidFill>
                <a:latin typeface="微软雅黑" panose="020B0503020204020204" pitchFamily="34" charset="-122"/>
                <a:ea typeface="微软雅黑" panose="020B0503020204020204" pitchFamily="34" charset="-122"/>
              </a:rPr>
              <a:t>1</a:t>
            </a:r>
            <a:r>
              <a:rPr lang="zh-CN" altLang="en-US" sz="1100" dirty="0">
                <a:solidFill>
                  <a:srgbClr val="0070C0"/>
                </a:solidFill>
                <a:latin typeface="微软雅黑" panose="020B0503020204020204" pitchFamily="34" charset="-122"/>
                <a:ea typeface="微软雅黑" panose="020B0503020204020204" pitchFamily="34" charset="-122"/>
              </a:rPr>
              <a:t>）可以有很多途径创造企业与竞争对手产品之间的差异，并且这种差异被顾客认为是有价值的；</a:t>
            </a:r>
          </a:p>
          <a:p>
            <a:r>
              <a:rPr lang="zh-CN" altLang="en-US" sz="1100" dirty="0">
                <a:solidFill>
                  <a:srgbClr val="0070C0"/>
                </a:solidFill>
                <a:latin typeface="微软雅黑" panose="020B0503020204020204" pitchFamily="34" charset="-122"/>
                <a:ea typeface="微软雅黑" panose="020B0503020204020204" pitchFamily="34" charset="-122"/>
              </a:rPr>
              <a:t>（</a:t>
            </a:r>
            <a:r>
              <a:rPr lang="en-US" altLang="zh-CN" sz="1100" dirty="0">
                <a:solidFill>
                  <a:srgbClr val="0070C0"/>
                </a:solidFill>
                <a:latin typeface="微软雅黑" panose="020B0503020204020204" pitchFamily="34" charset="-122"/>
                <a:ea typeface="微软雅黑" panose="020B0503020204020204" pitchFamily="34" charset="-122"/>
              </a:rPr>
              <a:t>2</a:t>
            </a:r>
            <a:r>
              <a:rPr lang="zh-CN" altLang="en-US" sz="1100" dirty="0">
                <a:solidFill>
                  <a:srgbClr val="0070C0"/>
                </a:solidFill>
                <a:latin typeface="微软雅黑" panose="020B0503020204020204" pitchFamily="34" charset="-122"/>
                <a:ea typeface="微软雅黑" panose="020B0503020204020204" pitchFamily="34" charset="-122"/>
              </a:rPr>
              <a:t>）顾客对产品的需求和使用要求是多种多样的，即顾客需求是有差异的；</a:t>
            </a:r>
          </a:p>
          <a:p>
            <a:r>
              <a:rPr lang="zh-CN" altLang="en-US" sz="1100" dirty="0">
                <a:solidFill>
                  <a:srgbClr val="0070C0"/>
                </a:solidFill>
                <a:latin typeface="微软雅黑" panose="020B0503020204020204" pitchFamily="34" charset="-122"/>
                <a:ea typeface="微软雅黑" panose="020B0503020204020204" pitchFamily="34" charset="-122"/>
              </a:rPr>
              <a:t>（</a:t>
            </a:r>
            <a:r>
              <a:rPr lang="en-US" altLang="zh-CN" sz="1100" dirty="0">
                <a:solidFill>
                  <a:srgbClr val="0070C0"/>
                </a:solidFill>
                <a:latin typeface="微软雅黑" panose="020B0503020204020204" pitchFamily="34" charset="-122"/>
                <a:ea typeface="微软雅黑" panose="020B0503020204020204" pitchFamily="34" charset="-122"/>
              </a:rPr>
              <a:t>3</a:t>
            </a:r>
            <a:r>
              <a:rPr lang="zh-CN" altLang="en-US" sz="1100" dirty="0">
                <a:solidFill>
                  <a:srgbClr val="0070C0"/>
                </a:solidFill>
                <a:latin typeface="微软雅黑" panose="020B0503020204020204" pitchFamily="34" charset="-122"/>
                <a:ea typeface="微软雅黑" panose="020B0503020204020204" pitchFamily="34" charset="-122"/>
              </a:rPr>
              <a:t>）采用类似差异化途径的竞争对手很少，即真正能够保证企业是“差异化”的；</a:t>
            </a:r>
          </a:p>
          <a:p>
            <a:r>
              <a:rPr lang="zh-CN" altLang="en-US" sz="1100" dirty="0">
                <a:solidFill>
                  <a:srgbClr val="0070C0"/>
                </a:solidFill>
                <a:latin typeface="微软雅黑" panose="020B0503020204020204" pitchFamily="34" charset="-122"/>
                <a:ea typeface="微软雅黑" panose="020B0503020204020204" pitchFamily="34" charset="-122"/>
              </a:rPr>
              <a:t>（</a:t>
            </a:r>
            <a:r>
              <a:rPr lang="en-US" altLang="zh-CN" sz="1100" dirty="0">
                <a:solidFill>
                  <a:srgbClr val="0070C0"/>
                </a:solidFill>
                <a:latin typeface="微软雅黑" panose="020B0503020204020204" pitchFamily="34" charset="-122"/>
                <a:ea typeface="微软雅黑" panose="020B0503020204020204" pitchFamily="34" charset="-122"/>
              </a:rPr>
              <a:t>4</a:t>
            </a:r>
            <a:r>
              <a:rPr lang="zh-CN" altLang="en-US" sz="1100" dirty="0">
                <a:solidFill>
                  <a:srgbClr val="0070C0"/>
                </a:solidFill>
                <a:latin typeface="微软雅黑" panose="020B0503020204020204" pitchFamily="34" charset="-122"/>
                <a:ea typeface="微软雅黑" panose="020B0503020204020204" pitchFamily="34" charset="-122"/>
              </a:rPr>
              <a:t>）技术变革很快，市场上的竞争主要集中在不断地推出新的产品特色。</a:t>
            </a:r>
          </a:p>
        </p:txBody>
      </p:sp>
      <p:sp>
        <p:nvSpPr>
          <p:cNvPr id="23" name="矩形 22"/>
          <p:cNvSpPr/>
          <p:nvPr/>
        </p:nvSpPr>
        <p:spPr>
          <a:xfrm>
            <a:off x="758145" y="3525814"/>
            <a:ext cx="3123220" cy="1477328"/>
          </a:xfrm>
          <a:prstGeom prst="rect">
            <a:avLst/>
          </a:prstGeom>
        </p:spPr>
        <p:txBody>
          <a:bodyPr wrap="square">
            <a:spAutoFit/>
          </a:bodyPr>
          <a:lstStyle/>
          <a:p>
            <a:r>
              <a:rPr lang="zh-CN" altLang="en-US" sz="900" dirty="0">
                <a:solidFill>
                  <a:srgbClr val="0070C0"/>
                </a:solidFill>
                <a:latin typeface="微软雅黑" panose="020B0503020204020204" pitchFamily="34" charset="-122"/>
                <a:ea typeface="微软雅黑" panose="020B0503020204020204" pitchFamily="34" charset="-122"/>
              </a:rPr>
              <a:t>（</a:t>
            </a:r>
            <a:r>
              <a:rPr lang="en-US" altLang="zh-CN" sz="900" dirty="0">
                <a:solidFill>
                  <a:srgbClr val="0070C0"/>
                </a:solidFill>
                <a:latin typeface="微软雅黑" panose="020B0503020204020204" pitchFamily="34" charset="-122"/>
                <a:ea typeface="微软雅黑" panose="020B0503020204020204" pitchFamily="34" charset="-122"/>
              </a:rPr>
              <a:t>1</a:t>
            </a:r>
            <a:r>
              <a:rPr lang="zh-CN" altLang="en-US" sz="900" dirty="0">
                <a:solidFill>
                  <a:srgbClr val="0070C0"/>
                </a:solidFill>
                <a:latin typeface="微软雅黑" panose="020B0503020204020204" pitchFamily="34" charset="-122"/>
                <a:ea typeface="微软雅黑" panose="020B0503020204020204" pitchFamily="34" charset="-122"/>
              </a:rPr>
              <a:t>）建立起顾客对企业的忠诚；</a:t>
            </a:r>
          </a:p>
          <a:p>
            <a:r>
              <a:rPr lang="zh-CN" altLang="en-US" sz="900" dirty="0">
                <a:solidFill>
                  <a:srgbClr val="0070C0"/>
                </a:solidFill>
                <a:latin typeface="微软雅黑" panose="020B0503020204020204" pitchFamily="34" charset="-122"/>
                <a:ea typeface="微软雅黑" panose="020B0503020204020204" pitchFamily="34" charset="-122"/>
              </a:rPr>
              <a:t>（</a:t>
            </a:r>
            <a:r>
              <a:rPr lang="en-US" altLang="zh-CN" sz="900" dirty="0">
                <a:solidFill>
                  <a:srgbClr val="0070C0"/>
                </a:solidFill>
                <a:latin typeface="微软雅黑" panose="020B0503020204020204" pitchFamily="34" charset="-122"/>
                <a:ea typeface="微软雅黑" panose="020B0503020204020204" pitchFamily="34" charset="-122"/>
              </a:rPr>
              <a:t>2</a:t>
            </a:r>
            <a:r>
              <a:rPr lang="zh-CN" altLang="en-US" sz="900" dirty="0">
                <a:solidFill>
                  <a:srgbClr val="0070C0"/>
                </a:solidFill>
                <a:latin typeface="微软雅黑" panose="020B0503020204020204" pitchFamily="34" charset="-122"/>
                <a:ea typeface="微软雅黑" panose="020B0503020204020204" pitchFamily="34" charset="-122"/>
              </a:rPr>
              <a:t>）形成强有力的产业进入障碍；</a:t>
            </a:r>
          </a:p>
          <a:p>
            <a:r>
              <a:rPr lang="zh-CN" altLang="en-US" sz="900" dirty="0">
                <a:solidFill>
                  <a:srgbClr val="0070C0"/>
                </a:solidFill>
                <a:latin typeface="微软雅黑" panose="020B0503020204020204" pitchFamily="34" charset="-122"/>
                <a:ea typeface="微软雅黑" panose="020B0503020204020204" pitchFamily="34" charset="-122"/>
              </a:rPr>
              <a:t>（</a:t>
            </a:r>
            <a:r>
              <a:rPr lang="en-US" altLang="zh-CN" sz="900" dirty="0">
                <a:solidFill>
                  <a:srgbClr val="0070C0"/>
                </a:solidFill>
                <a:latin typeface="微软雅黑" panose="020B0503020204020204" pitchFamily="34" charset="-122"/>
                <a:ea typeface="微软雅黑" panose="020B0503020204020204" pitchFamily="34" charset="-122"/>
              </a:rPr>
              <a:t>3</a:t>
            </a:r>
            <a:r>
              <a:rPr lang="zh-CN" altLang="en-US" sz="900" dirty="0">
                <a:solidFill>
                  <a:srgbClr val="0070C0"/>
                </a:solidFill>
                <a:latin typeface="微软雅黑" panose="020B0503020204020204" pitchFamily="34" charset="-122"/>
                <a:ea typeface="微软雅黑" panose="020B0503020204020204" pitchFamily="34" charset="-122"/>
              </a:rPr>
              <a:t>）增强了企业对供应商讨价还价的能力。这主要是由于差异化战略提高了企业的边际收益；</a:t>
            </a:r>
          </a:p>
          <a:p>
            <a:r>
              <a:rPr lang="zh-CN" altLang="en-US" sz="900" dirty="0">
                <a:solidFill>
                  <a:srgbClr val="0070C0"/>
                </a:solidFill>
                <a:latin typeface="微软雅黑" panose="020B0503020204020204" pitchFamily="34" charset="-122"/>
                <a:ea typeface="微软雅黑" panose="020B0503020204020204" pitchFamily="34" charset="-122"/>
              </a:rPr>
              <a:t>（</a:t>
            </a:r>
            <a:r>
              <a:rPr lang="en-US" altLang="zh-CN" sz="900" dirty="0">
                <a:solidFill>
                  <a:srgbClr val="0070C0"/>
                </a:solidFill>
                <a:latin typeface="微软雅黑" panose="020B0503020204020204" pitchFamily="34" charset="-122"/>
                <a:ea typeface="微软雅黑" panose="020B0503020204020204" pitchFamily="34" charset="-122"/>
              </a:rPr>
              <a:t>4</a:t>
            </a:r>
            <a:r>
              <a:rPr lang="zh-CN" altLang="en-US" sz="900" dirty="0">
                <a:solidFill>
                  <a:srgbClr val="0070C0"/>
                </a:solidFill>
                <a:latin typeface="微软雅黑" panose="020B0503020204020204" pitchFamily="34" charset="-122"/>
                <a:ea typeface="微软雅黑" panose="020B0503020204020204" pitchFamily="34" charset="-122"/>
              </a:rPr>
              <a:t>）削弱购买商讨价还价的能力。企业通过差异化战略，使得购买商缺乏与之可比较的产品选择，降低了购买商对价格的敏感度。另一方面，通过产品差异化使购买商具有较高的转换成本，使其依赖于企业；</a:t>
            </a:r>
          </a:p>
          <a:p>
            <a:r>
              <a:rPr lang="zh-CN" altLang="en-US" sz="900" dirty="0">
                <a:solidFill>
                  <a:srgbClr val="0070C0"/>
                </a:solidFill>
                <a:latin typeface="微软雅黑" panose="020B0503020204020204" pitchFamily="34" charset="-122"/>
                <a:ea typeface="微软雅黑" panose="020B0503020204020204" pitchFamily="34" charset="-122"/>
              </a:rPr>
              <a:t>（</a:t>
            </a:r>
            <a:r>
              <a:rPr lang="en-US" altLang="zh-CN" sz="900" dirty="0">
                <a:solidFill>
                  <a:srgbClr val="0070C0"/>
                </a:solidFill>
                <a:latin typeface="微软雅黑" panose="020B0503020204020204" pitchFamily="34" charset="-122"/>
                <a:ea typeface="微软雅黑" panose="020B0503020204020204" pitchFamily="34" charset="-122"/>
              </a:rPr>
              <a:t>5</a:t>
            </a:r>
            <a:r>
              <a:rPr lang="zh-CN" altLang="en-US" sz="900" dirty="0">
                <a:solidFill>
                  <a:srgbClr val="0070C0"/>
                </a:solidFill>
                <a:latin typeface="微软雅黑" panose="020B0503020204020204" pitchFamily="34" charset="-122"/>
                <a:ea typeface="微软雅黑" panose="020B0503020204020204" pitchFamily="34" charset="-122"/>
              </a:rPr>
              <a:t>）由于差异化战略使企业建立起顾客的忠诚，所以这使得替代品无法在性能上与之竞争。</a:t>
            </a:r>
          </a:p>
        </p:txBody>
      </p:sp>
      <p:sp>
        <p:nvSpPr>
          <p:cNvPr id="24" name="矩形 23"/>
          <p:cNvSpPr/>
          <p:nvPr/>
        </p:nvSpPr>
        <p:spPr>
          <a:xfrm>
            <a:off x="4088904" y="3733563"/>
            <a:ext cx="4572000" cy="1061829"/>
          </a:xfrm>
          <a:prstGeom prst="rect">
            <a:avLst/>
          </a:prstGeom>
        </p:spPr>
        <p:txBody>
          <a:bodyPr>
            <a:spAutoFit/>
          </a:bodyPr>
          <a:lstStyle/>
          <a:p>
            <a:r>
              <a:rPr lang="en-US" altLang="zh-CN" sz="900" dirty="0">
                <a:solidFill>
                  <a:srgbClr val="0070C0"/>
                </a:solidFill>
                <a:latin typeface="微软雅黑" panose="020B0503020204020204" pitchFamily="34" charset="-122"/>
                <a:ea typeface="微软雅黑" panose="020B0503020204020204" pitchFamily="34" charset="-122"/>
              </a:rPr>
              <a:t>1</a:t>
            </a:r>
            <a:r>
              <a:rPr lang="zh-CN" altLang="en-US" sz="900" dirty="0">
                <a:solidFill>
                  <a:srgbClr val="0070C0"/>
                </a:solidFill>
                <a:latin typeface="微软雅黑" panose="020B0503020204020204" pitchFamily="34" charset="-122"/>
                <a:ea typeface="微软雅黑" panose="020B0503020204020204" pitchFamily="34" charset="-122"/>
              </a:rPr>
              <a:t>．可能丧失部分客户。如果采用成本领先战略的竞争对手压低产品价格，使其与实行差异化战略的厂家的产品价格差距拉得很大，在这种情况下，用户为了大量节省费用，</a:t>
            </a:r>
            <a:r>
              <a:rPr lang="en-US" altLang="zh-CN" sz="900" dirty="0">
                <a:solidFill>
                  <a:srgbClr val="0070C0"/>
                </a:solidFill>
                <a:latin typeface="微软雅黑" panose="020B0503020204020204" pitchFamily="34" charset="-122"/>
                <a:ea typeface="微软雅黑" panose="020B0503020204020204" pitchFamily="34" charset="-122"/>
              </a:rPr>
              <a:t>2</a:t>
            </a:r>
            <a:r>
              <a:rPr lang="zh-CN" altLang="en-US" sz="900" dirty="0">
                <a:solidFill>
                  <a:srgbClr val="0070C0"/>
                </a:solidFill>
                <a:latin typeface="微软雅黑" panose="020B0503020204020204" pitchFamily="34" charset="-122"/>
                <a:ea typeface="微软雅黑" panose="020B0503020204020204" pitchFamily="34" charset="-122"/>
              </a:rPr>
              <a:t>．用户所需的产品差异的因素下降。当用户变得越来越老练时，对产品的特征和差别体会不明显时，就可能发生忽略差异的情况；</a:t>
            </a:r>
          </a:p>
          <a:p>
            <a:r>
              <a:rPr lang="en-US" altLang="zh-CN" sz="900" dirty="0">
                <a:solidFill>
                  <a:srgbClr val="0070C0"/>
                </a:solidFill>
                <a:latin typeface="微软雅黑" panose="020B0503020204020204" pitchFamily="34" charset="-122"/>
                <a:ea typeface="微软雅黑" panose="020B0503020204020204" pitchFamily="34" charset="-122"/>
              </a:rPr>
              <a:t>3</a:t>
            </a:r>
            <a:r>
              <a:rPr lang="zh-CN" altLang="en-US" sz="900" dirty="0">
                <a:solidFill>
                  <a:srgbClr val="0070C0"/>
                </a:solidFill>
                <a:latin typeface="微软雅黑" panose="020B0503020204020204" pitchFamily="34" charset="-122"/>
                <a:ea typeface="微软雅黑" panose="020B0503020204020204" pitchFamily="34" charset="-122"/>
              </a:rPr>
              <a:t>．大量的模仿缩小了感觉得到的差异。特别是当产品发展到成熟期时，拥有技术实力的厂家很容易通过逼真的模仿，减少产品之间的差异；</a:t>
            </a:r>
          </a:p>
          <a:p>
            <a:r>
              <a:rPr lang="en-US" altLang="zh-CN" sz="900" dirty="0">
                <a:solidFill>
                  <a:srgbClr val="0070C0"/>
                </a:solidFill>
                <a:latin typeface="微软雅黑" panose="020B0503020204020204" pitchFamily="34" charset="-122"/>
                <a:ea typeface="微软雅黑" panose="020B0503020204020204" pitchFamily="34" charset="-122"/>
              </a:rPr>
              <a:t>4</a:t>
            </a:r>
            <a:r>
              <a:rPr lang="zh-CN" altLang="en-US" sz="900" dirty="0">
                <a:solidFill>
                  <a:srgbClr val="0070C0"/>
                </a:solidFill>
                <a:latin typeface="微软雅黑" panose="020B0503020204020204" pitchFamily="34" charset="-122"/>
                <a:ea typeface="微软雅黑" panose="020B0503020204020204" pitchFamily="34" charset="-122"/>
              </a:rPr>
              <a:t>．过度差异化。</a:t>
            </a:r>
          </a:p>
        </p:txBody>
      </p:sp>
      <p:sp>
        <p:nvSpPr>
          <p:cNvPr id="25" name="椭圆 24">
            <a:hlinkClick r:id="rId7" action="ppaction://hlinksldjump"/>
          </p:cNvPr>
          <p:cNvSpPr>
            <a:spLocks noChangeAspect="1"/>
          </p:cNvSpPr>
          <p:nvPr/>
        </p:nvSpPr>
        <p:spPr>
          <a:xfrm>
            <a:off x="7884368" y="100587"/>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34650290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3.1.2 </a:t>
            </a:r>
            <a:r>
              <a:rPr lang="zh-CN" altLang="en-US" dirty="0"/>
              <a:t>基本竞争战略</a:t>
            </a:r>
          </a:p>
        </p:txBody>
      </p:sp>
      <p:graphicFrame>
        <p:nvGraphicFramePr>
          <p:cNvPr id="4" name="图示 3"/>
          <p:cNvGraphicFramePr/>
          <p:nvPr>
            <p:extLst>
              <p:ext uri="{D42A27DB-BD31-4B8C-83A1-F6EECF244321}">
                <p14:modId xmlns:p14="http://schemas.microsoft.com/office/powerpoint/2010/main" val="2957299815"/>
              </p:ext>
            </p:extLst>
          </p:nvPr>
        </p:nvGraphicFramePr>
        <p:xfrm>
          <a:off x="611560" y="843558"/>
          <a:ext cx="6096000" cy="360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组合 4"/>
          <p:cNvGrpSpPr/>
          <p:nvPr/>
        </p:nvGrpSpPr>
        <p:grpSpPr>
          <a:xfrm>
            <a:off x="539552" y="1275606"/>
            <a:ext cx="1728192" cy="756000"/>
            <a:chOff x="4960303" y="447598"/>
            <a:chExt cx="1728192" cy="756000"/>
          </a:xfrm>
        </p:grpSpPr>
        <p:sp>
          <p:nvSpPr>
            <p:cNvPr id="6" name="圆角矩形 5"/>
            <p:cNvSpPr/>
            <p:nvPr/>
          </p:nvSpPr>
          <p:spPr>
            <a:xfrm>
              <a:off x="5338303" y="573570"/>
              <a:ext cx="1350192"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简     介</a:t>
              </a:r>
            </a:p>
          </p:txBody>
        </p:sp>
        <p:sp>
          <p:nvSpPr>
            <p:cNvPr id="7" name="椭圆 6"/>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1</a:t>
              </a:r>
              <a:endParaRPr lang="zh-CN" altLang="en-US" sz="3200" b="1" dirty="0">
                <a:latin typeface="Arial Black" panose="020B0A04020102020204" pitchFamily="34" charset="0"/>
                <a:ea typeface="微软雅黑" panose="020B0503020204020204" pitchFamily="34" charset="-122"/>
              </a:endParaRPr>
            </a:p>
          </p:txBody>
        </p:sp>
      </p:grpSp>
      <p:grpSp>
        <p:nvGrpSpPr>
          <p:cNvPr id="9" name="组合 8"/>
          <p:cNvGrpSpPr/>
          <p:nvPr/>
        </p:nvGrpSpPr>
        <p:grpSpPr>
          <a:xfrm>
            <a:off x="4860032" y="1365574"/>
            <a:ext cx="1872208" cy="756000"/>
            <a:chOff x="4960303" y="447598"/>
            <a:chExt cx="1872208" cy="756000"/>
          </a:xfrm>
        </p:grpSpPr>
        <p:sp>
          <p:nvSpPr>
            <p:cNvPr id="10" name="圆角矩形 9"/>
            <p:cNvSpPr/>
            <p:nvPr/>
          </p:nvSpPr>
          <p:spPr>
            <a:xfrm>
              <a:off x="5338303" y="573570"/>
              <a:ext cx="1494208"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dirty="0">
                  <a:latin typeface="微软雅黑" panose="020B0503020204020204" pitchFamily="34" charset="-122"/>
                  <a:ea typeface="微软雅黑" panose="020B0503020204020204" pitchFamily="34" charset="-122"/>
                </a:rPr>
                <a:t>适用条件</a:t>
              </a:r>
            </a:p>
          </p:txBody>
        </p:sp>
        <p:sp>
          <p:nvSpPr>
            <p:cNvPr id="11" name="椭圆 10"/>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5043847"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2</a:t>
              </a:r>
              <a:endParaRPr lang="zh-CN" altLang="en-US" sz="3200" b="1" dirty="0">
                <a:latin typeface="Arial Black" panose="020B0A04020102020204" pitchFamily="34" charset="0"/>
                <a:ea typeface="微软雅黑" panose="020B0503020204020204" pitchFamily="34" charset="-122"/>
              </a:endParaRPr>
            </a:p>
          </p:txBody>
        </p:sp>
      </p:grpSp>
      <p:grpSp>
        <p:nvGrpSpPr>
          <p:cNvPr id="13" name="组合 12"/>
          <p:cNvGrpSpPr/>
          <p:nvPr/>
        </p:nvGrpSpPr>
        <p:grpSpPr>
          <a:xfrm>
            <a:off x="539552" y="2859782"/>
            <a:ext cx="1728192" cy="756000"/>
            <a:chOff x="4960303" y="447598"/>
            <a:chExt cx="1728192" cy="756000"/>
          </a:xfrm>
        </p:grpSpPr>
        <p:sp>
          <p:nvSpPr>
            <p:cNvPr id="14" name="圆角矩形 13"/>
            <p:cNvSpPr/>
            <p:nvPr/>
          </p:nvSpPr>
          <p:spPr>
            <a:xfrm>
              <a:off x="5338303" y="573570"/>
              <a:ext cx="1350192"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意     义</a:t>
              </a:r>
            </a:p>
          </p:txBody>
        </p:sp>
        <p:sp>
          <p:nvSpPr>
            <p:cNvPr id="15" name="椭圆 14"/>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3</a:t>
              </a:r>
              <a:endParaRPr lang="zh-CN" altLang="en-US" sz="3200" b="1" dirty="0">
                <a:latin typeface="Arial Black" panose="020B0A04020102020204" pitchFamily="34" charset="0"/>
                <a:ea typeface="微软雅黑" panose="020B0503020204020204" pitchFamily="34" charset="-122"/>
              </a:endParaRPr>
            </a:p>
          </p:txBody>
        </p:sp>
      </p:grpSp>
      <p:grpSp>
        <p:nvGrpSpPr>
          <p:cNvPr id="17" name="组合 16"/>
          <p:cNvGrpSpPr/>
          <p:nvPr/>
        </p:nvGrpSpPr>
        <p:grpSpPr>
          <a:xfrm>
            <a:off x="3995936" y="3147814"/>
            <a:ext cx="1728192" cy="756000"/>
            <a:chOff x="4960303" y="447598"/>
            <a:chExt cx="1728192" cy="756000"/>
          </a:xfrm>
        </p:grpSpPr>
        <p:sp>
          <p:nvSpPr>
            <p:cNvPr id="18" name="圆角矩形 17"/>
            <p:cNvSpPr/>
            <p:nvPr/>
          </p:nvSpPr>
          <p:spPr>
            <a:xfrm>
              <a:off x="5338303" y="573570"/>
              <a:ext cx="1350192"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1600" dirty="0">
                  <a:latin typeface="微软雅黑" panose="020B0503020204020204" pitchFamily="34" charset="-122"/>
                  <a:ea typeface="微软雅黑" panose="020B0503020204020204" pitchFamily="34" charset="-122"/>
                </a:rPr>
                <a:t>风     险</a:t>
              </a:r>
            </a:p>
          </p:txBody>
        </p:sp>
        <p:sp>
          <p:nvSpPr>
            <p:cNvPr id="19" name="椭圆 18"/>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4</a:t>
              </a:r>
              <a:endParaRPr lang="zh-CN" altLang="en-US" sz="3200" b="1" dirty="0">
                <a:latin typeface="Arial Black" panose="020B0A04020102020204" pitchFamily="34" charset="0"/>
                <a:ea typeface="微软雅黑" panose="020B0503020204020204" pitchFamily="34" charset="-122"/>
              </a:endParaRPr>
            </a:p>
          </p:txBody>
        </p:sp>
      </p:grpSp>
      <p:sp>
        <p:nvSpPr>
          <p:cNvPr id="21" name="矩形 20"/>
          <p:cNvSpPr/>
          <p:nvPr/>
        </p:nvSpPr>
        <p:spPr>
          <a:xfrm>
            <a:off x="1115616" y="1903310"/>
            <a:ext cx="3683944" cy="1061829"/>
          </a:xfrm>
          <a:prstGeom prst="rect">
            <a:avLst/>
          </a:prstGeom>
        </p:spPr>
        <p:txBody>
          <a:bodyPr wrap="square">
            <a:spAutoFit/>
          </a:bodyPr>
          <a:lstStyle/>
          <a:p>
            <a:r>
              <a:rPr lang="zh-CN" altLang="en-US" sz="1050" dirty="0">
                <a:solidFill>
                  <a:srgbClr val="0070C0"/>
                </a:solidFill>
                <a:latin typeface="微软雅黑" panose="020B0503020204020204" pitchFamily="34" charset="-122"/>
                <a:ea typeface="微软雅黑" panose="020B0503020204020204" pitchFamily="34" charset="-122"/>
              </a:rPr>
              <a:t>集中化战略也称为聚焦战略，是指企业或事业部的经营活动集中于某一特定的购买者集团、产品线的某一部分或某一地域市场上的一种战略。这种战略的核心是瞄准某个特定的用户群体，某种细分的产品线或某个细分市场。具体来说，集中化战略可以分为产品线集中化战略，顾客集中化战略，地区集中化战略，低占有率集中化战略。</a:t>
            </a:r>
          </a:p>
        </p:txBody>
      </p:sp>
      <p:sp>
        <p:nvSpPr>
          <p:cNvPr id="22" name="矩形 21"/>
          <p:cNvSpPr/>
          <p:nvPr/>
        </p:nvSpPr>
        <p:spPr>
          <a:xfrm>
            <a:off x="4799560" y="2104815"/>
            <a:ext cx="3708496" cy="1223412"/>
          </a:xfrm>
          <a:prstGeom prst="rect">
            <a:avLst/>
          </a:prstGeom>
        </p:spPr>
        <p:txBody>
          <a:bodyPr wrap="square">
            <a:spAutoFit/>
          </a:bodyPr>
          <a:lstStyle/>
          <a:p>
            <a:r>
              <a:rPr lang="zh-CN" altLang="en-US" sz="1050" dirty="0">
                <a:solidFill>
                  <a:srgbClr val="0070C0"/>
                </a:solidFill>
                <a:latin typeface="微软雅黑" panose="020B0503020204020204" pitchFamily="34" charset="-122"/>
                <a:ea typeface="微软雅黑" panose="020B0503020204020204" pitchFamily="34" charset="-122"/>
              </a:rPr>
              <a:t>（</a:t>
            </a:r>
            <a:r>
              <a:rPr lang="en-US" altLang="zh-CN" sz="1050" dirty="0">
                <a:solidFill>
                  <a:srgbClr val="0070C0"/>
                </a:solidFill>
                <a:latin typeface="微软雅黑" panose="020B0503020204020204" pitchFamily="34" charset="-122"/>
                <a:ea typeface="微软雅黑" panose="020B0503020204020204" pitchFamily="34" charset="-122"/>
              </a:rPr>
              <a:t>1</a:t>
            </a:r>
            <a:r>
              <a:rPr lang="zh-CN" altLang="en-US" sz="1050" dirty="0">
                <a:solidFill>
                  <a:srgbClr val="0070C0"/>
                </a:solidFill>
                <a:latin typeface="微软雅黑" panose="020B0503020204020204" pitchFamily="34" charset="-122"/>
                <a:ea typeface="微软雅黑" panose="020B0503020204020204" pitchFamily="34" charset="-122"/>
              </a:rPr>
              <a:t>）具有完全不同的用户群，这些用户或有不同的需求，或以不同的方式使用产品；</a:t>
            </a:r>
          </a:p>
          <a:p>
            <a:r>
              <a:rPr lang="zh-CN" altLang="en-US" sz="1050" dirty="0">
                <a:solidFill>
                  <a:srgbClr val="0070C0"/>
                </a:solidFill>
                <a:latin typeface="微软雅黑" panose="020B0503020204020204" pitchFamily="34" charset="-122"/>
                <a:ea typeface="微软雅黑" panose="020B0503020204020204" pitchFamily="34" charset="-122"/>
              </a:rPr>
              <a:t>（</a:t>
            </a:r>
            <a:r>
              <a:rPr lang="en-US" altLang="zh-CN" sz="1050" dirty="0">
                <a:solidFill>
                  <a:srgbClr val="0070C0"/>
                </a:solidFill>
                <a:latin typeface="微软雅黑" panose="020B0503020204020204" pitchFamily="34" charset="-122"/>
                <a:ea typeface="微软雅黑" panose="020B0503020204020204" pitchFamily="34" charset="-122"/>
              </a:rPr>
              <a:t>2</a:t>
            </a:r>
            <a:r>
              <a:rPr lang="zh-CN" altLang="en-US" sz="1050" dirty="0">
                <a:solidFill>
                  <a:srgbClr val="0070C0"/>
                </a:solidFill>
                <a:latin typeface="微软雅黑" panose="020B0503020204020204" pitchFamily="34" charset="-122"/>
                <a:ea typeface="微软雅黑" panose="020B0503020204020204" pitchFamily="34" charset="-122"/>
              </a:rPr>
              <a:t>）在相同的目标细分市场中，其他竞争对手不打算实行重点集中战略；</a:t>
            </a:r>
          </a:p>
          <a:p>
            <a:r>
              <a:rPr lang="zh-CN" altLang="en-US" sz="1050" dirty="0">
                <a:solidFill>
                  <a:srgbClr val="0070C0"/>
                </a:solidFill>
                <a:latin typeface="微软雅黑" panose="020B0503020204020204" pitchFamily="34" charset="-122"/>
                <a:ea typeface="微软雅黑" panose="020B0503020204020204" pitchFamily="34" charset="-122"/>
              </a:rPr>
              <a:t>（</a:t>
            </a:r>
            <a:r>
              <a:rPr lang="en-US" altLang="zh-CN" sz="1050" dirty="0">
                <a:solidFill>
                  <a:srgbClr val="0070C0"/>
                </a:solidFill>
                <a:latin typeface="微软雅黑" panose="020B0503020204020204" pitchFamily="34" charset="-122"/>
                <a:ea typeface="微软雅黑" panose="020B0503020204020204" pitchFamily="34" charset="-122"/>
              </a:rPr>
              <a:t>3</a:t>
            </a:r>
            <a:r>
              <a:rPr lang="zh-CN" altLang="en-US" sz="1050" dirty="0">
                <a:solidFill>
                  <a:srgbClr val="0070C0"/>
                </a:solidFill>
                <a:latin typeface="微软雅黑" panose="020B0503020204020204" pitchFamily="34" charset="-122"/>
                <a:ea typeface="微软雅黑" panose="020B0503020204020204" pitchFamily="34" charset="-122"/>
              </a:rPr>
              <a:t>）企业的资源不允许其追求广泛的细分市场；</a:t>
            </a:r>
          </a:p>
          <a:p>
            <a:r>
              <a:rPr lang="zh-CN" altLang="en-US" sz="1050" dirty="0">
                <a:solidFill>
                  <a:srgbClr val="0070C0"/>
                </a:solidFill>
                <a:latin typeface="微软雅黑" panose="020B0503020204020204" pitchFamily="34" charset="-122"/>
                <a:ea typeface="微软雅黑" panose="020B0503020204020204" pitchFamily="34" charset="-122"/>
              </a:rPr>
              <a:t>（</a:t>
            </a:r>
            <a:r>
              <a:rPr lang="en-US" altLang="zh-CN" sz="1050" dirty="0">
                <a:solidFill>
                  <a:srgbClr val="0070C0"/>
                </a:solidFill>
                <a:latin typeface="微软雅黑" panose="020B0503020204020204" pitchFamily="34" charset="-122"/>
                <a:ea typeface="微软雅黑" panose="020B0503020204020204" pitchFamily="34" charset="-122"/>
              </a:rPr>
              <a:t>4</a:t>
            </a:r>
            <a:r>
              <a:rPr lang="zh-CN" altLang="en-US" sz="1050" dirty="0">
                <a:solidFill>
                  <a:srgbClr val="0070C0"/>
                </a:solidFill>
                <a:latin typeface="微软雅黑" panose="020B0503020204020204" pitchFamily="34" charset="-122"/>
                <a:ea typeface="微软雅黑" panose="020B0503020204020204" pitchFamily="34" charset="-122"/>
              </a:rPr>
              <a:t>）行业中各细分部门在规模、成长率、获利能力方面存在很大差异，致使某些细分部门比其他部门更有吸引力。</a:t>
            </a:r>
          </a:p>
        </p:txBody>
      </p:sp>
      <p:sp>
        <p:nvSpPr>
          <p:cNvPr id="23" name="矩形 22"/>
          <p:cNvSpPr/>
          <p:nvPr/>
        </p:nvSpPr>
        <p:spPr>
          <a:xfrm>
            <a:off x="947640" y="3615782"/>
            <a:ext cx="3192312" cy="1223412"/>
          </a:xfrm>
          <a:prstGeom prst="rect">
            <a:avLst/>
          </a:prstGeom>
        </p:spPr>
        <p:txBody>
          <a:bodyPr wrap="square">
            <a:spAutoFit/>
          </a:bodyPr>
          <a:lstStyle/>
          <a:p>
            <a:r>
              <a:rPr lang="zh-CN" altLang="en-US" sz="1050" dirty="0">
                <a:solidFill>
                  <a:srgbClr val="0070C0"/>
                </a:solidFill>
                <a:latin typeface="微软雅黑" panose="020B0503020204020204" pitchFamily="34" charset="-122"/>
                <a:ea typeface="微软雅黑" panose="020B0503020204020204" pitchFamily="34" charset="-122"/>
              </a:rPr>
              <a:t>（</a:t>
            </a:r>
            <a:r>
              <a:rPr lang="en-US" altLang="zh-CN" sz="1050" dirty="0">
                <a:solidFill>
                  <a:srgbClr val="0070C0"/>
                </a:solidFill>
                <a:latin typeface="微软雅黑" panose="020B0503020204020204" pitchFamily="34" charset="-122"/>
                <a:ea typeface="微软雅黑" panose="020B0503020204020204" pitchFamily="34" charset="-122"/>
              </a:rPr>
              <a:t>1</a:t>
            </a:r>
            <a:r>
              <a:rPr lang="zh-CN" altLang="en-US" sz="1050" dirty="0">
                <a:solidFill>
                  <a:srgbClr val="0070C0"/>
                </a:solidFill>
                <a:latin typeface="微软雅黑" panose="020B0503020204020204" pitchFamily="34" charset="-122"/>
                <a:ea typeface="微软雅黑" panose="020B0503020204020204" pitchFamily="34" charset="-122"/>
              </a:rPr>
              <a:t>）集中化战略便于集中使用整个企业的力量和资源，更好地服务于某一特定的目标；</a:t>
            </a:r>
          </a:p>
          <a:p>
            <a:r>
              <a:rPr lang="zh-CN" altLang="en-US" sz="1050" dirty="0">
                <a:solidFill>
                  <a:srgbClr val="0070C0"/>
                </a:solidFill>
                <a:latin typeface="微软雅黑" panose="020B0503020204020204" pitchFamily="34" charset="-122"/>
                <a:ea typeface="微软雅黑" panose="020B0503020204020204" pitchFamily="34" charset="-122"/>
              </a:rPr>
              <a:t>（</a:t>
            </a:r>
            <a:r>
              <a:rPr lang="en-US" altLang="zh-CN" sz="1050" dirty="0">
                <a:solidFill>
                  <a:srgbClr val="0070C0"/>
                </a:solidFill>
                <a:latin typeface="微软雅黑" panose="020B0503020204020204" pitchFamily="34" charset="-122"/>
                <a:ea typeface="微软雅黑" panose="020B0503020204020204" pitchFamily="34" charset="-122"/>
              </a:rPr>
              <a:t>2</a:t>
            </a:r>
            <a:r>
              <a:rPr lang="zh-CN" altLang="en-US" sz="1050" dirty="0">
                <a:solidFill>
                  <a:srgbClr val="0070C0"/>
                </a:solidFill>
                <a:latin typeface="微软雅黑" panose="020B0503020204020204" pitchFamily="34" charset="-122"/>
                <a:ea typeface="微软雅黑" panose="020B0503020204020204" pitchFamily="34" charset="-122"/>
              </a:rPr>
              <a:t>）将目标集中于特定的部分市场，企业可以更好地调查研究与产品有关的技术、市场、顾客以及竞争对手等各方面的情况，做到“知彼”；</a:t>
            </a:r>
          </a:p>
          <a:p>
            <a:r>
              <a:rPr lang="zh-CN" altLang="en-US" sz="1050" dirty="0">
                <a:solidFill>
                  <a:srgbClr val="0070C0"/>
                </a:solidFill>
                <a:latin typeface="微软雅黑" panose="020B0503020204020204" pitchFamily="34" charset="-122"/>
                <a:ea typeface="微软雅黑" panose="020B0503020204020204" pitchFamily="34" charset="-122"/>
              </a:rPr>
              <a:t>（</a:t>
            </a:r>
            <a:r>
              <a:rPr lang="en-US" altLang="zh-CN" sz="1050" dirty="0">
                <a:solidFill>
                  <a:srgbClr val="0070C0"/>
                </a:solidFill>
                <a:latin typeface="微软雅黑" panose="020B0503020204020204" pitchFamily="34" charset="-122"/>
                <a:ea typeface="微软雅黑" panose="020B0503020204020204" pitchFamily="34" charset="-122"/>
              </a:rPr>
              <a:t>3</a:t>
            </a:r>
            <a:r>
              <a:rPr lang="zh-CN" altLang="en-US" sz="1050" dirty="0">
                <a:solidFill>
                  <a:srgbClr val="0070C0"/>
                </a:solidFill>
                <a:latin typeface="微软雅黑" panose="020B0503020204020204" pitchFamily="34" charset="-122"/>
                <a:ea typeface="微软雅黑" panose="020B0503020204020204" pitchFamily="34" charset="-122"/>
              </a:rPr>
              <a:t>）战略目标集中明确，经济效果易于评价，战略管理过程也容易控制，从而带来管理上的简便。</a:t>
            </a:r>
          </a:p>
        </p:txBody>
      </p:sp>
      <p:sp>
        <p:nvSpPr>
          <p:cNvPr id="24" name="矩形 23"/>
          <p:cNvSpPr/>
          <p:nvPr/>
        </p:nvSpPr>
        <p:spPr>
          <a:xfrm>
            <a:off x="4283968" y="3796610"/>
            <a:ext cx="4572000" cy="923330"/>
          </a:xfrm>
          <a:prstGeom prst="rect">
            <a:avLst/>
          </a:prstGeom>
        </p:spPr>
        <p:txBody>
          <a:bodyPr>
            <a:spAutoFit/>
          </a:bodyPr>
          <a:lstStyle/>
          <a:p>
            <a:r>
              <a:rPr lang="zh-CN" altLang="en-US" sz="900" dirty="0">
                <a:solidFill>
                  <a:srgbClr val="0070C0"/>
                </a:solidFill>
                <a:latin typeface="微软雅黑" panose="020B0503020204020204" pitchFamily="34" charset="-122"/>
                <a:ea typeface="微软雅黑" panose="020B0503020204020204" pitchFamily="34" charset="-122"/>
              </a:rPr>
              <a:t>（</a:t>
            </a:r>
            <a:r>
              <a:rPr lang="en-US" altLang="zh-CN" sz="900" dirty="0">
                <a:solidFill>
                  <a:srgbClr val="0070C0"/>
                </a:solidFill>
                <a:latin typeface="微软雅黑" panose="020B0503020204020204" pitchFamily="34" charset="-122"/>
                <a:ea typeface="微软雅黑" panose="020B0503020204020204" pitchFamily="34" charset="-122"/>
              </a:rPr>
              <a:t>1</a:t>
            </a:r>
            <a:r>
              <a:rPr lang="zh-CN" altLang="en-US" sz="900" dirty="0">
                <a:solidFill>
                  <a:srgbClr val="0070C0"/>
                </a:solidFill>
                <a:latin typeface="微软雅黑" panose="020B0503020204020204" pitchFamily="34" charset="-122"/>
                <a:ea typeface="微软雅黑" panose="020B0503020204020204" pitchFamily="34" charset="-122"/>
              </a:rPr>
              <a:t>）由于企业全部力量和资源都投入了一种产品或服务或一个特定的市场，当顾客偏好发生变化，技术出现创新或有新的替代品出现时，就会发现这部分市场对产品或服务需求下降，企业就会受到很大的冲击；</a:t>
            </a:r>
          </a:p>
          <a:p>
            <a:r>
              <a:rPr lang="zh-CN" altLang="en-US" sz="900" dirty="0">
                <a:solidFill>
                  <a:srgbClr val="0070C0"/>
                </a:solidFill>
                <a:latin typeface="微软雅黑" panose="020B0503020204020204" pitchFamily="34" charset="-122"/>
                <a:ea typeface="微软雅黑" panose="020B0503020204020204" pitchFamily="34" charset="-122"/>
              </a:rPr>
              <a:t>（</a:t>
            </a:r>
            <a:r>
              <a:rPr lang="en-US" altLang="zh-CN" sz="900" dirty="0">
                <a:solidFill>
                  <a:srgbClr val="0070C0"/>
                </a:solidFill>
                <a:latin typeface="微软雅黑" panose="020B0503020204020204" pitchFamily="34" charset="-122"/>
                <a:ea typeface="微软雅黑" panose="020B0503020204020204" pitchFamily="34" charset="-122"/>
              </a:rPr>
              <a:t>2</a:t>
            </a:r>
            <a:r>
              <a:rPr lang="zh-CN" altLang="en-US" sz="900" dirty="0">
                <a:solidFill>
                  <a:srgbClr val="0070C0"/>
                </a:solidFill>
                <a:latin typeface="微软雅黑" panose="020B0503020204020204" pitchFamily="34" charset="-122"/>
                <a:ea typeface="微软雅黑" panose="020B0503020204020204" pitchFamily="34" charset="-122"/>
              </a:rPr>
              <a:t>）竞争者打入了企业选定的目标市场，并且采取了优于企业的更集中化的战略；</a:t>
            </a:r>
          </a:p>
          <a:p>
            <a:r>
              <a:rPr lang="zh-CN" altLang="en-US" sz="900" dirty="0">
                <a:solidFill>
                  <a:srgbClr val="0070C0"/>
                </a:solidFill>
                <a:latin typeface="微软雅黑" panose="020B0503020204020204" pitchFamily="34" charset="-122"/>
                <a:ea typeface="微软雅黑" panose="020B0503020204020204" pitchFamily="34" charset="-122"/>
              </a:rPr>
              <a:t>（</a:t>
            </a:r>
            <a:r>
              <a:rPr lang="en-US" altLang="zh-CN" sz="900" dirty="0">
                <a:solidFill>
                  <a:srgbClr val="0070C0"/>
                </a:solidFill>
                <a:latin typeface="微软雅黑" panose="020B0503020204020204" pitchFamily="34" charset="-122"/>
                <a:ea typeface="微软雅黑" panose="020B0503020204020204" pitchFamily="34" charset="-122"/>
              </a:rPr>
              <a:t>3</a:t>
            </a:r>
            <a:r>
              <a:rPr lang="zh-CN" altLang="en-US" sz="900" dirty="0">
                <a:solidFill>
                  <a:srgbClr val="0070C0"/>
                </a:solidFill>
                <a:latin typeface="微软雅黑" panose="020B0503020204020204" pitchFamily="34" charset="-122"/>
                <a:ea typeface="微软雅黑" panose="020B0503020204020204" pitchFamily="34" charset="-122"/>
              </a:rPr>
              <a:t>）产品销量可能变小，产品要求不断更新，造成生产费用的增加，使得采取集中化战略的企业成本优势得以削弱。</a:t>
            </a:r>
          </a:p>
        </p:txBody>
      </p:sp>
      <p:sp>
        <p:nvSpPr>
          <p:cNvPr id="25" name="椭圆 24">
            <a:hlinkClick r:id="rId7" action="ppaction://hlinksldjump"/>
          </p:cNvPr>
          <p:cNvSpPr>
            <a:spLocks noChangeAspect="1"/>
          </p:cNvSpPr>
          <p:nvPr/>
        </p:nvSpPr>
        <p:spPr>
          <a:xfrm>
            <a:off x="7812360" y="221041"/>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38843722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圆角矩形 23"/>
          <p:cNvSpPr/>
          <p:nvPr/>
        </p:nvSpPr>
        <p:spPr>
          <a:xfrm>
            <a:off x="6192180" y="699542"/>
            <a:ext cx="1944216" cy="4248472"/>
          </a:xfrm>
          <a:prstGeom prst="roundRect">
            <a:avLst/>
          </a:prstGeom>
          <a:solidFill>
            <a:srgbClr val="00B0F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p:nvSpPr>
        <p:spPr>
          <a:xfrm>
            <a:off x="4139952" y="699542"/>
            <a:ext cx="1944216" cy="4248472"/>
          </a:xfrm>
          <a:prstGeom prst="roundRect">
            <a:avLst/>
          </a:prstGeom>
          <a:solidFill>
            <a:srgbClr val="00B0F0">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箭头连接符 17"/>
          <p:cNvCxnSpPr>
            <a:stCxn id="5" idx="2"/>
            <a:endCxn id="10" idx="0"/>
          </p:cNvCxnSpPr>
          <p:nvPr/>
        </p:nvCxnSpPr>
        <p:spPr>
          <a:xfrm>
            <a:off x="5076056" y="1601079"/>
            <a:ext cx="17578" cy="2655319"/>
          </a:xfrm>
          <a:prstGeom prst="straightConnector1">
            <a:avLst/>
          </a:prstGeom>
          <a:ln w="2222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en-US" altLang="zh-CN" dirty="0"/>
              <a:t>3.1.3 </a:t>
            </a:r>
            <a:r>
              <a:rPr lang="zh-CN" altLang="en-US" dirty="0"/>
              <a:t>超额利润</a:t>
            </a:r>
            <a:r>
              <a:rPr lang="en-US" altLang="zh-CN" dirty="0"/>
              <a:t>——</a:t>
            </a:r>
            <a:r>
              <a:rPr lang="zh-CN" altLang="en-US" dirty="0"/>
              <a:t>资源基础模型与行业组织模型</a:t>
            </a:r>
          </a:p>
        </p:txBody>
      </p:sp>
      <p:sp>
        <p:nvSpPr>
          <p:cNvPr id="4" name="TextBox 3"/>
          <p:cNvSpPr txBox="1"/>
          <p:nvPr/>
        </p:nvSpPr>
        <p:spPr>
          <a:xfrm>
            <a:off x="1259632" y="1809266"/>
            <a:ext cx="2664296" cy="1600438"/>
          </a:xfrm>
          <a:prstGeom prst="rect">
            <a:avLst/>
          </a:prstGeom>
          <a:noFill/>
        </p:spPr>
        <p:txBody>
          <a:bodyPr wrap="square" rtlCol="0">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如何获得超额利润，基于内部资源思路和外部环境思路，有两种不同的逻辑</a:t>
            </a:r>
            <a:r>
              <a:rPr lang="en-US" altLang="zh-CN" sz="1400" dirty="0">
                <a:solidFill>
                  <a:srgbClr val="0070C0"/>
                </a:solidFill>
                <a:latin typeface="微软雅黑" panose="020B0503020204020204" pitchFamily="34" charset="-122"/>
                <a:ea typeface="微软雅黑" panose="020B0503020204020204" pitchFamily="34" charset="-122"/>
              </a:rPr>
              <a:t>.</a:t>
            </a:r>
          </a:p>
          <a:p>
            <a:r>
              <a:rPr lang="zh-CN" altLang="en-US" sz="1400" dirty="0">
                <a:solidFill>
                  <a:srgbClr val="0070C0"/>
                </a:solidFill>
                <a:latin typeface="微软雅黑" panose="020B0503020204020204" pitchFamily="34" charset="-122"/>
                <a:ea typeface="微软雅黑" panose="020B0503020204020204" pitchFamily="34" charset="-122"/>
              </a:rPr>
              <a:t>资源基础模型</a:t>
            </a:r>
            <a:r>
              <a:rPr lang="en-US" altLang="zh-CN" sz="1400" dirty="0">
                <a:solidFill>
                  <a:srgbClr val="0070C0"/>
                </a:solidFill>
                <a:latin typeface="微软雅黑" panose="020B0503020204020204" pitchFamily="34" charset="-122"/>
                <a:ea typeface="微软雅黑" panose="020B0503020204020204" pitchFamily="34" charset="-122"/>
              </a:rPr>
              <a:t>,</a:t>
            </a:r>
            <a:r>
              <a:rPr lang="zh-CN" altLang="en-US" sz="1400" dirty="0">
                <a:solidFill>
                  <a:srgbClr val="0070C0"/>
                </a:solidFill>
                <a:latin typeface="微软雅黑" panose="020B0503020204020204" pitchFamily="34" charset="-122"/>
                <a:ea typeface="微软雅黑" panose="020B0503020204020204" pitchFamily="34" charset="-122"/>
              </a:rPr>
              <a:t>基于企业自身的竞争优势和资源。行业组织模型（迈克尔</a:t>
            </a:r>
            <a:r>
              <a:rPr lang="en-US" altLang="zh-CN" sz="1400" dirty="0">
                <a:solidFill>
                  <a:srgbClr val="0070C0"/>
                </a:solidFill>
                <a:latin typeface="微软雅黑" panose="020B0503020204020204" pitchFamily="34" charset="-122"/>
                <a:ea typeface="微软雅黑" panose="020B0503020204020204" pitchFamily="34" charset="-122"/>
              </a:rPr>
              <a:t>.</a:t>
            </a:r>
            <a:r>
              <a:rPr lang="zh-CN" altLang="en-US" sz="1400" dirty="0">
                <a:solidFill>
                  <a:srgbClr val="0070C0"/>
                </a:solidFill>
                <a:latin typeface="微软雅黑" panose="020B0503020204020204" pitchFamily="34" charset="-122"/>
                <a:ea typeface="微软雅黑" panose="020B0503020204020204" pitchFamily="34" charset="-122"/>
              </a:rPr>
              <a:t>波特）揭示了外部环境的决定性作用</a:t>
            </a:r>
          </a:p>
        </p:txBody>
      </p:sp>
      <p:sp>
        <p:nvSpPr>
          <p:cNvPr id="5" name="圆角矩形 4"/>
          <p:cNvSpPr/>
          <p:nvPr/>
        </p:nvSpPr>
        <p:spPr>
          <a:xfrm>
            <a:off x="4355976" y="1059582"/>
            <a:ext cx="1440160" cy="541497"/>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资   源</a:t>
            </a:r>
            <a:endParaRPr lang="en-US" altLang="zh-CN" sz="2000" b="1" dirty="0">
              <a:latin typeface="微软雅黑" panose="020B0503020204020204" pitchFamily="34" charset="-122"/>
              <a:ea typeface="微软雅黑" panose="020B0503020204020204" pitchFamily="34" charset="-122"/>
            </a:endParaRPr>
          </a:p>
          <a:p>
            <a:pPr algn="ctr"/>
            <a:r>
              <a:rPr lang="zh-CN" altLang="en-US" sz="1000" dirty="0">
                <a:latin typeface="楷体" panose="02010609060101010101" pitchFamily="49" charset="-122"/>
                <a:ea typeface="楷体" panose="02010609060101010101" pitchFamily="49" charset="-122"/>
              </a:rPr>
              <a:t>企业生产过程的投入</a:t>
            </a:r>
          </a:p>
        </p:txBody>
      </p:sp>
      <p:sp>
        <p:nvSpPr>
          <p:cNvPr id="6" name="圆角矩形 5"/>
          <p:cNvSpPr/>
          <p:nvPr/>
        </p:nvSpPr>
        <p:spPr>
          <a:xfrm>
            <a:off x="4355976" y="1690665"/>
            <a:ext cx="1440160" cy="541497"/>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rgbClr val="0070C0"/>
                </a:solidFill>
                <a:latin typeface="微软雅黑" panose="020B0503020204020204" pitchFamily="34" charset="-122"/>
                <a:ea typeface="微软雅黑" panose="020B0503020204020204" pitchFamily="34" charset="-122"/>
              </a:rPr>
              <a:t>能   力</a:t>
            </a:r>
            <a:endParaRPr lang="en-US" altLang="zh-CN" sz="2000" b="1" dirty="0">
              <a:solidFill>
                <a:srgbClr val="0070C0"/>
              </a:solidFill>
              <a:latin typeface="微软雅黑" panose="020B0503020204020204" pitchFamily="34" charset="-122"/>
              <a:ea typeface="微软雅黑" panose="020B0503020204020204" pitchFamily="34" charset="-122"/>
            </a:endParaRPr>
          </a:p>
          <a:p>
            <a:pPr algn="ctr"/>
            <a:r>
              <a:rPr lang="zh-CN" altLang="en-US" sz="1000" dirty="0">
                <a:solidFill>
                  <a:srgbClr val="0070C0"/>
                </a:solidFill>
                <a:latin typeface="楷体" panose="02010609060101010101" pitchFamily="49" charset="-122"/>
                <a:ea typeface="楷体" panose="02010609060101010101" pitchFamily="49" charset="-122"/>
              </a:rPr>
              <a:t>将资源整合配置</a:t>
            </a:r>
          </a:p>
        </p:txBody>
      </p:sp>
      <p:sp>
        <p:nvSpPr>
          <p:cNvPr id="7" name="圆角矩形 6"/>
          <p:cNvSpPr/>
          <p:nvPr/>
        </p:nvSpPr>
        <p:spPr>
          <a:xfrm>
            <a:off x="4355976" y="2338737"/>
            <a:ext cx="1440160" cy="541497"/>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70C0"/>
                </a:solidFill>
                <a:latin typeface="微软雅黑" panose="020B0503020204020204" pitchFamily="34" charset="-122"/>
                <a:ea typeface="微软雅黑" panose="020B0503020204020204" pitchFamily="34" charset="-122"/>
              </a:rPr>
              <a:t>竞争优势</a:t>
            </a:r>
            <a:endParaRPr lang="en-US" altLang="zh-CN" b="1" dirty="0">
              <a:solidFill>
                <a:srgbClr val="0070C0"/>
              </a:solidFill>
              <a:latin typeface="微软雅黑" panose="020B0503020204020204" pitchFamily="34" charset="-122"/>
              <a:ea typeface="微软雅黑" panose="020B0503020204020204" pitchFamily="34" charset="-122"/>
            </a:endParaRPr>
          </a:p>
          <a:p>
            <a:pPr algn="ctr"/>
            <a:r>
              <a:rPr lang="zh-CN" altLang="en-US" sz="1000" dirty="0">
                <a:solidFill>
                  <a:srgbClr val="0070C0"/>
                </a:solidFill>
                <a:latin typeface="楷体" panose="02010609060101010101" pitchFamily="49" charset="-122"/>
                <a:ea typeface="楷体" panose="02010609060101010101" pitchFamily="49" charset="-122"/>
              </a:rPr>
              <a:t>优于竞争对手的能力</a:t>
            </a:r>
          </a:p>
        </p:txBody>
      </p:sp>
      <p:sp>
        <p:nvSpPr>
          <p:cNvPr id="8" name="圆角矩形 7"/>
          <p:cNvSpPr/>
          <p:nvPr/>
        </p:nvSpPr>
        <p:spPr>
          <a:xfrm>
            <a:off x="4355976" y="2986809"/>
            <a:ext cx="1440160" cy="541497"/>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70C0"/>
                </a:solidFill>
                <a:latin typeface="微软雅黑" panose="020B0503020204020204" pitchFamily="34" charset="-122"/>
                <a:ea typeface="微软雅黑" panose="020B0503020204020204" pitchFamily="34" charset="-122"/>
              </a:rPr>
              <a:t>行业选择</a:t>
            </a:r>
            <a:endParaRPr lang="en-US" altLang="zh-CN" b="1" dirty="0">
              <a:solidFill>
                <a:srgbClr val="0070C0"/>
              </a:solidFill>
              <a:latin typeface="微软雅黑" panose="020B0503020204020204" pitchFamily="34" charset="-122"/>
              <a:ea typeface="微软雅黑" panose="020B0503020204020204" pitchFamily="34" charset="-122"/>
            </a:endParaRPr>
          </a:p>
          <a:p>
            <a:pPr algn="ctr"/>
            <a:r>
              <a:rPr lang="zh-CN" altLang="en-US" sz="1000" dirty="0">
                <a:solidFill>
                  <a:srgbClr val="0070C0"/>
                </a:solidFill>
                <a:latin typeface="楷体" panose="02010609060101010101" pitchFamily="49" charset="-122"/>
                <a:ea typeface="楷体" panose="02010609060101010101" pitchFamily="49" charset="-122"/>
              </a:rPr>
              <a:t>选择有吸引力的行业</a:t>
            </a:r>
          </a:p>
        </p:txBody>
      </p:sp>
      <p:sp>
        <p:nvSpPr>
          <p:cNvPr id="9" name="圆角矩形 8"/>
          <p:cNvSpPr/>
          <p:nvPr/>
        </p:nvSpPr>
        <p:spPr>
          <a:xfrm>
            <a:off x="4355976" y="3623406"/>
            <a:ext cx="1440160" cy="541497"/>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70C0"/>
                </a:solidFill>
                <a:latin typeface="微软雅黑" panose="020B0503020204020204" pitchFamily="34" charset="-122"/>
                <a:ea typeface="微软雅黑" panose="020B0503020204020204" pitchFamily="34" charset="-122"/>
              </a:rPr>
              <a:t>战    略</a:t>
            </a:r>
            <a:endParaRPr lang="en-US" altLang="zh-CN" b="1" dirty="0">
              <a:solidFill>
                <a:srgbClr val="0070C0"/>
              </a:solidFill>
              <a:latin typeface="微软雅黑" panose="020B0503020204020204" pitchFamily="34" charset="-122"/>
              <a:ea typeface="微软雅黑" panose="020B0503020204020204" pitchFamily="34" charset="-122"/>
            </a:endParaRPr>
          </a:p>
          <a:p>
            <a:pPr algn="ctr"/>
            <a:r>
              <a:rPr lang="zh-CN" altLang="en-US" sz="1000" dirty="0">
                <a:solidFill>
                  <a:srgbClr val="0070C0"/>
                </a:solidFill>
                <a:latin typeface="楷体" panose="02010609060101010101" pitchFamily="49" charset="-122"/>
                <a:ea typeface="楷体" panose="02010609060101010101" pitchFamily="49" charset="-122"/>
              </a:rPr>
              <a:t>设计和执行战略</a:t>
            </a:r>
          </a:p>
        </p:txBody>
      </p:sp>
      <p:sp>
        <p:nvSpPr>
          <p:cNvPr id="10" name="圆角矩形 9"/>
          <p:cNvSpPr/>
          <p:nvPr/>
        </p:nvSpPr>
        <p:spPr>
          <a:xfrm>
            <a:off x="4373554" y="4256398"/>
            <a:ext cx="1440160" cy="54149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超额利润</a:t>
            </a:r>
            <a:endParaRPr lang="en-US" altLang="zh-CN" b="1" dirty="0">
              <a:latin typeface="微软雅黑" panose="020B0503020204020204" pitchFamily="34" charset="-122"/>
              <a:ea typeface="微软雅黑" panose="020B0503020204020204" pitchFamily="34" charset="-122"/>
            </a:endParaRPr>
          </a:p>
          <a:p>
            <a:pPr algn="ctr"/>
            <a:r>
              <a:rPr lang="zh-CN" altLang="en-US" sz="1000" dirty="0">
                <a:latin typeface="楷体" panose="02010609060101010101" pitchFamily="49" charset="-122"/>
                <a:ea typeface="楷体" panose="02010609060101010101" pitchFamily="49" charset="-122"/>
              </a:rPr>
              <a:t>获取超额利润</a:t>
            </a:r>
          </a:p>
        </p:txBody>
      </p:sp>
      <p:sp>
        <p:nvSpPr>
          <p:cNvPr id="12" name="圆角矩形 11"/>
          <p:cNvSpPr/>
          <p:nvPr/>
        </p:nvSpPr>
        <p:spPr>
          <a:xfrm>
            <a:off x="6444208" y="1059582"/>
            <a:ext cx="1440160" cy="541497"/>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外部环境</a:t>
            </a:r>
            <a:endParaRPr lang="en-US" altLang="zh-CN" sz="2000" b="1" dirty="0">
              <a:latin typeface="微软雅黑" panose="020B0503020204020204" pitchFamily="34" charset="-122"/>
              <a:ea typeface="微软雅黑" panose="020B0503020204020204" pitchFamily="34" charset="-122"/>
            </a:endParaRPr>
          </a:p>
          <a:p>
            <a:pPr algn="ctr"/>
            <a:r>
              <a:rPr lang="zh-CN" altLang="en-US" sz="1000" dirty="0">
                <a:latin typeface="楷体" panose="02010609060101010101" pitchFamily="49" charset="-122"/>
                <a:ea typeface="楷体" panose="02010609060101010101" pitchFamily="49" charset="-122"/>
              </a:rPr>
              <a:t>总体、行业、竞争</a:t>
            </a:r>
          </a:p>
        </p:txBody>
      </p:sp>
      <p:sp>
        <p:nvSpPr>
          <p:cNvPr id="16" name="圆角矩形 15"/>
          <p:cNvSpPr/>
          <p:nvPr/>
        </p:nvSpPr>
        <p:spPr>
          <a:xfrm>
            <a:off x="6444208" y="4256398"/>
            <a:ext cx="1440160" cy="54149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超额利润</a:t>
            </a:r>
            <a:endParaRPr lang="en-US" altLang="zh-CN" b="1" dirty="0">
              <a:latin typeface="微软雅黑" panose="020B0503020204020204" pitchFamily="34" charset="-122"/>
              <a:ea typeface="微软雅黑" panose="020B0503020204020204" pitchFamily="34" charset="-122"/>
            </a:endParaRPr>
          </a:p>
          <a:p>
            <a:pPr algn="ctr"/>
            <a:r>
              <a:rPr lang="zh-CN" altLang="en-US" sz="1000" dirty="0">
                <a:latin typeface="楷体" panose="02010609060101010101" pitchFamily="49" charset="-122"/>
                <a:ea typeface="楷体" panose="02010609060101010101" pitchFamily="49" charset="-122"/>
              </a:rPr>
              <a:t>获取超额利润</a:t>
            </a:r>
          </a:p>
        </p:txBody>
      </p:sp>
      <p:cxnSp>
        <p:nvCxnSpPr>
          <p:cNvPr id="22" name="直接箭头连接符 21"/>
          <p:cNvCxnSpPr/>
          <p:nvPr/>
        </p:nvCxnSpPr>
        <p:spPr>
          <a:xfrm>
            <a:off x="7176999" y="1601079"/>
            <a:ext cx="17578" cy="2655319"/>
          </a:xfrm>
          <a:prstGeom prst="straightConnector1">
            <a:avLst/>
          </a:prstGeom>
          <a:ln w="2222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1" name="圆角矩形 10"/>
          <p:cNvSpPr/>
          <p:nvPr/>
        </p:nvSpPr>
        <p:spPr>
          <a:xfrm>
            <a:off x="6444208" y="1690665"/>
            <a:ext cx="1440160" cy="541497"/>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70C0"/>
                </a:solidFill>
                <a:latin typeface="微软雅黑" panose="020B0503020204020204" pitchFamily="34" charset="-122"/>
                <a:ea typeface="微软雅黑" panose="020B0503020204020204" pitchFamily="34" charset="-122"/>
              </a:rPr>
              <a:t>行业选择</a:t>
            </a:r>
            <a:endParaRPr lang="en-US" altLang="zh-CN" b="1" dirty="0">
              <a:solidFill>
                <a:srgbClr val="0070C0"/>
              </a:solidFill>
              <a:latin typeface="微软雅黑" panose="020B0503020204020204" pitchFamily="34" charset="-122"/>
              <a:ea typeface="微软雅黑" panose="020B0503020204020204" pitchFamily="34" charset="-122"/>
            </a:endParaRPr>
          </a:p>
          <a:p>
            <a:pPr algn="ctr"/>
            <a:r>
              <a:rPr lang="zh-CN" altLang="en-US" sz="1000" dirty="0">
                <a:solidFill>
                  <a:srgbClr val="0070C0"/>
                </a:solidFill>
                <a:latin typeface="楷体" panose="02010609060101010101" pitchFamily="49" charset="-122"/>
                <a:ea typeface="楷体" panose="02010609060101010101" pitchFamily="49" charset="-122"/>
              </a:rPr>
              <a:t>选择有吸引力的行业</a:t>
            </a:r>
          </a:p>
        </p:txBody>
      </p:sp>
      <p:sp>
        <p:nvSpPr>
          <p:cNvPr id="13" name="圆角矩形 12"/>
          <p:cNvSpPr/>
          <p:nvPr/>
        </p:nvSpPr>
        <p:spPr>
          <a:xfrm>
            <a:off x="6444208" y="2327850"/>
            <a:ext cx="1440160" cy="541497"/>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70C0"/>
                </a:solidFill>
                <a:latin typeface="微软雅黑" panose="020B0503020204020204" pitchFamily="34" charset="-122"/>
                <a:ea typeface="微软雅黑" panose="020B0503020204020204" pitchFamily="34" charset="-122"/>
              </a:rPr>
              <a:t>战略设计</a:t>
            </a:r>
            <a:endParaRPr lang="en-US" altLang="zh-CN" b="1" dirty="0">
              <a:solidFill>
                <a:srgbClr val="0070C0"/>
              </a:solidFill>
              <a:latin typeface="微软雅黑" panose="020B0503020204020204" pitchFamily="34" charset="-122"/>
              <a:ea typeface="微软雅黑" panose="020B0503020204020204" pitchFamily="34" charset="-122"/>
            </a:endParaRPr>
          </a:p>
          <a:p>
            <a:pPr algn="ctr"/>
            <a:r>
              <a:rPr lang="zh-CN" altLang="en-US" sz="1000" dirty="0">
                <a:solidFill>
                  <a:srgbClr val="0070C0"/>
                </a:solidFill>
                <a:latin typeface="楷体" panose="02010609060101010101" pitchFamily="49" charset="-122"/>
                <a:ea typeface="楷体" panose="02010609060101010101" pitchFamily="49" charset="-122"/>
              </a:rPr>
              <a:t>可获得超额利润战略</a:t>
            </a:r>
          </a:p>
        </p:txBody>
      </p:sp>
      <p:sp>
        <p:nvSpPr>
          <p:cNvPr id="14" name="圆角矩形 13"/>
          <p:cNvSpPr/>
          <p:nvPr/>
        </p:nvSpPr>
        <p:spPr>
          <a:xfrm>
            <a:off x="6455703" y="2986808"/>
            <a:ext cx="1440160" cy="541497"/>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70C0"/>
                </a:solidFill>
                <a:latin typeface="微软雅黑" panose="020B0503020204020204" pitchFamily="34" charset="-122"/>
                <a:ea typeface="微软雅黑" panose="020B0503020204020204" pitchFamily="34" charset="-122"/>
              </a:rPr>
              <a:t>资源技能</a:t>
            </a:r>
            <a:endParaRPr lang="en-US" altLang="zh-CN" b="1" dirty="0">
              <a:solidFill>
                <a:srgbClr val="0070C0"/>
              </a:solidFill>
              <a:latin typeface="微软雅黑" panose="020B0503020204020204" pitchFamily="34" charset="-122"/>
              <a:ea typeface="微软雅黑" panose="020B0503020204020204" pitchFamily="34" charset="-122"/>
            </a:endParaRPr>
          </a:p>
          <a:p>
            <a:pPr algn="ctr"/>
            <a:r>
              <a:rPr lang="zh-CN" altLang="en-US" sz="1000" dirty="0">
                <a:solidFill>
                  <a:srgbClr val="0070C0"/>
                </a:solidFill>
                <a:latin typeface="楷体" panose="02010609060101010101" pitchFamily="49" charset="-122"/>
                <a:ea typeface="楷体" panose="02010609060101010101" pitchFamily="49" charset="-122"/>
              </a:rPr>
              <a:t>将资源整合配置</a:t>
            </a:r>
          </a:p>
        </p:txBody>
      </p:sp>
      <p:sp>
        <p:nvSpPr>
          <p:cNvPr id="15" name="圆角矩形 14"/>
          <p:cNvSpPr/>
          <p:nvPr/>
        </p:nvSpPr>
        <p:spPr>
          <a:xfrm>
            <a:off x="6444208" y="3623405"/>
            <a:ext cx="1440160" cy="541497"/>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70C0"/>
                </a:solidFill>
                <a:latin typeface="微软雅黑" panose="020B0503020204020204" pitchFamily="34" charset="-122"/>
                <a:ea typeface="微软雅黑" panose="020B0503020204020204" pitchFamily="34" charset="-122"/>
              </a:rPr>
              <a:t>战略实施</a:t>
            </a:r>
            <a:endParaRPr lang="en-US" altLang="zh-CN" b="1" dirty="0">
              <a:solidFill>
                <a:srgbClr val="0070C0"/>
              </a:solidFill>
              <a:latin typeface="微软雅黑" panose="020B0503020204020204" pitchFamily="34" charset="-122"/>
              <a:ea typeface="微软雅黑" panose="020B0503020204020204" pitchFamily="34" charset="-122"/>
            </a:endParaRPr>
          </a:p>
          <a:p>
            <a:pPr algn="ctr"/>
            <a:r>
              <a:rPr lang="zh-CN" altLang="en-US" sz="1000" dirty="0">
                <a:solidFill>
                  <a:srgbClr val="0070C0"/>
                </a:solidFill>
                <a:latin typeface="楷体" panose="02010609060101010101" pitchFamily="49" charset="-122"/>
                <a:ea typeface="楷体" panose="02010609060101010101" pitchFamily="49" charset="-122"/>
              </a:rPr>
              <a:t>实施战略</a:t>
            </a:r>
          </a:p>
        </p:txBody>
      </p:sp>
      <p:sp>
        <p:nvSpPr>
          <p:cNvPr id="25" name="矩形 24"/>
          <p:cNvSpPr/>
          <p:nvPr/>
        </p:nvSpPr>
        <p:spPr>
          <a:xfrm>
            <a:off x="6494310" y="689247"/>
            <a:ext cx="1261884" cy="307777"/>
          </a:xfrm>
          <a:prstGeom prst="rect">
            <a:avLst/>
          </a:prstGeom>
        </p:spPr>
        <p:txBody>
          <a:bodyPr wrap="none">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行业组织模型</a:t>
            </a:r>
          </a:p>
        </p:txBody>
      </p:sp>
      <p:sp>
        <p:nvSpPr>
          <p:cNvPr id="26" name="矩形 25"/>
          <p:cNvSpPr/>
          <p:nvPr/>
        </p:nvSpPr>
        <p:spPr>
          <a:xfrm>
            <a:off x="4472318" y="706222"/>
            <a:ext cx="1261884" cy="307777"/>
          </a:xfrm>
          <a:prstGeom prst="rect">
            <a:avLst/>
          </a:prstGeom>
        </p:spPr>
        <p:txBody>
          <a:bodyPr wrap="none">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资源基础模型</a:t>
            </a:r>
          </a:p>
        </p:txBody>
      </p:sp>
      <p:grpSp>
        <p:nvGrpSpPr>
          <p:cNvPr id="27" name="组合 26"/>
          <p:cNvGrpSpPr/>
          <p:nvPr/>
        </p:nvGrpSpPr>
        <p:grpSpPr>
          <a:xfrm>
            <a:off x="755576" y="1050431"/>
            <a:ext cx="2160240" cy="756000"/>
            <a:chOff x="4960303" y="447598"/>
            <a:chExt cx="2160240" cy="756000"/>
          </a:xfrm>
        </p:grpSpPr>
        <p:sp>
          <p:nvSpPr>
            <p:cNvPr id="28" name="圆角矩形 27"/>
            <p:cNvSpPr/>
            <p:nvPr/>
          </p:nvSpPr>
          <p:spPr>
            <a:xfrm>
              <a:off x="5338303" y="573570"/>
              <a:ext cx="1782240"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latin typeface="微软雅黑" panose="020B0503020204020204" pitchFamily="34" charset="-122"/>
                  <a:ea typeface="微软雅黑" panose="020B0503020204020204" pitchFamily="34" charset="-122"/>
                </a:rPr>
                <a:t>模型简介</a:t>
              </a:r>
            </a:p>
          </p:txBody>
        </p:sp>
        <p:sp>
          <p:nvSpPr>
            <p:cNvPr id="29" name="椭圆 28"/>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1</a:t>
              </a:r>
              <a:endParaRPr lang="zh-CN" altLang="en-US" sz="3200" b="1" dirty="0">
                <a:latin typeface="Arial Black" panose="020B0A04020102020204" pitchFamily="34" charset="0"/>
                <a:ea typeface="微软雅黑" panose="020B0503020204020204" pitchFamily="34" charset="-122"/>
              </a:endParaRPr>
            </a:p>
          </p:txBody>
        </p:sp>
      </p:grpSp>
      <p:grpSp>
        <p:nvGrpSpPr>
          <p:cNvPr id="31" name="组合 30"/>
          <p:cNvGrpSpPr/>
          <p:nvPr/>
        </p:nvGrpSpPr>
        <p:grpSpPr>
          <a:xfrm>
            <a:off x="755576" y="3558228"/>
            <a:ext cx="2160240" cy="756000"/>
            <a:chOff x="4960303" y="447598"/>
            <a:chExt cx="2160240" cy="756000"/>
          </a:xfrm>
        </p:grpSpPr>
        <p:sp>
          <p:nvSpPr>
            <p:cNvPr id="32" name="圆角矩形 31"/>
            <p:cNvSpPr/>
            <p:nvPr/>
          </p:nvSpPr>
          <p:spPr>
            <a:xfrm>
              <a:off x="5338303" y="573570"/>
              <a:ext cx="1782240"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latin typeface="微软雅黑" panose="020B0503020204020204" pitchFamily="34" charset="-122"/>
                  <a:ea typeface="微软雅黑" panose="020B0503020204020204" pitchFamily="34" charset="-122"/>
                </a:rPr>
                <a:t>模型适用</a:t>
              </a:r>
            </a:p>
          </p:txBody>
        </p:sp>
        <p:sp>
          <p:nvSpPr>
            <p:cNvPr id="33" name="椭圆 32"/>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2</a:t>
              </a:r>
              <a:endParaRPr lang="zh-CN" altLang="en-US" sz="3200" b="1" dirty="0">
                <a:latin typeface="Arial Black" panose="020B0A04020102020204" pitchFamily="34" charset="0"/>
                <a:ea typeface="微软雅黑" panose="020B0503020204020204" pitchFamily="34" charset="-122"/>
              </a:endParaRPr>
            </a:p>
          </p:txBody>
        </p:sp>
      </p:grpSp>
      <p:sp>
        <p:nvSpPr>
          <p:cNvPr id="35" name="矩形 34"/>
          <p:cNvSpPr/>
          <p:nvPr/>
        </p:nvSpPr>
        <p:spPr>
          <a:xfrm>
            <a:off x="1259632" y="4278308"/>
            <a:ext cx="2575951" cy="276999"/>
          </a:xfrm>
          <a:prstGeom prst="rect">
            <a:avLst/>
          </a:prstGeom>
        </p:spPr>
        <p:txBody>
          <a:bodyPr wrap="square">
            <a:spAutoFit/>
          </a:bodyPr>
          <a:lstStyle/>
          <a:p>
            <a:r>
              <a:rPr lang="zh-CN" altLang="en-US" sz="1200" dirty="0">
                <a:solidFill>
                  <a:srgbClr val="0070C0"/>
                </a:solidFill>
                <a:latin typeface="微软雅黑" panose="020B0503020204020204" pitchFamily="34" charset="-122"/>
                <a:ea typeface="微软雅黑" panose="020B0503020204020204" pitchFamily="34" charset="-122"/>
              </a:rPr>
              <a:t>战略解码</a:t>
            </a:r>
          </a:p>
        </p:txBody>
      </p:sp>
      <p:sp>
        <p:nvSpPr>
          <p:cNvPr id="36" name="椭圆 35">
            <a:hlinkClick r:id="rId2" action="ppaction://hlinksldjump"/>
          </p:cNvPr>
          <p:cNvSpPr>
            <a:spLocks noChangeAspect="1"/>
          </p:cNvSpPr>
          <p:nvPr/>
        </p:nvSpPr>
        <p:spPr>
          <a:xfrm>
            <a:off x="8604448" y="4696030"/>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15149538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过渡页</a:t>
            </a:r>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0"/>
          </p:nvPr>
        </p:nvSpPr>
        <p:spPr>
          <a:xfrm>
            <a:off x="457200" y="4767263"/>
            <a:ext cx="2133600" cy="273844"/>
          </a:xfrm>
        </p:spPr>
        <p:txBody>
          <a:bodyPr/>
          <a:lstStyle/>
          <a:p>
            <a:fld id="{C23BE8A3-4098-4EC4-8DEB-0A0778DE3B3B}" type="slidenum">
              <a:rPr lang="en-US" altLang="zh-CN"/>
              <a:pPr/>
              <a:t>49</a:t>
            </a:fld>
            <a:endParaRPr lang="en-US" altLang="zh-CN"/>
          </a:p>
        </p:txBody>
      </p:sp>
      <p:sp>
        <p:nvSpPr>
          <p:cNvPr id="5" name="Rectangle 13"/>
          <p:cNvSpPr>
            <a:spLocks noChangeArrowheads="1"/>
          </p:cNvSpPr>
          <p:nvPr/>
        </p:nvSpPr>
        <p:spPr bwMode="auto">
          <a:xfrm>
            <a:off x="3343276" y="0"/>
            <a:ext cx="5800725" cy="5143500"/>
          </a:xfrm>
          <a:prstGeom prst="rect">
            <a:avLst/>
          </a:prstGeom>
          <a:solidFill>
            <a:schemeClr val="bg1"/>
          </a:solidFill>
          <a:ln w="9525">
            <a:noFill/>
            <a:miter lim="800000"/>
            <a:headEnd/>
            <a:tailEnd/>
          </a:ln>
          <a:effectLst/>
        </p:spPr>
        <p:txBody>
          <a:bodyPr wrap="none" anchor="ctr"/>
          <a:lstStyle/>
          <a:p>
            <a:endParaRPr lang="zh-CN" altLang="en-US"/>
          </a:p>
        </p:txBody>
      </p:sp>
      <p:sp>
        <p:nvSpPr>
          <p:cNvPr id="6" name="Rectangle 6"/>
          <p:cNvSpPr>
            <a:spLocks noChangeArrowheads="1"/>
          </p:cNvSpPr>
          <p:nvPr/>
        </p:nvSpPr>
        <p:spPr bwMode="auto">
          <a:xfrm>
            <a:off x="0" y="0"/>
            <a:ext cx="3352800" cy="5141912"/>
          </a:xfrm>
          <a:prstGeom prst="rect">
            <a:avLst/>
          </a:prstGeom>
          <a:solidFill>
            <a:srgbClr val="0070C0"/>
          </a:solidFill>
          <a:ln w="25400" algn="ctr">
            <a:noFill/>
            <a:miter lim="800000"/>
            <a:headEnd/>
            <a:tailEnd/>
          </a:ln>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 name="TextBox 15"/>
          <p:cNvSpPr txBox="1"/>
          <p:nvPr/>
        </p:nvSpPr>
        <p:spPr>
          <a:xfrm>
            <a:off x="1033463" y="2585240"/>
            <a:ext cx="2376487" cy="579258"/>
          </a:xfrm>
          <a:prstGeom prst="rect">
            <a:avLst/>
          </a:prstGeom>
          <a:noFill/>
        </p:spPr>
        <p:txBody>
          <a:bodyPr>
            <a:spAutoFit/>
          </a:bodyPr>
          <a:lstStyle/>
          <a:p>
            <a:pPr algn="ctr"/>
            <a:r>
              <a:rPr lang="en-US" altLang="zh-CN" sz="3200" dirty="0">
                <a:solidFill>
                  <a:schemeClr val="bg1"/>
                </a:solidFill>
                <a:latin typeface="Agency FB" pitchFamily="34" charset="0"/>
                <a:ea typeface="Adobe 宋体 Std L" pitchFamily="18" charset="-122"/>
              </a:rPr>
              <a:t>Contents Page</a:t>
            </a:r>
          </a:p>
        </p:txBody>
      </p:sp>
      <p:sp>
        <p:nvSpPr>
          <p:cNvPr id="8" name="文本框 52"/>
          <p:cNvSpPr txBox="1"/>
          <p:nvPr/>
        </p:nvSpPr>
        <p:spPr>
          <a:xfrm>
            <a:off x="1033463" y="1699689"/>
            <a:ext cx="2376487" cy="853811"/>
          </a:xfrm>
          <a:prstGeom prst="rect">
            <a:avLst/>
          </a:prstGeom>
          <a:noFill/>
        </p:spPr>
        <p:txBody>
          <a:bodyPr>
            <a:spAutoFit/>
          </a:bodyPr>
          <a:lstStyle/>
          <a:p>
            <a:pPr algn="ctr" fontAlgn="auto">
              <a:spcBef>
                <a:spcPts val="0"/>
              </a:spcBef>
              <a:spcAft>
                <a:spcPts val="0"/>
              </a:spcAft>
              <a:defRPr/>
            </a:pPr>
            <a:r>
              <a:rPr lang="zh-CN" altLang="en-US" sz="5000" b="1" dirty="0">
                <a:solidFill>
                  <a:schemeClr val="bg1"/>
                </a:solidFill>
                <a:latin typeface="+mn-lt"/>
                <a:ea typeface="微软雅黑"/>
              </a:rPr>
              <a:t>目录页</a:t>
            </a:r>
          </a:p>
        </p:txBody>
      </p:sp>
      <p:sp>
        <p:nvSpPr>
          <p:cNvPr id="9" name="对角圆角矩形 28"/>
          <p:cNvSpPr>
            <a:spLocks noChangeArrowheads="1"/>
          </p:cNvSpPr>
          <p:nvPr/>
        </p:nvSpPr>
        <p:spPr bwMode="auto">
          <a:xfrm>
            <a:off x="4127500" y="2162914"/>
            <a:ext cx="4175125" cy="649087"/>
          </a:xfrm>
          <a:custGeom>
            <a:avLst/>
            <a:gdLst>
              <a:gd name="T0" fmla="*/ 4176464 w 4176464"/>
              <a:gd name="T1" fmla="*/ 324036 h 648072"/>
              <a:gd name="T2" fmla="*/ 2088232 w 4176464"/>
              <a:gd name="T3" fmla="*/ 648072 h 648072"/>
              <a:gd name="T4" fmla="*/ 0 w 4176464"/>
              <a:gd name="T5" fmla="*/ 324036 h 648072"/>
              <a:gd name="T6" fmla="*/ 2088232 w 4176464"/>
              <a:gd name="T7" fmla="*/ 0 h 648072"/>
              <a:gd name="T8" fmla="*/ 0 60000 65536"/>
              <a:gd name="T9" fmla="*/ 5898240 60000 65536"/>
              <a:gd name="T10" fmla="*/ 11796480 60000 65536"/>
              <a:gd name="T11" fmla="*/ 17694720 60000 65536"/>
              <a:gd name="T12" fmla="*/ 39753 w 4176464"/>
              <a:gd name="T13" fmla="*/ 39753 h 648072"/>
              <a:gd name="T14" fmla="*/ 4136711 w 4176464"/>
              <a:gd name="T15" fmla="*/ 608319 h 648072"/>
            </a:gdLst>
            <a:ahLst/>
            <a:cxnLst>
              <a:cxn ang="T8">
                <a:pos x="T0" y="T1"/>
              </a:cxn>
              <a:cxn ang="T9">
                <a:pos x="T2" y="T3"/>
              </a:cxn>
              <a:cxn ang="T10">
                <a:pos x="T4" y="T5"/>
              </a:cxn>
              <a:cxn ang="T11">
                <a:pos x="T6" y="T7"/>
              </a:cxn>
            </a:cxnLst>
            <a:rect l="T12" t="T13" r="T14" b="T15"/>
            <a:pathLst>
              <a:path w="4176464" h="648072">
                <a:moveTo>
                  <a:pt x="135726" y="0"/>
                </a:moveTo>
                <a:lnTo>
                  <a:pt x="4176464" y="0"/>
                </a:lnTo>
                <a:lnTo>
                  <a:pt x="4176464" y="512346"/>
                </a:lnTo>
                <a:cubicBezTo>
                  <a:pt x="4176464" y="587305"/>
                  <a:pt x="4115697" y="648071"/>
                  <a:pt x="4040738" y="648072"/>
                </a:cubicBezTo>
                <a:lnTo>
                  <a:pt x="0" y="648072"/>
                </a:lnTo>
                <a:lnTo>
                  <a:pt x="0" y="135726"/>
                </a:lnTo>
                <a:cubicBezTo>
                  <a:pt x="0" y="60766"/>
                  <a:pt x="60766" y="0"/>
                  <a:pt x="135725" y="0"/>
                </a:cubicBezTo>
                <a:close/>
              </a:path>
            </a:pathLst>
          </a:custGeom>
          <a:solidFill>
            <a:srgbClr val="0070C0"/>
          </a:solidFill>
          <a:ln w="25400" algn="ctr">
            <a:noFill/>
            <a:miter lim="800000"/>
            <a:headEnd/>
            <a:tailEnd/>
          </a:ln>
        </p:spPr>
        <p:txBody>
          <a:bodyPr anchor="ctr"/>
          <a:lstStyle/>
          <a:p>
            <a:pPr algn="ctr" fontAlgn="auto">
              <a:spcBef>
                <a:spcPts val="0"/>
              </a:spcBef>
              <a:spcAft>
                <a:spcPts val="0"/>
              </a:spcAft>
              <a:defRPr/>
            </a:pPr>
            <a:endParaRPr lang="zh-CN" altLang="en-US">
              <a:solidFill>
                <a:schemeClr val="lt1"/>
              </a:solidFill>
              <a:latin typeface="+mn-lt"/>
              <a:ea typeface="+mn-ea"/>
            </a:endParaRPr>
          </a:p>
        </p:txBody>
      </p:sp>
      <p:sp>
        <p:nvSpPr>
          <p:cNvPr id="11" name="TextBox 6"/>
          <p:cNvSpPr txBox="1"/>
          <p:nvPr/>
        </p:nvSpPr>
        <p:spPr>
          <a:xfrm>
            <a:off x="4527551" y="1334588"/>
            <a:ext cx="3833813" cy="369218"/>
          </a:xfrm>
          <a:prstGeom prst="rect">
            <a:avLst/>
          </a:prstGeom>
          <a:noFill/>
        </p:spPr>
        <p:txBody>
          <a:bodyPr lIns="0" tIns="0" rIns="0" bIns="0" anchor="ctr">
            <a:spAutoFit/>
          </a:bodyPr>
          <a:lstStyle/>
          <a:p>
            <a:r>
              <a:rPr lang="en-US" altLang="zh-CN" sz="2400" dirty="0">
                <a:solidFill>
                  <a:srgbClr val="808080"/>
                </a:solidFill>
                <a:latin typeface="Impact" pitchFamily="34" charset="0"/>
                <a:ea typeface="微软雅黑" pitchFamily="34" charset="-122"/>
              </a:rPr>
              <a:t>3.1    </a:t>
            </a:r>
            <a:r>
              <a:rPr lang="zh-CN" altLang="en-US" sz="2400" dirty="0">
                <a:solidFill>
                  <a:srgbClr val="808080"/>
                </a:solidFill>
                <a:latin typeface="Impact" pitchFamily="34" charset="0"/>
                <a:ea typeface="微软雅黑" pitchFamily="34" charset="-122"/>
              </a:rPr>
              <a:t>总体战略</a:t>
            </a:r>
          </a:p>
        </p:txBody>
      </p:sp>
      <p:sp>
        <p:nvSpPr>
          <p:cNvPr id="12" name="TextBox 10"/>
          <p:cNvSpPr txBox="1"/>
          <p:nvPr/>
        </p:nvSpPr>
        <p:spPr>
          <a:xfrm>
            <a:off x="4518026" y="2319146"/>
            <a:ext cx="3833813" cy="368186"/>
          </a:xfrm>
          <a:prstGeom prst="rect">
            <a:avLst/>
          </a:prstGeom>
          <a:noFill/>
        </p:spPr>
        <p:txBody>
          <a:bodyPr lIns="0" tIns="0" rIns="0" bIns="0" anchor="ctr">
            <a:spAutoFit/>
          </a:bodyPr>
          <a:lstStyle/>
          <a:p>
            <a:r>
              <a:rPr lang="en-US" altLang="zh-CN" sz="2400" b="1" dirty="0">
                <a:solidFill>
                  <a:schemeClr val="bg1"/>
                </a:solidFill>
                <a:latin typeface="Impact" pitchFamily="34" charset="0"/>
                <a:ea typeface="微软雅黑" pitchFamily="34" charset="-122"/>
              </a:rPr>
              <a:t>3.2    </a:t>
            </a:r>
            <a:r>
              <a:rPr lang="zh-CN" altLang="en-US" sz="2400" b="1" dirty="0">
                <a:solidFill>
                  <a:schemeClr val="bg1"/>
                </a:solidFill>
                <a:latin typeface="Impact" pitchFamily="34" charset="0"/>
                <a:ea typeface="微软雅黑" pitchFamily="34" charset="-122"/>
              </a:rPr>
              <a:t>公司层战略</a:t>
            </a:r>
          </a:p>
        </p:txBody>
      </p:sp>
      <p:sp>
        <p:nvSpPr>
          <p:cNvPr id="13" name="TextBox 11"/>
          <p:cNvSpPr txBox="1"/>
          <p:nvPr/>
        </p:nvSpPr>
        <p:spPr>
          <a:xfrm>
            <a:off x="4518026" y="3354660"/>
            <a:ext cx="3833813" cy="369218"/>
          </a:xfrm>
          <a:prstGeom prst="rect">
            <a:avLst/>
          </a:prstGeom>
          <a:noFill/>
        </p:spPr>
        <p:txBody>
          <a:bodyPr lIns="0" tIns="0" rIns="0" bIns="0" anchor="ctr">
            <a:spAutoFit/>
          </a:bodyPr>
          <a:lstStyle/>
          <a:p>
            <a:r>
              <a:rPr lang="en-US" altLang="zh-CN" sz="2400" dirty="0">
                <a:solidFill>
                  <a:srgbClr val="808080"/>
                </a:solidFill>
                <a:latin typeface="Impact" pitchFamily="34" charset="0"/>
                <a:ea typeface="微软雅黑" pitchFamily="34" charset="-122"/>
              </a:rPr>
              <a:t>3.3    </a:t>
            </a:r>
            <a:r>
              <a:rPr lang="zh-CN" altLang="en-US" sz="2400" dirty="0">
                <a:solidFill>
                  <a:srgbClr val="808080"/>
                </a:solidFill>
                <a:latin typeface="Impact" pitchFamily="34" charset="0"/>
                <a:ea typeface="微软雅黑" pitchFamily="34" charset="-122"/>
              </a:rPr>
              <a:t>业务层战略</a:t>
            </a:r>
            <a:endParaRPr lang="zh-CN" altLang="en-US" sz="2400" dirty="0">
              <a:solidFill>
                <a:srgbClr val="808080"/>
              </a:solidFill>
              <a:latin typeface="微软雅黑" pitchFamily="34" charset="-122"/>
              <a:ea typeface="微软雅黑" pitchFamily="34" charset="-122"/>
            </a:endParaRPr>
          </a:p>
        </p:txBody>
      </p:sp>
      <p:sp>
        <p:nvSpPr>
          <p:cNvPr id="14" name="椭圆 13">
            <a:hlinkClick r:id="rId2"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2221023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1.1.1 5W2H</a:t>
            </a:r>
            <a:r>
              <a:rPr lang="zh-CN" altLang="en-US" dirty="0"/>
              <a:t>分析思路</a:t>
            </a:r>
          </a:p>
        </p:txBody>
      </p:sp>
      <p:sp>
        <p:nvSpPr>
          <p:cNvPr id="3" name="内容占位符 2"/>
          <p:cNvSpPr>
            <a:spLocks noGrp="1"/>
          </p:cNvSpPr>
          <p:nvPr>
            <p:ph idx="1"/>
          </p:nvPr>
        </p:nvSpPr>
        <p:spPr>
          <a:xfrm>
            <a:off x="323528" y="1203598"/>
            <a:ext cx="2952328" cy="3384376"/>
          </a:xfrm>
          <a:prstGeom prst="roundRect">
            <a:avLst/>
          </a:prstGeom>
          <a:ln>
            <a:solidFill>
              <a:srgbClr val="0070C0"/>
            </a:solidFill>
            <a:prstDash val="dashDot"/>
          </a:ln>
        </p:spPr>
        <p:txBody>
          <a:bodyPr>
            <a:normAutofit fontScale="92500" lnSpcReduction="10000"/>
          </a:bodyPr>
          <a:lstStyle/>
          <a:p>
            <a:pPr marL="0" indent="0">
              <a:lnSpc>
                <a:spcPct val="170000"/>
              </a:lnSpc>
              <a:buNone/>
            </a:pPr>
            <a:r>
              <a:rPr lang="en-US" altLang="zh-CN" sz="1600" b="1" dirty="0">
                <a:solidFill>
                  <a:srgbClr val="002060"/>
                </a:solidFill>
                <a:latin typeface="微软雅黑" pitchFamily="34" charset="-122"/>
                <a:ea typeface="微软雅黑" pitchFamily="34" charset="-122"/>
              </a:rPr>
              <a:t>5W2H</a:t>
            </a:r>
            <a:r>
              <a:rPr lang="zh-CN" altLang="en-US" sz="1600" b="1" dirty="0">
                <a:solidFill>
                  <a:srgbClr val="002060"/>
                </a:solidFill>
                <a:latin typeface="微软雅黑" pitchFamily="34" charset="-122"/>
                <a:ea typeface="微软雅黑" pitchFamily="34" charset="-122"/>
              </a:rPr>
              <a:t>分析法又叫七何分析法，是二战中美国陆军兵器修理部首创。简单、方便，易于理解、使用，富有启发意义，广泛用于企业管理和技术活动，对于决策和执行性的活动措施也非常有帮助，也有助于弥补考虑问题的疏漏</a:t>
            </a:r>
          </a:p>
        </p:txBody>
      </p:sp>
      <p:graphicFrame>
        <p:nvGraphicFramePr>
          <p:cNvPr id="5" name="图示 4"/>
          <p:cNvGraphicFramePr/>
          <p:nvPr/>
        </p:nvGraphicFramePr>
        <p:xfrm>
          <a:off x="2940496" y="77155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8" name="组合 7"/>
          <p:cNvGrpSpPr/>
          <p:nvPr/>
        </p:nvGrpSpPr>
        <p:grpSpPr>
          <a:xfrm>
            <a:off x="5076056" y="1982472"/>
            <a:ext cx="1885632" cy="1885422"/>
            <a:chOff x="5076056" y="1910464"/>
            <a:chExt cx="1885632" cy="1885422"/>
          </a:xfrm>
        </p:grpSpPr>
        <p:sp>
          <p:nvSpPr>
            <p:cNvPr id="6" name="椭圆 5"/>
            <p:cNvSpPr>
              <a:spLocks noChangeAspect="1"/>
            </p:cNvSpPr>
            <p:nvPr/>
          </p:nvSpPr>
          <p:spPr>
            <a:xfrm>
              <a:off x="5076056" y="1910464"/>
              <a:ext cx="1885632" cy="1885422"/>
            </a:xfrm>
            <a:prstGeom prst="ellipse">
              <a:avLst/>
            </a:prstGeom>
            <a:solidFill>
              <a:srgbClr val="0070C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atin typeface="微软雅黑" pitchFamily="34" charset="-122"/>
                <a:ea typeface="微软雅黑" pitchFamily="34" charset="-122"/>
              </a:endParaRPr>
            </a:p>
          </p:txBody>
        </p:sp>
        <p:sp>
          <p:nvSpPr>
            <p:cNvPr id="7" name="椭圆 6"/>
            <p:cNvSpPr>
              <a:spLocks noChangeAspect="1"/>
            </p:cNvSpPr>
            <p:nvPr/>
          </p:nvSpPr>
          <p:spPr>
            <a:xfrm>
              <a:off x="5220072" y="2054480"/>
              <a:ext cx="1587232" cy="1587056"/>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itchFamily="34" charset="-122"/>
                  <a:ea typeface="微软雅黑" pitchFamily="34" charset="-122"/>
                </a:rPr>
                <a:t>七何</a:t>
              </a:r>
              <a:endParaRPr lang="en-US" altLang="zh-CN" sz="2400" b="1" dirty="0">
                <a:latin typeface="微软雅黑" pitchFamily="34" charset="-122"/>
                <a:ea typeface="微软雅黑" pitchFamily="34" charset="-122"/>
              </a:endParaRPr>
            </a:p>
            <a:p>
              <a:pPr algn="ctr"/>
              <a:r>
                <a:rPr lang="zh-CN" altLang="en-US" sz="2400" b="1" dirty="0">
                  <a:latin typeface="微软雅黑" pitchFamily="34" charset="-122"/>
                  <a:ea typeface="微软雅黑" pitchFamily="34" charset="-122"/>
                </a:rPr>
                <a:t>分析法</a:t>
              </a:r>
            </a:p>
          </p:txBody>
        </p:sp>
      </p:grpSp>
      <p:sp>
        <p:nvSpPr>
          <p:cNvPr id="9" name="椭圆 8">
            <a:hlinkClick r:id="rId7"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06388" y="20436"/>
            <a:ext cx="7931224" cy="565571"/>
          </a:xfrm>
        </p:spPr>
        <p:txBody>
          <a:bodyPr>
            <a:normAutofit fontScale="90000"/>
          </a:bodyPr>
          <a:lstStyle/>
          <a:p>
            <a:r>
              <a:rPr lang="en-US" altLang="zh-CN" dirty="0"/>
              <a:t>3.2.1 </a:t>
            </a:r>
            <a:r>
              <a:rPr lang="zh-CN" altLang="en-US" dirty="0"/>
              <a:t>战略的选择依据</a:t>
            </a:r>
            <a:r>
              <a:rPr lang="en-US" altLang="zh-CN" dirty="0"/>
              <a:t>——</a:t>
            </a:r>
            <a:r>
              <a:rPr lang="zh-CN" altLang="en-US" dirty="0"/>
              <a:t>大战略矩阵（</a:t>
            </a:r>
            <a:r>
              <a:rPr lang="en-US" altLang="zh-CN" dirty="0"/>
              <a:t>Grand Strategy Matrix</a:t>
            </a:r>
            <a:r>
              <a:rPr lang="zh-CN" altLang="en-US" dirty="0"/>
              <a:t>）</a:t>
            </a:r>
          </a:p>
        </p:txBody>
      </p:sp>
      <p:sp>
        <p:nvSpPr>
          <p:cNvPr id="4" name="矩形 3"/>
          <p:cNvSpPr/>
          <p:nvPr/>
        </p:nvSpPr>
        <p:spPr>
          <a:xfrm>
            <a:off x="1133576" y="1806431"/>
            <a:ext cx="2575951" cy="1569660"/>
          </a:xfrm>
          <a:prstGeom prst="rect">
            <a:avLst/>
          </a:prstGeom>
        </p:spPr>
        <p:txBody>
          <a:bodyPr wrap="square">
            <a:spAutoFit/>
          </a:bodyPr>
          <a:lstStyle/>
          <a:p>
            <a:r>
              <a:rPr lang="zh-CN" altLang="en-US" sz="1200" dirty="0">
                <a:solidFill>
                  <a:srgbClr val="0070C0"/>
                </a:solidFill>
                <a:latin typeface="微软雅黑" panose="020B0503020204020204" pitchFamily="34" charset="-122"/>
                <a:ea typeface="微软雅黑" panose="020B0503020204020204" pitchFamily="34" charset="-122"/>
              </a:rPr>
              <a:t>这是由市场增长率和企业竞争地位两个坐标所组成一种模型，在市场增长率和企业竞争地位不同组合情况下，指导企业进行战略选择的一种指导性模型，它是由小汤普森（</a:t>
            </a:r>
            <a:r>
              <a:rPr lang="en-US" altLang="zh-CN" sz="1200" dirty="0">
                <a:solidFill>
                  <a:srgbClr val="0070C0"/>
                </a:solidFill>
                <a:latin typeface="微软雅黑" panose="020B0503020204020204" pitchFamily="34" charset="-122"/>
                <a:ea typeface="微软雅黑" panose="020B0503020204020204" pitchFamily="34" charset="-122"/>
              </a:rPr>
              <a:t>A. A. Thompson. Jr.</a:t>
            </a:r>
            <a:r>
              <a:rPr lang="zh-CN" altLang="en-US" sz="1200" dirty="0">
                <a:solidFill>
                  <a:srgbClr val="0070C0"/>
                </a:solidFill>
                <a:latin typeface="微软雅黑" panose="020B0503020204020204" pitchFamily="34" charset="-122"/>
                <a:ea typeface="微软雅黑" panose="020B0503020204020204" pitchFamily="34" charset="-122"/>
              </a:rPr>
              <a:t>）与斯特里克兰</a:t>
            </a:r>
            <a:r>
              <a:rPr lang="en-US" altLang="zh-CN" sz="1200" dirty="0">
                <a:solidFill>
                  <a:srgbClr val="0070C0"/>
                </a:solidFill>
                <a:latin typeface="微软雅黑" panose="020B0503020204020204" pitchFamily="34" charset="-122"/>
                <a:ea typeface="微软雅黑" panose="020B0503020204020204" pitchFamily="34" charset="-122"/>
              </a:rPr>
              <a:t>(A. J. Strickland)</a:t>
            </a:r>
            <a:r>
              <a:rPr lang="zh-CN" altLang="en-US" sz="1200" dirty="0">
                <a:solidFill>
                  <a:srgbClr val="0070C0"/>
                </a:solidFill>
                <a:latin typeface="微软雅黑" panose="020B0503020204020204" pitchFamily="34" charset="-122"/>
                <a:ea typeface="微软雅黑" panose="020B0503020204020204" pitchFamily="34" charset="-122"/>
              </a:rPr>
              <a:t>根据波士顿矩阵修改而成。</a:t>
            </a:r>
          </a:p>
        </p:txBody>
      </p:sp>
      <p:grpSp>
        <p:nvGrpSpPr>
          <p:cNvPr id="5" name="组合 4"/>
          <p:cNvGrpSpPr/>
          <p:nvPr/>
        </p:nvGrpSpPr>
        <p:grpSpPr>
          <a:xfrm>
            <a:off x="755576" y="1050431"/>
            <a:ext cx="2160240" cy="756000"/>
            <a:chOff x="4960303" y="447598"/>
            <a:chExt cx="2160240" cy="756000"/>
          </a:xfrm>
        </p:grpSpPr>
        <p:sp>
          <p:nvSpPr>
            <p:cNvPr id="6" name="圆角矩形 5"/>
            <p:cNvSpPr/>
            <p:nvPr/>
          </p:nvSpPr>
          <p:spPr>
            <a:xfrm>
              <a:off x="5338303" y="573570"/>
              <a:ext cx="1782240"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latin typeface="微软雅黑" panose="020B0503020204020204" pitchFamily="34" charset="-122"/>
                  <a:ea typeface="微软雅黑" panose="020B0503020204020204" pitchFamily="34" charset="-122"/>
                </a:rPr>
                <a:t>模型简介</a:t>
              </a:r>
            </a:p>
          </p:txBody>
        </p:sp>
        <p:sp>
          <p:nvSpPr>
            <p:cNvPr id="7" name="椭圆 6"/>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1</a:t>
              </a:r>
              <a:endParaRPr lang="zh-CN" altLang="en-US" sz="3200" b="1" dirty="0">
                <a:latin typeface="Arial Black" panose="020B0A04020102020204" pitchFamily="34" charset="0"/>
                <a:ea typeface="微软雅黑" panose="020B0503020204020204" pitchFamily="34" charset="-122"/>
              </a:endParaRPr>
            </a:p>
          </p:txBody>
        </p:sp>
      </p:grpSp>
      <p:grpSp>
        <p:nvGrpSpPr>
          <p:cNvPr id="20" name="组合 19"/>
          <p:cNvGrpSpPr/>
          <p:nvPr/>
        </p:nvGrpSpPr>
        <p:grpSpPr>
          <a:xfrm>
            <a:off x="3851920" y="985123"/>
            <a:ext cx="4810455" cy="3962891"/>
            <a:chOff x="4143722" y="841107"/>
            <a:chExt cx="4496730" cy="2954779"/>
          </a:xfrm>
        </p:grpSpPr>
        <p:cxnSp>
          <p:nvCxnSpPr>
            <p:cNvPr id="12" name="直接箭头连接符 11"/>
            <p:cNvCxnSpPr/>
            <p:nvPr/>
          </p:nvCxnSpPr>
          <p:spPr>
            <a:xfrm>
              <a:off x="6228184" y="982013"/>
              <a:ext cx="0" cy="2597849"/>
            </a:xfrm>
            <a:prstGeom prst="straightConnector1">
              <a:avLst/>
            </a:prstGeom>
            <a:ln w="19050">
              <a:solidFill>
                <a:srgbClr val="0070C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4521764" y="2312182"/>
              <a:ext cx="3456384" cy="0"/>
            </a:xfrm>
            <a:prstGeom prst="straightConnector1">
              <a:avLst/>
            </a:prstGeom>
            <a:ln w="19050">
              <a:solidFill>
                <a:srgbClr val="0070C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249956" y="841107"/>
              <a:ext cx="756084" cy="430887"/>
            </a:xfrm>
            <a:prstGeom prst="rect">
              <a:avLst/>
            </a:prstGeom>
            <a:noFill/>
          </p:spPr>
          <p:txBody>
            <a:bodyPr wrap="square" rtlCol="0">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市场增长</a:t>
              </a:r>
              <a:endParaRPr lang="en-US" altLang="zh-CN" sz="1100" dirty="0">
                <a:solidFill>
                  <a:srgbClr val="0070C0"/>
                </a:solidFill>
                <a:latin typeface="微软雅黑" panose="020B0503020204020204" pitchFamily="34" charset="-122"/>
                <a:ea typeface="微软雅黑" panose="020B0503020204020204" pitchFamily="34" charset="-122"/>
              </a:endParaRPr>
            </a:p>
            <a:p>
              <a:r>
                <a:rPr lang="zh-CN" altLang="en-US" sz="1100" dirty="0">
                  <a:solidFill>
                    <a:srgbClr val="0070C0"/>
                  </a:solidFill>
                  <a:latin typeface="楷体" panose="02010609060101010101" pitchFamily="49" charset="-122"/>
                  <a:ea typeface="楷体" panose="02010609060101010101" pitchFamily="49" charset="-122"/>
                </a:rPr>
                <a:t>（迅速）</a:t>
              </a:r>
              <a:endParaRPr lang="en-US" altLang="zh-CN" sz="1100" dirty="0">
                <a:solidFill>
                  <a:srgbClr val="0070C0"/>
                </a:solidFill>
                <a:latin typeface="楷体" panose="02010609060101010101" pitchFamily="49" charset="-122"/>
                <a:ea typeface="楷体" panose="02010609060101010101" pitchFamily="49" charset="-122"/>
              </a:endParaRPr>
            </a:p>
          </p:txBody>
        </p:sp>
        <p:sp>
          <p:nvSpPr>
            <p:cNvPr id="17" name="TextBox 16"/>
            <p:cNvSpPr txBox="1"/>
            <p:nvPr/>
          </p:nvSpPr>
          <p:spPr>
            <a:xfrm>
              <a:off x="6249956" y="3364999"/>
              <a:ext cx="756084" cy="430887"/>
            </a:xfrm>
            <a:prstGeom prst="rect">
              <a:avLst/>
            </a:prstGeom>
            <a:noFill/>
          </p:spPr>
          <p:txBody>
            <a:bodyPr wrap="square" rtlCol="0">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市场增长</a:t>
              </a:r>
              <a:endParaRPr lang="en-US" altLang="zh-CN" sz="1100" dirty="0">
                <a:solidFill>
                  <a:srgbClr val="0070C0"/>
                </a:solidFill>
                <a:latin typeface="微软雅黑" panose="020B0503020204020204" pitchFamily="34" charset="-122"/>
                <a:ea typeface="微软雅黑" panose="020B0503020204020204" pitchFamily="34" charset="-122"/>
              </a:endParaRPr>
            </a:p>
            <a:p>
              <a:r>
                <a:rPr lang="zh-CN" altLang="en-US" sz="1100" dirty="0">
                  <a:solidFill>
                    <a:srgbClr val="0070C0"/>
                  </a:solidFill>
                  <a:latin typeface="楷体" panose="02010609060101010101" pitchFamily="49" charset="-122"/>
                  <a:ea typeface="楷体" panose="02010609060101010101" pitchFamily="49" charset="-122"/>
                </a:rPr>
                <a:t>（缓慢）</a:t>
              </a:r>
              <a:endParaRPr lang="en-US" altLang="zh-CN" sz="1100" dirty="0">
                <a:solidFill>
                  <a:srgbClr val="0070C0"/>
                </a:solidFill>
                <a:latin typeface="楷体" panose="02010609060101010101" pitchFamily="49" charset="-122"/>
                <a:ea typeface="楷体" panose="02010609060101010101" pitchFamily="49" charset="-122"/>
              </a:endParaRPr>
            </a:p>
          </p:txBody>
        </p:sp>
        <p:sp>
          <p:nvSpPr>
            <p:cNvPr id="18" name="TextBox 17"/>
            <p:cNvSpPr txBox="1"/>
            <p:nvPr/>
          </p:nvSpPr>
          <p:spPr>
            <a:xfrm>
              <a:off x="7884368" y="2396871"/>
              <a:ext cx="756084" cy="430887"/>
            </a:xfrm>
            <a:prstGeom prst="rect">
              <a:avLst/>
            </a:prstGeom>
            <a:noFill/>
          </p:spPr>
          <p:txBody>
            <a:bodyPr wrap="square" rtlCol="0">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市场地位</a:t>
              </a:r>
              <a:endParaRPr lang="en-US" altLang="zh-CN" sz="1100" dirty="0">
                <a:solidFill>
                  <a:srgbClr val="0070C0"/>
                </a:solidFill>
                <a:latin typeface="微软雅黑" panose="020B0503020204020204" pitchFamily="34" charset="-122"/>
                <a:ea typeface="微软雅黑" panose="020B0503020204020204" pitchFamily="34" charset="-122"/>
              </a:endParaRPr>
            </a:p>
            <a:p>
              <a:r>
                <a:rPr lang="zh-CN" altLang="en-US" sz="1100" dirty="0">
                  <a:solidFill>
                    <a:srgbClr val="0070C0"/>
                  </a:solidFill>
                  <a:latin typeface="楷体" panose="02010609060101010101" pitchFamily="49" charset="-122"/>
                  <a:ea typeface="楷体" panose="02010609060101010101" pitchFamily="49" charset="-122"/>
                </a:rPr>
                <a:t>（优势）</a:t>
              </a:r>
              <a:endParaRPr lang="en-US" altLang="zh-CN" sz="1100" dirty="0">
                <a:solidFill>
                  <a:srgbClr val="0070C0"/>
                </a:solidFill>
                <a:latin typeface="楷体" panose="02010609060101010101" pitchFamily="49" charset="-122"/>
                <a:ea typeface="楷体" panose="02010609060101010101" pitchFamily="49" charset="-122"/>
              </a:endParaRPr>
            </a:p>
          </p:txBody>
        </p:sp>
        <p:sp>
          <p:nvSpPr>
            <p:cNvPr id="19" name="TextBox 18"/>
            <p:cNvSpPr txBox="1"/>
            <p:nvPr/>
          </p:nvSpPr>
          <p:spPr>
            <a:xfrm>
              <a:off x="4143722" y="2418477"/>
              <a:ext cx="756084" cy="430887"/>
            </a:xfrm>
            <a:prstGeom prst="rect">
              <a:avLst/>
            </a:prstGeom>
            <a:noFill/>
          </p:spPr>
          <p:txBody>
            <a:bodyPr wrap="square" rtlCol="0">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市场地位</a:t>
              </a:r>
              <a:endParaRPr lang="en-US" altLang="zh-CN" sz="1100" dirty="0">
                <a:solidFill>
                  <a:srgbClr val="0070C0"/>
                </a:solidFill>
                <a:latin typeface="微软雅黑" panose="020B0503020204020204" pitchFamily="34" charset="-122"/>
                <a:ea typeface="微软雅黑" panose="020B0503020204020204" pitchFamily="34" charset="-122"/>
              </a:endParaRPr>
            </a:p>
            <a:p>
              <a:r>
                <a:rPr lang="zh-CN" altLang="en-US" sz="1100" dirty="0">
                  <a:solidFill>
                    <a:srgbClr val="0070C0"/>
                  </a:solidFill>
                  <a:latin typeface="楷体" panose="02010609060101010101" pitchFamily="49" charset="-122"/>
                  <a:ea typeface="楷体" panose="02010609060101010101" pitchFamily="49" charset="-122"/>
                </a:rPr>
                <a:t>（劣势）</a:t>
              </a:r>
              <a:endParaRPr lang="en-US" altLang="zh-CN" sz="1100" dirty="0">
                <a:solidFill>
                  <a:srgbClr val="0070C0"/>
                </a:solidFill>
                <a:latin typeface="楷体" panose="02010609060101010101" pitchFamily="49" charset="-122"/>
                <a:ea typeface="楷体" panose="02010609060101010101" pitchFamily="49" charset="-122"/>
              </a:endParaRPr>
            </a:p>
          </p:txBody>
        </p:sp>
      </p:grpSp>
      <p:sp>
        <p:nvSpPr>
          <p:cNvPr id="21" name="TextBox 20"/>
          <p:cNvSpPr txBox="1"/>
          <p:nvPr/>
        </p:nvSpPr>
        <p:spPr>
          <a:xfrm>
            <a:off x="6505867" y="1428807"/>
            <a:ext cx="1872208" cy="1361911"/>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sz="1100" dirty="0">
                <a:solidFill>
                  <a:srgbClr val="0070C0"/>
                </a:solidFill>
                <a:latin typeface="微软雅黑" panose="020B0503020204020204" pitchFamily="34" charset="-122"/>
                <a:ea typeface="微软雅黑" panose="020B0503020204020204" pitchFamily="34" charset="-122"/>
              </a:rPr>
              <a:t>市场开发</a:t>
            </a:r>
            <a:endParaRPr lang="en-US" altLang="zh-CN" sz="11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100" dirty="0">
                <a:solidFill>
                  <a:srgbClr val="0070C0"/>
                </a:solidFill>
                <a:latin typeface="微软雅黑" panose="020B0503020204020204" pitchFamily="34" charset="-122"/>
                <a:ea typeface="微软雅黑" panose="020B0503020204020204" pitchFamily="34" charset="-122"/>
              </a:rPr>
              <a:t>市场渗透</a:t>
            </a:r>
            <a:endParaRPr lang="en-US" altLang="zh-CN" sz="11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100" dirty="0">
                <a:solidFill>
                  <a:srgbClr val="0070C0"/>
                </a:solidFill>
                <a:latin typeface="微软雅黑" panose="020B0503020204020204" pitchFamily="34" charset="-122"/>
                <a:ea typeface="微软雅黑" panose="020B0503020204020204" pitchFamily="34" charset="-122"/>
              </a:rPr>
              <a:t>产品开发</a:t>
            </a:r>
            <a:endParaRPr lang="en-US" altLang="zh-CN" sz="11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100" dirty="0">
                <a:solidFill>
                  <a:srgbClr val="0070C0"/>
                </a:solidFill>
                <a:latin typeface="微软雅黑" panose="020B0503020204020204" pitchFamily="34" charset="-122"/>
                <a:ea typeface="微软雅黑" panose="020B0503020204020204" pitchFamily="34" charset="-122"/>
              </a:rPr>
              <a:t>一体化战略</a:t>
            </a:r>
            <a:endParaRPr lang="en-US" altLang="zh-CN" sz="11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100" dirty="0">
                <a:solidFill>
                  <a:srgbClr val="0070C0"/>
                </a:solidFill>
                <a:latin typeface="微软雅黑" panose="020B0503020204020204" pitchFamily="34" charset="-122"/>
                <a:ea typeface="微软雅黑" panose="020B0503020204020204" pitchFamily="34" charset="-122"/>
              </a:rPr>
              <a:t>集中多元化</a:t>
            </a:r>
          </a:p>
        </p:txBody>
      </p:sp>
      <p:sp>
        <p:nvSpPr>
          <p:cNvPr id="22" name="TextBox 21"/>
          <p:cNvSpPr txBox="1"/>
          <p:nvPr/>
        </p:nvSpPr>
        <p:spPr>
          <a:xfrm>
            <a:off x="4572000" y="1253972"/>
            <a:ext cx="1872208" cy="1615827"/>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sz="1100" dirty="0">
                <a:solidFill>
                  <a:srgbClr val="0070C0"/>
                </a:solidFill>
                <a:latin typeface="微软雅黑" panose="020B0503020204020204" pitchFamily="34" charset="-122"/>
                <a:ea typeface="微软雅黑" panose="020B0503020204020204" pitchFamily="34" charset="-122"/>
              </a:rPr>
              <a:t>市场开发</a:t>
            </a:r>
            <a:endParaRPr lang="en-US" altLang="zh-CN" sz="11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100" dirty="0">
                <a:solidFill>
                  <a:srgbClr val="0070C0"/>
                </a:solidFill>
                <a:latin typeface="微软雅黑" panose="020B0503020204020204" pitchFamily="34" charset="-122"/>
                <a:ea typeface="微软雅黑" panose="020B0503020204020204" pitchFamily="34" charset="-122"/>
              </a:rPr>
              <a:t>市场渗透</a:t>
            </a:r>
            <a:endParaRPr lang="en-US" altLang="zh-CN" sz="11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100" dirty="0">
                <a:solidFill>
                  <a:srgbClr val="0070C0"/>
                </a:solidFill>
                <a:latin typeface="微软雅黑" panose="020B0503020204020204" pitchFamily="34" charset="-122"/>
                <a:ea typeface="微软雅黑" panose="020B0503020204020204" pitchFamily="34" charset="-122"/>
              </a:rPr>
              <a:t>产品开发</a:t>
            </a:r>
            <a:endParaRPr lang="en-US" altLang="zh-CN" sz="11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100" dirty="0">
                <a:solidFill>
                  <a:srgbClr val="0070C0"/>
                </a:solidFill>
                <a:latin typeface="微软雅黑" panose="020B0503020204020204" pitchFamily="34" charset="-122"/>
                <a:ea typeface="微软雅黑" panose="020B0503020204020204" pitchFamily="34" charset="-122"/>
              </a:rPr>
              <a:t>横向一体化</a:t>
            </a:r>
            <a:endParaRPr lang="en-US" altLang="zh-CN" sz="11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100" dirty="0">
                <a:solidFill>
                  <a:srgbClr val="0070C0"/>
                </a:solidFill>
                <a:latin typeface="微软雅黑" panose="020B0503020204020204" pitchFamily="34" charset="-122"/>
                <a:ea typeface="微软雅黑" panose="020B0503020204020204" pitchFamily="34" charset="-122"/>
              </a:rPr>
              <a:t>剥离</a:t>
            </a:r>
            <a:endParaRPr lang="en-US" altLang="zh-CN" sz="11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100" dirty="0">
                <a:solidFill>
                  <a:srgbClr val="0070C0"/>
                </a:solidFill>
                <a:latin typeface="微软雅黑" panose="020B0503020204020204" pitchFamily="34" charset="-122"/>
                <a:ea typeface="微软雅黑" panose="020B0503020204020204" pitchFamily="34" charset="-122"/>
              </a:rPr>
              <a:t>清算</a:t>
            </a:r>
          </a:p>
        </p:txBody>
      </p:sp>
      <p:sp>
        <p:nvSpPr>
          <p:cNvPr id="23" name="TextBox 22"/>
          <p:cNvSpPr txBox="1"/>
          <p:nvPr/>
        </p:nvSpPr>
        <p:spPr>
          <a:xfrm>
            <a:off x="4572000" y="3138845"/>
            <a:ext cx="1872208" cy="1107996"/>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sz="1100" dirty="0">
                <a:solidFill>
                  <a:srgbClr val="0070C0"/>
                </a:solidFill>
                <a:latin typeface="微软雅黑" panose="020B0503020204020204" pitchFamily="34" charset="-122"/>
                <a:ea typeface="微软雅黑" panose="020B0503020204020204" pitchFamily="34" charset="-122"/>
              </a:rPr>
              <a:t>市场收割</a:t>
            </a:r>
            <a:endParaRPr lang="en-US" altLang="zh-CN" sz="11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100" dirty="0">
                <a:solidFill>
                  <a:srgbClr val="0070C0"/>
                </a:solidFill>
                <a:latin typeface="微软雅黑" panose="020B0503020204020204" pitchFamily="34" charset="-122"/>
                <a:ea typeface="微软雅黑" panose="020B0503020204020204" pitchFamily="34" charset="-122"/>
              </a:rPr>
              <a:t>多元化战略</a:t>
            </a:r>
            <a:endParaRPr lang="en-US" altLang="zh-CN" sz="11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100" dirty="0">
                <a:solidFill>
                  <a:srgbClr val="0070C0"/>
                </a:solidFill>
                <a:latin typeface="微软雅黑" panose="020B0503020204020204" pitchFamily="34" charset="-122"/>
                <a:ea typeface="微软雅黑" panose="020B0503020204020204" pitchFamily="34" charset="-122"/>
              </a:rPr>
              <a:t>剥离</a:t>
            </a:r>
            <a:endParaRPr lang="en-US" altLang="zh-CN" sz="11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100" dirty="0">
                <a:solidFill>
                  <a:srgbClr val="0070C0"/>
                </a:solidFill>
                <a:latin typeface="微软雅黑" panose="020B0503020204020204" pitchFamily="34" charset="-122"/>
                <a:ea typeface="微软雅黑" panose="020B0503020204020204" pitchFamily="34" charset="-122"/>
              </a:rPr>
              <a:t>清算</a:t>
            </a:r>
          </a:p>
        </p:txBody>
      </p:sp>
      <p:sp>
        <p:nvSpPr>
          <p:cNvPr id="24" name="TextBox 23"/>
          <p:cNvSpPr txBox="1"/>
          <p:nvPr/>
        </p:nvSpPr>
        <p:spPr>
          <a:xfrm>
            <a:off x="6444208" y="3280212"/>
            <a:ext cx="1872208" cy="854080"/>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zh-CN" altLang="en-US" sz="1100" dirty="0">
                <a:solidFill>
                  <a:srgbClr val="0070C0"/>
                </a:solidFill>
                <a:latin typeface="微软雅黑" panose="020B0503020204020204" pitchFamily="34" charset="-122"/>
                <a:ea typeface="微软雅黑" panose="020B0503020204020204" pitchFamily="34" charset="-122"/>
              </a:rPr>
              <a:t>市场收割</a:t>
            </a:r>
            <a:endParaRPr lang="en-US" altLang="zh-CN" sz="11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100" dirty="0">
                <a:solidFill>
                  <a:srgbClr val="0070C0"/>
                </a:solidFill>
                <a:latin typeface="微软雅黑" panose="020B0503020204020204" pitchFamily="34" charset="-122"/>
                <a:ea typeface="微软雅黑" panose="020B0503020204020204" pitchFamily="34" charset="-122"/>
              </a:rPr>
              <a:t>多元化战略</a:t>
            </a:r>
            <a:endParaRPr lang="en-US" altLang="zh-CN" sz="1100"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100" dirty="0">
                <a:solidFill>
                  <a:srgbClr val="0070C0"/>
                </a:solidFill>
                <a:latin typeface="微软雅黑" panose="020B0503020204020204" pitchFamily="34" charset="-122"/>
                <a:ea typeface="微软雅黑" panose="020B0503020204020204" pitchFamily="34" charset="-122"/>
              </a:rPr>
              <a:t>合资经营</a:t>
            </a:r>
            <a:endParaRPr lang="en-US" altLang="zh-CN" sz="1100" dirty="0">
              <a:solidFill>
                <a:srgbClr val="0070C0"/>
              </a:solidFill>
              <a:latin typeface="微软雅黑" panose="020B0503020204020204" pitchFamily="34" charset="-122"/>
              <a:ea typeface="微软雅黑" panose="020B0503020204020204" pitchFamily="34" charset="-122"/>
            </a:endParaRPr>
          </a:p>
        </p:txBody>
      </p:sp>
      <p:grpSp>
        <p:nvGrpSpPr>
          <p:cNvPr id="25" name="组合 24"/>
          <p:cNvGrpSpPr/>
          <p:nvPr/>
        </p:nvGrpSpPr>
        <p:grpSpPr>
          <a:xfrm>
            <a:off x="755576" y="3558228"/>
            <a:ext cx="2160240" cy="756000"/>
            <a:chOff x="4960303" y="447598"/>
            <a:chExt cx="2160240" cy="756000"/>
          </a:xfrm>
        </p:grpSpPr>
        <p:sp>
          <p:nvSpPr>
            <p:cNvPr id="26" name="圆角矩形 25"/>
            <p:cNvSpPr/>
            <p:nvPr/>
          </p:nvSpPr>
          <p:spPr>
            <a:xfrm>
              <a:off x="5338303" y="573570"/>
              <a:ext cx="1782240"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latin typeface="微软雅黑" panose="020B0503020204020204" pitchFamily="34" charset="-122"/>
                  <a:ea typeface="微软雅黑" panose="020B0503020204020204" pitchFamily="34" charset="-122"/>
                </a:rPr>
                <a:t>模型适用</a:t>
              </a:r>
            </a:p>
          </p:txBody>
        </p:sp>
        <p:sp>
          <p:nvSpPr>
            <p:cNvPr id="27" name="椭圆 26"/>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2</a:t>
              </a:r>
              <a:endParaRPr lang="zh-CN" altLang="en-US" sz="3200" b="1" dirty="0">
                <a:latin typeface="Arial Black" panose="020B0A04020102020204" pitchFamily="34" charset="0"/>
                <a:ea typeface="微软雅黑" panose="020B0503020204020204" pitchFamily="34" charset="-122"/>
              </a:endParaRPr>
            </a:p>
          </p:txBody>
        </p:sp>
      </p:grpSp>
      <p:sp>
        <p:nvSpPr>
          <p:cNvPr id="29" name="矩形 28"/>
          <p:cNvSpPr/>
          <p:nvPr/>
        </p:nvSpPr>
        <p:spPr>
          <a:xfrm>
            <a:off x="1259632" y="4278308"/>
            <a:ext cx="2575951" cy="523220"/>
          </a:xfrm>
          <a:prstGeom prst="rect">
            <a:avLst/>
          </a:prstGeom>
        </p:spPr>
        <p:txBody>
          <a:bodyPr wrap="square">
            <a:spAutoFit/>
          </a:bodyPr>
          <a:lstStyle/>
          <a:p>
            <a:r>
              <a:rPr lang="zh-CN" altLang="en-US" sz="1200" dirty="0">
                <a:solidFill>
                  <a:srgbClr val="0070C0"/>
                </a:solidFill>
                <a:latin typeface="微软雅黑" panose="020B0503020204020204" pitchFamily="34" charset="-122"/>
                <a:ea typeface="微软雅黑" panose="020B0503020204020204" pitchFamily="34" charset="-122"/>
              </a:rPr>
              <a:t>指导企业进行</a:t>
            </a:r>
            <a:r>
              <a:rPr lang="zh-CN" altLang="en-US" sz="1600" b="1" dirty="0">
                <a:solidFill>
                  <a:srgbClr val="0070C0"/>
                </a:solidFill>
                <a:latin typeface="微软雅黑" panose="020B0503020204020204" pitchFamily="34" charset="-122"/>
                <a:ea typeface="微软雅黑" panose="020B0503020204020204" pitchFamily="34" charset="-122"/>
              </a:rPr>
              <a:t>战略选择</a:t>
            </a:r>
            <a:r>
              <a:rPr lang="zh-CN" altLang="en-US" sz="1200" dirty="0">
                <a:solidFill>
                  <a:srgbClr val="0070C0"/>
                </a:solidFill>
                <a:latin typeface="微软雅黑" panose="020B0503020204020204" pitchFamily="34" charset="-122"/>
                <a:ea typeface="微软雅黑" panose="020B0503020204020204" pitchFamily="34" charset="-122"/>
              </a:rPr>
              <a:t>的一种指导性模型</a:t>
            </a:r>
          </a:p>
        </p:txBody>
      </p:sp>
      <p:sp>
        <p:nvSpPr>
          <p:cNvPr id="30" name="椭圆 29">
            <a:hlinkClick r:id="rId2" action="ppaction://hlinksldjump"/>
          </p:cNvPr>
          <p:cNvSpPr>
            <a:spLocks noChangeAspect="1"/>
          </p:cNvSpPr>
          <p:nvPr/>
        </p:nvSpPr>
        <p:spPr>
          <a:xfrm>
            <a:off x="8415948" y="105221"/>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11486802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3.2.2 </a:t>
            </a:r>
            <a:r>
              <a:rPr lang="zh-CN" altLang="en-US" dirty="0"/>
              <a:t>战略选择矩阵</a:t>
            </a:r>
          </a:p>
        </p:txBody>
      </p:sp>
      <p:grpSp>
        <p:nvGrpSpPr>
          <p:cNvPr id="5" name="组合 4"/>
          <p:cNvGrpSpPr/>
          <p:nvPr/>
        </p:nvGrpSpPr>
        <p:grpSpPr>
          <a:xfrm>
            <a:off x="4644007" y="986818"/>
            <a:ext cx="4522423" cy="3673164"/>
            <a:chOff x="4412969" y="841107"/>
            <a:chExt cx="4227483" cy="2738755"/>
          </a:xfrm>
        </p:grpSpPr>
        <p:cxnSp>
          <p:nvCxnSpPr>
            <p:cNvPr id="6" name="直接箭头连接符 5"/>
            <p:cNvCxnSpPr/>
            <p:nvPr/>
          </p:nvCxnSpPr>
          <p:spPr>
            <a:xfrm>
              <a:off x="6228184" y="982013"/>
              <a:ext cx="0" cy="2597849"/>
            </a:xfrm>
            <a:prstGeom prst="straightConnector1">
              <a:avLst/>
            </a:prstGeom>
            <a:ln w="19050">
              <a:solidFill>
                <a:srgbClr val="0070C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4521764" y="2312182"/>
              <a:ext cx="3456384" cy="0"/>
            </a:xfrm>
            <a:prstGeom prst="straightConnector1">
              <a:avLst/>
            </a:prstGeom>
            <a:ln w="19050">
              <a:solidFill>
                <a:srgbClr val="0070C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49956" y="841107"/>
              <a:ext cx="756084" cy="195060"/>
            </a:xfrm>
            <a:prstGeom prst="rect">
              <a:avLst/>
            </a:prstGeom>
            <a:noFill/>
          </p:spPr>
          <p:txBody>
            <a:bodyPr wrap="square" rtlCol="0">
              <a:spAutoFit/>
            </a:bodyPr>
            <a:lstStyle/>
            <a:p>
              <a:r>
                <a:rPr lang="zh-CN" altLang="en-US" sz="1100" b="1" dirty="0">
                  <a:solidFill>
                    <a:srgbClr val="0070C0"/>
                  </a:solidFill>
                  <a:latin typeface="微软雅黑" panose="020B0503020204020204" pitchFamily="34" charset="-122"/>
                  <a:ea typeface="微软雅黑" panose="020B0503020204020204" pitchFamily="34" charset="-122"/>
                </a:rPr>
                <a:t>克服劣势</a:t>
              </a:r>
              <a:endParaRPr lang="en-US" altLang="zh-CN" sz="1100" b="1" dirty="0">
                <a:solidFill>
                  <a:srgbClr val="0070C0"/>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6249956" y="3364999"/>
              <a:ext cx="756084" cy="195060"/>
            </a:xfrm>
            <a:prstGeom prst="rect">
              <a:avLst/>
            </a:prstGeom>
            <a:noFill/>
          </p:spPr>
          <p:txBody>
            <a:bodyPr wrap="square" rtlCol="0">
              <a:spAutoFit/>
            </a:bodyPr>
            <a:lstStyle/>
            <a:p>
              <a:r>
                <a:rPr lang="zh-CN" altLang="en-US" sz="1100" b="1" dirty="0">
                  <a:solidFill>
                    <a:srgbClr val="0070C0"/>
                  </a:solidFill>
                  <a:latin typeface="微软雅黑" panose="020B0503020204020204" pitchFamily="34" charset="-122"/>
                  <a:ea typeface="微软雅黑" panose="020B0503020204020204" pitchFamily="34" charset="-122"/>
                </a:rPr>
                <a:t>增强优势</a:t>
              </a:r>
              <a:endParaRPr lang="en-US" altLang="zh-CN" sz="1100" b="1" dirty="0">
                <a:solidFill>
                  <a:srgbClr val="0070C0"/>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7884368" y="2396871"/>
              <a:ext cx="756084" cy="195060"/>
            </a:xfrm>
            <a:prstGeom prst="rect">
              <a:avLst/>
            </a:prstGeom>
            <a:noFill/>
          </p:spPr>
          <p:txBody>
            <a:bodyPr wrap="square" rtlCol="0">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依托外部</a:t>
              </a:r>
              <a:endParaRPr lang="en-US" altLang="zh-CN" sz="1100" dirty="0">
                <a:solidFill>
                  <a:srgbClr val="0070C0"/>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4412969" y="2418477"/>
              <a:ext cx="756084" cy="195060"/>
            </a:xfrm>
            <a:prstGeom prst="rect">
              <a:avLst/>
            </a:prstGeom>
            <a:noFill/>
          </p:spPr>
          <p:txBody>
            <a:bodyPr wrap="square" rtlCol="0">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依托内部</a:t>
              </a:r>
              <a:endParaRPr lang="en-US" altLang="zh-CN" sz="1100" dirty="0">
                <a:solidFill>
                  <a:srgbClr val="0070C0"/>
                </a:solidFill>
                <a:latin typeface="微软雅黑" panose="020B0503020204020204" pitchFamily="34" charset="-122"/>
                <a:ea typeface="微软雅黑" panose="020B0503020204020204" pitchFamily="34" charset="-122"/>
              </a:endParaRPr>
            </a:p>
          </p:txBody>
        </p:sp>
      </p:grpSp>
      <p:sp>
        <p:nvSpPr>
          <p:cNvPr id="4" name="TextBox 3"/>
          <p:cNvSpPr txBox="1"/>
          <p:nvPr/>
        </p:nvSpPr>
        <p:spPr>
          <a:xfrm>
            <a:off x="6990252" y="1977692"/>
            <a:ext cx="1944216" cy="430887"/>
          </a:xfrm>
          <a:prstGeom prst="rect">
            <a:avLst/>
          </a:prstGeom>
          <a:noFill/>
        </p:spPr>
        <p:txBody>
          <a:bodyPr wrap="square" rtlCol="0">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纵向整合</a:t>
            </a:r>
            <a:endParaRPr lang="en-US" altLang="zh-CN" sz="1100" dirty="0">
              <a:solidFill>
                <a:srgbClr val="0070C0"/>
              </a:solidFill>
              <a:latin typeface="微软雅黑" panose="020B0503020204020204" pitchFamily="34" charset="-122"/>
              <a:ea typeface="微软雅黑" panose="020B0503020204020204" pitchFamily="34" charset="-122"/>
            </a:endParaRPr>
          </a:p>
          <a:p>
            <a:r>
              <a:rPr lang="zh-CN" altLang="en-US" sz="1100" dirty="0">
                <a:solidFill>
                  <a:srgbClr val="0070C0"/>
                </a:solidFill>
                <a:latin typeface="微软雅黑" panose="020B0503020204020204" pitchFamily="34" charset="-122"/>
                <a:ea typeface="微软雅黑" panose="020B0503020204020204" pitchFamily="34" charset="-122"/>
              </a:rPr>
              <a:t>联合性多元化</a:t>
            </a:r>
            <a:endParaRPr lang="en-US" altLang="zh-CN" sz="1100" dirty="0">
              <a:solidFill>
                <a:srgbClr val="0070C0"/>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6761204" y="3509549"/>
            <a:ext cx="1944216" cy="600164"/>
          </a:xfrm>
          <a:prstGeom prst="rect">
            <a:avLst/>
          </a:prstGeom>
          <a:noFill/>
        </p:spPr>
        <p:txBody>
          <a:bodyPr wrap="square" rtlCol="0">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横向整合</a:t>
            </a:r>
            <a:endParaRPr lang="en-US" altLang="zh-CN" sz="1100" dirty="0">
              <a:solidFill>
                <a:srgbClr val="0070C0"/>
              </a:solidFill>
              <a:latin typeface="微软雅黑" panose="020B0503020204020204" pitchFamily="34" charset="-122"/>
              <a:ea typeface="微软雅黑" panose="020B0503020204020204" pitchFamily="34" charset="-122"/>
            </a:endParaRPr>
          </a:p>
          <a:p>
            <a:r>
              <a:rPr lang="zh-CN" altLang="en-US" sz="1100" dirty="0">
                <a:solidFill>
                  <a:srgbClr val="0070C0"/>
                </a:solidFill>
                <a:latin typeface="微软雅黑" panose="020B0503020204020204" pitchFamily="34" charset="-122"/>
                <a:ea typeface="微软雅黑" panose="020B0503020204020204" pitchFamily="34" charset="-122"/>
              </a:rPr>
              <a:t>集中多元化经营</a:t>
            </a:r>
            <a:endParaRPr lang="en-US" altLang="zh-CN" sz="1100" dirty="0">
              <a:solidFill>
                <a:srgbClr val="0070C0"/>
              </a:solidFill>
              <a:latin typeface="微软雅黑" panose="020B0503020204020204" pitchFamily="34" charset="-122"/>
              <a:ea typeface="微软雅黑" panose="020B0503020204020204" pitchFamily="34" charset="-122"/>
            </a:endParaRPr>
          </a:p>
          <a:p>
            <a:r>
              <a:rPr lang="zh-CN" altLang="en-US" sz="1100" dirty="0">
                <a:solidFill>
                  <a:srgbClr val="0070C0"/>
                </a:solidFill>
                <a:latin typeface="微软雅黑" panose="020B0503020204020204" pitchFamily="34" charset="-122"/>
                <a:ea typeface="微软雅黑" panose="020B0503020204020204" pitchFamily="34" charset="-122"/>
              </a:rPr>
              <a:t>合营</a:t>
            </a:r>
            <a:endParaRPr lang="en-US" altLang="zh-CN" sz="1100" dirty="0">
              <a:solidFill>
                <a:srgbClr val="0070C0"/>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5152196" y="3476943"/>
            <a:ext cx="1944216" cy="769441"/>
          </a:xfrm>
          <a:prstGeom prst="rect">
            <a:avLst/>
          </a:prstGeom>
          <a:noFill/>
        </p:spPr>
        <p:txBody>
          <a:bodyPr wrap="square" rtlCol="0">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集中</a:t>
            </a:r>
            <a:endParaRPr lang="en-US" altLang="zh-CN" sz="1100" dirty="0">
              <a:solidFill>
                <a:srgbClr val="0070C0"/>
              </a:solidFill>
              <a:latin typeface="微软雅黑" panose="020B0503020204020204" pitchFamily="34" charset="-122"/>
              <a:ea typeface="微软雅黑" panose="020B0503020204020204" pitchFamily="34" charset="-122"/>
            </a:endParaRPr>
          </a:p>
          <a:p>
            <a:r>
              <a:rPr lang="zh-CN" altLang="en-US" sz="1100" dirty="0">
                <a:solidFill>
                  <a:srgbClr val="0070C0"/>
                </a:solidFill>
                <a:latin typeface="微软雅黑" panose="020B0503020204020204" pitchFamily="34" charset="-122"/>
                <a:ea typeface="微软雅黑" panose="020B0503020204020204" pitchFamily="34" charset="-122"/>
              </a:rPr>
              <a:t>市场开发</a:t>
            </a:r>
            <a:endParaRPr lang="en-US" altLang="zh-CN" sz="1100" dirty="0">
              <a:solidFill>
                <a:srgbClr val="0070C0"/>
              </a:solidFill>
              <a:latin typeface="微软雅黑" panose="020B0503020204020204" pitchFamily="34" charset="-122"/>
              <a:ea typeface="微软雅黑" panose="020B0503020204020204" pitchFamily="34" charset="-122"/>
            </a:endParaRPr>
          </a:p>
          <a:p>
            <a:r>
              <a:rPr lang="zh-CN" altLang="en-US" sz="1100" dirty="0">
                <a:solidFill>
                  <a:srgbClr val="0070C0"/>
                </a:solidFill>
                <a:latin typeface="微软雅黑" panose="020B0503020204020204" pitchFamily="34" charset="-122"/>
                <a:ea typeface="微软雅黑" panose="020B0503020204020204" pitchFamily="34" charset="-122"/>
              </a:rPr>
              <a:t>产品开发</a:t>
            </a:r>
            <a:endParaRPr lang="en-US" altLang="zh-CN" sz="1100" dirty="0">
              <a:solidFill>
                <a:srgbClr val="0070C0"/>
              </a:solidFill>
              <a:latin typeface="微软雅黑" panose="020B0503020204020204" pitchFamily="34" charset="-122"/>
              <a:ea typeface="微软雅黑" panose="020B0503020204020204" pitchFamily="34" charset="-122"/>
            </a:endParaRPr>
          </a:p>
          <a:p>
            <a:r>
              <a:rPr lang="zh-CN" altLang="en-US" sz="1100" dirty="0">
                <a:solidFill>
                  <a:srgbClr val="0070C0"/>
                </a:solidFill>
                <a:latin typeface="微软雅黑" panose="020B0503020204020204" pitchFamily="34" charset="-122"/>
                <a:ea typeface="微软雅黑" panose="020B0503020204020204" pitchFamily="34" charset="-122"/>
              </a:rPr>
              <a:t>创新</a:t>
            </a:r>
            <a:endParaRPr lang="en-US" altLang="zh-CN" sz="1100" dirty="0">
              <a:solidFill>
                <a:srgbClr val="0070C0"/>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5164810" y="1893054"/>
            <a:ext cx="1944216" cy="600164"/>
          </a:xfrm>
          <a:prstGeom prst="rect">
            <a:avLst/>
          </a:prstGeom>
          <a:noFill/>
        </p:spPr>
        <p:txBody>
          <a:bodyPr wrap="square" rtlCol="0">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转变或压缩</a:t>
            </a:r>
            <a:endParaRPr lang="en-US" altLang="zh-CN" sz="1100" dirty="0">
              <a:solidFill>
                <a:srgbClr val="0070C0"/>
              </a:solidFill>
              <a:latin typeface="微软雅黑" panose="020B0503020204020204" pitchFamily="34" charset="-122"/>
              <a:ea typeface="微软雅黑" panose="020B0503020204020204" pitchFamily="34" charset="-122"/>
            </a:endParaRPr>
          </a:p>
          <a:p>
            <a:r>
              <a:rPr lang="zh-CN" altLang="en-US" sz="1100" dirty="0">
                <a:solidFill>
                  <a:srgbClr val="0070C0"/>
                </a:solidFill>
                <a:latin typeface="微软雅黑" panose="020B0503020204020204" pitchFamily="34" charset="-122"/>
                <a:ea typeface="微软雅黑" panose="020B0503020204020204" pitchFamily="34" charset="-122"/>
              </a:rPr>
              <a:t>分离</a:t>
            </a:r>
            <a:endParaRPr lang="en-US" altLang="zh-CN" sz="1100" dirty="0">
              <a:solidFill>
                <a:srgbClr val="0070C0"/>
              </a:solidFill>
              <a:latin typeface="微软雅黑" panose="020B0503020204020204" pitchFamily="34" charset="-122"/>
              <a:ea typeface="微软雅黑" panose="020B0503020204020204" pitchFamily="34" charset="-122"/>
            </a:endParaRPr>
          </a:p>
          <a:p>
            <a:r>
              <a:rPr lang="zh-CN" altLang="en-US" sz="1100" dirty="0">
                <a:solidFill>
                  <a:srgbClr val="0070C0"/>
                </a:solidFill>
                <a:latin typeface="微软雅黑" panose="020B0503020204020204" pitchFamily="34" charset="-122"/>
                <a:ea typeface="微软雅黑" panose="020B0503020204020204" pitchFamily="34" charset="-122"/>
              </a:rPr>
              <a:t>清理</a:t>
            </a:r>
            <a:endParaRPr lang="en-US" altLang="zh-CN" sz="1100" dirty="0">
              <a:solidFill>
                <a:srgbClr val="0070C0"/>
              </a:solidFill>
              <a:latin typeface="微软雅黑" panose="020B0503020204020204" pitchFamily="34" charset="-122"/>
              <a:ea typeface="微软雅黑" panose="020B0503020204020204" pitchFamily="34" charset="-122"/>
            </a:endParaRPr>
          </a:p>
        </p:txBody>
      </p:sp>
      <p:sp>
        <p:nvSpPr>
          <p:cNvPr id="12" name="矩形 11"/>
          <p:cNvSpPr/>
          <p:nvPr/>
        </p:nvSpPr>
        <p:spPr>
          <a:xfrm>
            <a:off x="314556" y="759192"/>
            <a:ext cx="4198488" cy="4093428"/>
          </a:xfrm>
          <a:prstGeom prst="rect">
            <a:avLst/>
          </a:prstGeom>
        </p:spPr>
        <p:txBody>
          <a:bodyPr wrap="square">
            <a:spAutoFit/>
          </a:bodyPr>
          <a:lstStyle/>
          <a:p>
            <a:r>
              <a:rPr lang="zh-CN" altLang="en-US" sz="1000" dirty="0">
                <a:solidFill>
                  <a:srgbClr val="0070C0"/>
                </a:solidFill>
                <a:latin typeface="微软雅黑" panose="020B0503020204020204" pitchFamily="34" charset="-122"/>
                <a:ea typeface="微软雅黑" panose="020B0503020204020204" pitchFamily="34" charset="-122"/>
              </a:rPr>
              <a:t>战略选择矩阵是一种知道企业进行战略管理的模型。企业应结合自身的优劣势和内外部资源的运用状况，选择合适的战略。</a:t>
            </a:r>
            <a:endParaRPr lang="en-US" altLang="zh-CN" sz="1000" dirty="0">
              <a:solidFill>
                <a:srgbClr val="0070C0"/>
              </a:solidFill>
              <a:latin typeface="微软雅黑" panose="020B0503020204020204" pitchFamily="34" charset="-122"/>
              <a:ea typeface="微软雅黑" panose="020B0503020204020204" pitchFamily="34" charset="-122"/>
            </a:endParaRPr>
          </a:p>
          <a:p>
            <a:r>
              <a:rPr lang="zh-CN" altLang="en-US" sz="1000" dirty="0">
                <a:solidFill>
                  <a:srgbClr val="0070C0"/>
                </a:solidFill>
                <a:latin typeface="微软雅黑" panose="020B0503020204020204" pitchFamily="34" charset="-122"/>
                <a:ea typeface="微软雅黑" panose="020B0503020204020204" pitchFamily="34" charset="-122"/>
              </a:rPr>
              <a:t>在象限</a:t>
            </a:r>
            <a:r>
              <a:rPr lang="en-US" altLang="zh-CN" sz="1000" dirty="0">
                <a:solidFill>
                  <a:srgbClr val="0070C0"/>
                </a:solidFill>
                <a:latin typeface="微软雅黑" panose="020B0503020204020204" pitchFamily="34" charset="-122"/>
                <a:ea typeface="微软雅黑" panose="020B0503020204020204" pitchFamily="34" charset="-122"/>
              </a:rPr>
              <a:t>Ⅰ</a:t>
            </a:r>
            <a:r>
              <a:rPr lang="zh-CN" altLang="en-US" sz="1000" dirty="0">
                <a:solidFill>
                  <a:srgbClr val="0070C0"/>
                </a:solidFill>
                <a:latin typeface="微软雅黑" panose="020B0503020204020204" pitchFamily="34" charset="-122"/>
                <a:ea typeface="微软雅黑" panose="020B0503020204020204" pitchFamily="34" charset="-122"/>
              </a:rPr>
              <a:t>中，企业会认为自己当前的生产经营业务的增长机会有限或风险太大，可以采用纵向整合战略来减少原材料或顾客渠道方面的不确定性所带来的风险。企业也可以采用联合型多种经营战略，既能投资获利，又不用转移对原有经营业务的注意力。</a:t>
            </a:r>
          </a:p>
          <a:p>
            <a:r>
              <a:rPr lang="zh-CN" altLang="en-US" sz="1000" dirty="0">
                <a:solidFill>
                  <a:srgbClr val="0070C0"/>
                </a:solidFill>
                <a:latin typeface="微软雅黑" panose="020B0503020204020204" pitchFamily="34" charset="-122"/>
                <a:ea typeface="微软雅黑" panose="020B0503020204020204" pitchFamily="34" charset="-122"/>
              </a:rPr>
              <a:t>　　在象限</a:t>
            </a:r>
            <a:r>
              <a:rPr lang="en-US" altLang="zh-CN" sz="1000" dirty="0">
                <a:solidFill>
                  <a:srgbClr val="0070C0"/>
                </a:solidFill>
                <a:latin typeface="微软雅黑" panose="020B0503020204020204" pitchFamily="34" charset="-122"/>
                <a:ea typeface="微软雅黑" panose="020B0503020204020204" pitchFamily="34" charset="-122"/>
              </a:rPr>
              <a:t>Ⅱ</a:t>
            </a:r>
            <a:r>
              <a:rPr lang="zh-CN" altLang="en-US" sz="1000" dirty="0">
                <a:solidFill>
                  <a:srgbClr val="0070C0"/>
                </a:solidFill>
                <a:latin typeface="微软雅黑" panose="020B0503020204020204" pitchFamily="34" charset="-122"/>
                <a:ea typeface="微软雅黑" panose="020B0503020204020204" pitchFamily="34" charset="-122"/>
              </a:rPr>
              <a:t>中，企业常采用较为保守的克服劣势的办法。在保持基本使命不变的情况下，企业在内部将一种经营业务转向另一种经营业务，加强有竞争优势的经营业务的发展。企业可以采用压缩战略，精简现有业务。实际上，压缩也是起着一种转变战略的作用，即从提高工作效率，消除浪费中获得新的优势。如果某种业务已经是成功的重大障碍，或者克服劣势所费巨大，或者成本效益太低，就必须考虑采取分离战略，把这种业务分离出去，同时获得补偿。当经营业务已经徒然耗费组织资源，有导致破产的危险时，就可以考虑清算战略。</a:t>
            </a:r>
          </a:p>
          <a:p>
            <a:r>
              <a:rPr lang="zh-CN" altLang="en-US" sz="1000" dirty="0">
                <a:solidFill>
                  <a:srgbClr val="0070C0"/>
                </a:solidFill>
                <a:latin typeface="微软雅黑" panose="020B0503020204020204" pitchFamily="34" charset="-122"/>
                <a:ea typeface="微软雅黑" panose="020B0503020204020204" pitchFamily="34" charset="-122"/>
              </a:rPr>
              <a:t>　　在象限</a:t>
            </a:r>
            <a:r>
              <a:rPr lang="en-US" altLang="zh-CN" sz="1000" dirty="0">
                <a:solidFill>
                  <a:srgbClr val="0070C0"/>
                </a:solidFill>
                <a:latin typeface="微软雅黑" panose="020B0503020204020204" pitchFamily="34" charset="-122"/>
                <a:ea typeface="微软雅黑" panose="020B0503020204020204" pitchFamily="34" charset="-122"/>
              </a:rPr>
              <a:t>Ⅲ</a:t>
            </a:r>
            <a:r>
              <a:rPr lang="zh-CN" altLang="en-US" sz="1000" dirty="0">
                <a:solidFill>
                  <a:srgbClr val="0070C0"/>
                </a:solidFill>
                <a:latin typeface="微软雅黑" panose="020B0503020204020204" pitchFamily="34" charset="-122"/>
                <a:ea typeface="微软雅黑" panose="020B0503020204020204" pitchFamily="34" charset="-122"/>
              </a:rPr>
              <a:t>中，企业如果认为能利用这四种战略，建立获利能力并希望从内部增强</a:t>
            </a:r>
            <a:r>
              <a:rPr lang="zh-CN" altLang="en-US" sz="1000" u="sng" dirty="0">
                <a:solidFill>
                  <a:srgbClr val="0070C0"/>
                </a:solidFill>
                <a:latin typeface="微软雅黑" panose="020B0503020204020204" pitchFamily="34" charset="-122"/>
                <a:ea typeface="微软雅黑" panose="020B0503020204020204" pitchFamily="34" charset="-122"/>
              </a:rPr>
              <a:t>竞争优势</a:t>
            </a:r>
            <a:r>
              <a:rPr lang="zh-CN" altLang="en-US" sz="1000" dirty="0">
                <a:solidFill>
                  <a:srgbClr val="0070C0"/>
                </a:solidFill>
                <a:latin typeface="微软雅黑" panose="020B0503020204020204" pitchFamily="34" charset="-122"/>
                <a:ea typeface="微软雅黑" panose="020B0503020204020204" pitchFamily="34" charset="-122"/>
              </a:rPr>
              <a:t>，，就可以进行选择。集中既市场渗透，全力倾注于现有的产品和市场，力求通过再投入资源，增强优势以巩固自己的地位。市场开发和产品开发都是要扩展业务，前者适用预先有产品拥有新顾客群的情况，后者适用于现有顾客对企业现有产品的相关产品感兴趣的情况。产品开发也适用于拥有专门技术或其他竞争优势的条件。</a:t>
            </a:r>
          </a:p>
          <a:p>
            <a:r>
              <a:rPr lang="zh-CN" altLang="en-US" sz="1000" dirty="0">
                <a:solidFill>
                  <a:srgbClr val="0070C0"/>
                </a:solidFill>
                <a:latin typeface="微软雅黑" panose="020B0503020204020204" pitchFamily="34" charset="-122"/>
                <a:ea typeface="微软雅黑" panose="020B0503020204020204" pitchFamily="34" charset="-122"/>
              </a:rPr>
              <a:t>　　在象限</a:t>
            </a:r>
            <a:r>
              <a:rPr lang="en-US" altLang="zh-CN" sz="1000" dirty="0">
                <a:solidFill>
                  <a:srgbClr val="0070C0"/>
                </a:solidFill>
                <a:latin typeface="微软雅黑" panose="020B0503020204020204" pitchFamily="34" charset="-122"/>
                <a:ea typeface="微软雅黑" panose="020B0503020204020204" pitchFamily="34" charset="-122"/>
              </a:rPr>
              <a:t>Ⅳ</a:t>
            </a:r>
            <a:r>
              <a:rPr lang="zh-CN" altLang="en-US" sz="1000" dirty="0">
                <a:solidFill>
                  <a:srgbClr val="0070C0"/>
                </a:solidFill>
                <a:latin typeface="微软雅黑" panose="020B0503020204020204" pitchFamily="34" charset="-122"/>
                <a:ea typeface="微软雅黑" panose="020B0503020204020204" pitchFamily="34" charset="-122"/>
              </a:rPr>
              <a:t>中，企业通过积极扩大要业务范围来增强竞争优势，会需要选用一种注重外部的战略。横向整合可以使企业迅速增加产出能力。同心型多种经营业务与新业务密切相关，可以使企业平稳而协调的发展。合资经营也是从外部增加资源能力的战略，可以使企业将优势拓展到原来不敢独自进入的竞争领域。合作者的生产、技术、资金或营销能力可以大大减少金融投资，并增加企业获利的可能性。</a:t>
            </a:r>
          </a:p>
        </p:txBody>
      </p:sp>
      <p:sp>
        <p:nvSpPr>
          <p:cNvPr id="3" name="椭圆 2">
            <a:hlinkClick r:id="rId2" action="ppaction://hlinksldjump"/>
            <a:extLst>
              <a:ext uri="{FF2B5EF4-FFF2-40B4-BE49-F238E27FC236}">
                <a16:creationId xmlns:a16="http://schemas.microsoft.com/office/drawing/2014/main" id="{7A05777E-BCA2-4412-D6BB-5443A014C40A}"/>
              </a:ext>
            </a:extLst>
          </p:cNvPr>
          <p:cNvSpPr>
            <a:spLocks noChangeAspect="1"/>
          </p:cNvSpPr>
          <p:nvPr/>
        </p:nvSpPr>
        <p:spPr>
          <a:xfrm>
            <a:off x="7884368" y="215371"/>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30718498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椭圆 15"/>
          <p:cNvSpPr/>
          <p:nvPr/>
        </p:nvSpPr>
        <p:spPr>
          <a:xfrm>
            <a:off x="2066592" y="2915332"/>
            <a:ext cx="1529597" cy="1537267"/>
          </a:xfrm>
          <a:prstGeom prst="ellipse">
            <a:avLst/>
          </a:prstGeom>
          <a:solidFill>
            <a:schemeClr val="accent1">
              <a:alpha val="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en-US" altLang="zh-CN" dirty="0"/>
              <a:t>3.2.2</a:t>
            </a:r>
            <a:r>
              <a:rPr lang="en-US" altLang="zh-CN" baseline="0" dirty="0"/>
              <a:t> </a:t>
            </a:r>
            <a:r>
              <a:rPr lang="zh-CN" altLang="en-US" dirty="0"/>
              <a:t>一体化战略（</a:t>
            </a:r>
            <a:r>
              <a:rPr lang="en-US" altLang="zh-CN" dirty="0"/>
              <a:t>1</a:t>
            </a:r>
            <a:r>
              <a:rPr lang="zh-CN" altLang="en-US" dirty="0"/>
              <a:t>）</a:t>
            </a:r>
          </a:p>
        </p:txBody>
      </p:sp>
      <p:graphicFrame>
        <p:nvGraphicFramePr>
          <p:cNvPr id="4" name="图示 3"/>
          <p:cNvGraphicFramePr/>
          <p:nvPr>
            <p:extLst>
              <p:ext uri="{D42A27DB-BD31-4B8C-83A1-F6EECF244321}">
                <p14:modId xmlns:p14="http://schemas.microsoft.com/office/powerpoint/2010/main" val="1870398048"/>
              </p:ext>
            </p:extLst>
          </p:nvPr>
        </p:nvGraphicFramePr>
        <p:xfrm>
          <a:off x="611560" y="843558"/>
          <a:ext cx="6096000" cy="360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453843" y="1386230"/>
            <a:ext cx="8078597" cy="830997"/>
          </a:xfrm>
          <a:prstGeom prst="rect">
            <a:avLst/>
          </a:prstGeom>
        </p:spPr>
        <p:txBody>
          <a:bodyPr wrap="square">
            <a:spAutoFit/>
          </a:bodyPr>
          <a:lstStyle/>
          <a:p>
            <a:r>
              <a:rPr lang="zh-CN" altLang="en-US" sz="1200" dirty="0">
                <a:solidFill>
                  <a:srgbClr val="0070C0"/>
                </a:solidFill>
                <a:latin typeface="微软雅黑" panose="020B0503020204020204" pitchFamily="34" charset="-122"/>
                <a:ea typeface="微软雅黑" panose="020B0503020204020204" pitchFamily="34" charset="-122"/>
              </a:rPr>
              <a:t>　一体化增长战略是指企业利用社会化生产链中的直接关系来扩大经营范围和经营规模，在供产、产销方面实行纵向或横向联合的战略。</a:t>
            </a:r>
          </a:p>
          <a:p>
            <a:r>
              <a:rPr lang="zh-CN" altLang="en-US" sz="1200" dirty="0">
                <a:solidFill>
                  <a:srgbClr val="0070C0"/>
                </a:solidFill>
                <a:latin typeface="微软雅黑" panose="020B0503020204020204" pitchFamily="34" charset="-122"/>
                <a:ea typeface="微软雅黑" panose="020B0503020204020204" pitchFamily="34" charset="-122"/>
              </a:rPr>
              <a:t>　一体化扩张又可分为横向一体化（水平一体化）和纵向一体化（垂直一体化）。纵向一体化又可分为后向一体化（</a:t>
            </a:r>
            <a:r>
              <a:rPr lang="en-US" altLang="zh-CN" sz="1200" dirty="0">
                <a:solidFill>
                  <a:srgbClr val="0070C0"/>
                </a:solidFill>
                <a:latin typeface="微软雅黑" panose="020B0503020204020204" pitchFamily="34" charset="-122"/>
                <a:ea typeface="微软雅黑" panose="020B0503020204020204" pitchFamily="34" charset="-122"/>
              </a:rPr>
              <a:t>backward integration</a:t>
            </a:r>
            <a:r>
              <a:rPr lang="zh-CN" altLang="en-US" sz="1200" dirty="0">
                <a:solidFill>
                  <a:srgbClr val="0070C0"/>
                </a:solidFill>
                <a:latin typeface="微软雅黑" panose="020B0503020204020204" pitchFamily="34" charset="-122"/>
                <a:ea typeface="微软雅黑" panose="020B0503020204020204" pitchFamily="34" charset="-122"/>
              </a:rPr>
              <a:t>）、前向一体化（</a:t>
            </a:r>
            <a:r>
              <a:rPr lang="en-US" altLang="zh-CN" sz="1200" dirty="0">
                <a:solidFill>
                  <a:srgbClr val="0070C0"/>
                </a:solidFill>
                <a:latin typeface="微软雅黑" panose="020B0503020204020204" pitchFamily="34" charset="-122"/>
                <a:ea typeface="微软雅黑" panose="020B0503020204020204" pitchFamily="34" charset="-122"/>
              </a:rPr>
              <a:t>forward integration</a:t>
            </a:r>
            <a:r>
              <a:rPr lang="zh-CN" altLang="en-US" sz="1200" dirty="0">
                <a:solidFill>
                  <a:srgbClr val="0070C0"/>
                </a:solidFill>
                <a:latin typeface="微软雅黑" panose="020B0503020204020204" pitchFamily="34" charset="-122"/>
                <a:ea typeface="微软雅黑" panose="020B0503020204020204" pitchFamily="34" charset="-122"/>
              </a:rPr>
              <a:t>）。</a:t>
            </a:r>
          </a:p>
        </p:txBody>
      </p:sp>
      <p:sp>
        <p:nvSpPr>
          <p:cNvPr id="6" name="矩形 5"/>
          <p:cNvSpPr/>
          <p:nvPr/>
        </p:nvSpPr>
        <p:spPr>
          <a:xfrm>
            <a:off x="323528" y="4359793"/>
            <a:ext cx="1831330" cy="307777"/>
          </a:xfrm>
          <a:prstGeom prst="rect">
            <a:avLst/>
          </a:prstGeom>
        </p:spPr>
        <p:txBody>
          <a:bodyPr wrap="square">
            <a:spAutoFit/>
          </a:bodyPr>
          <a:lstStyle/>
          <a:p>
            <a:r>
              <a:rPr lang="zh-CN" altLang="en-US" sz="1400" dirty="0">
                <a:solidFill>
                  <a:srgbClr val="0070C0"/>
                </a:solidFill>
                <a:latin typeface="楷体" panose="02010609060101010101" pitchFamily="49" charset="-122"/>
                <a:ea typeface="楷体" panose="02010609060101010101" pitchFamily="49" charset="-122"/>
              </a:rPr>
              <a:t>它能够创造竞争优势。</a:t>
            </a:r>
          </a:p>
        </p:txBody>
      </p:sp>
      <p:pic>
        <p:nvPicPr>
          <p:cNvPr id="6146" name="Picture 2" descr="c:\users\zengjin\appdata\roaming\360se6\User Data\temp\7675514_214341692000_2.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b="3644"/>
          <a:stretch/>
        </p:blipFill>
        <p:spPr bwMode="auto">
          <a:xfrm>
            <a:off x="6372200" y="2455892"/>
            <a:ext cx="2420716" cy="1943010"/>
          </a:xfrm>
          <a:prstGeom prst="rect">
            <a:avLst/>
          </a:prstGeom>
          <a:noFill/>
          <a:extLst>
            <a:ext uri="{909E8E84-426E-40DD-AFC4-6F175D3DCCD1}">
              <a14:hiddenFill xmlns:a14="http://schemas.microsoft.com/office/drawing/2010/main">
                <a:solidFill>
                  <a:srgbClr val="FFFFFF"/>
                </a:solidFill>
              </a14:hiddenFill>
            </a:ext>
          </a:extLst>
        </p:spPr>
      </p:pic>
      <p:sp>
        <p:nvSpPr>
          <p:cNvPr id="8" name="椭圆 7"/>
          <p:cNvSpPr>
            <a:spLocks noChangeAspect="1"/>
          </p:cNvSpPr>
          <p:nvPr/>
        </p:nvSpPr>
        <p:spPr>
          <a:xfrm>
            <a:off x="2563692" y="2576944"/>
            <a:ext cx="504000" cy="504000"/>
          </a:xfrm>
          <a:prstGeom prst="ellipse">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Bernard MT Condensed" panose="02050806060905020404" pitchFamily="18" charset="0"/>
              </a:rPr>
              <a:t>1</a:t>
            </a:r>
            <a:endParaRPr lang="zh-CN" altLang="en-US" sz="2800" dirty="0">
              <a:latin typeface="Bernard MT Condensed" panose="02050806060905020404" pitchFamily="18" charset="0"/>
            </a:endParaRPr>
          </a:p>
        </p:txBody>
      </p:sp>
      <p:sp>
        <p:nvSpPr>
          <p:cNvPr id="9" name="椭圆 8"/>
          <p:cNvSpPr>
            <a:spLocks noChangeAspect="1"/>
          </p:cNvSpPr>
          <p:nvPr/>
        </p:nvSpPr>
        <p:spPr>
          <a:xfrm>
            <a:off x="1795120" y="3868631"/>
            <a:ext cx="504000" cy="504000"/>
          </a:xfrm>
          <a:prstGeom prst="ellipse">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Bernard MT Condensed" panose="02050806060905020404" pitchFamily="18" charset="0"/>
              </a:rPr>
              <a:t>3</a:t>
            </a:r>
            <a:endParaRPr lang="zh-CN" altLang="en-US" sz="2800" dirty="0">
              <a:latin typeface="Bernard MT Condensed" panose="02050806060905020404" pitchFamily="18" charset="0"/>
            </a:endParaRPr>
          </a:p>
        </p:txBody>
      </p:sp>
      <p:sp>
        <p:nvSpPr>
          <p:cNvPr id="10" name="椭圆 9"/>
          <p:cNvSpPr>
            <a:spLocks noChangeAspect="1"/>
          </p:cNvSpPr>
          <p:nvPr/>
        </p:nvSpPr>
        <p:spPr>
          <a:xfrm>
            <a:off x="3388392" y="3807717"/>
            <a:ext cx="504000" cy="504000"/>
          </a:xfrm>
          <a:prstGeom prst="ellipse">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Bernard MT Condensed" panose="02050806060905020404" pitchFamily="18" charset="0"/>
              </a:rPr>
              <a:t>2</a:t>
            </a:r>
            <a:endParaRPr lang="zh-CN" altLang="en-US" sz="2800" dirty="0">
              <a:latin typeface="Bernard MT Condensed" panose="02050806060905020404" pitchFamily="18" charset="0"/>
            </a:endParaRPr>
          </a:p>
        </p:txBody>
      </p:sp>
      <p:sp>
        <p:nvSpPr>
          <p:cNvPr id="7" name="TextBox 6"/>
          <p:cNvSpPr txBox="1"/>
          <p:nvPr/>
        </p:nvSpPr>
        <p:spPr>
          <a:xfrm>
            <a:off x="3073533" y="2359790"/>
            <a:ext cx="1630371" cy="369332"/>
          </a:xfrm>
          <a:prstGeom prst="rect">
            <a:avLst/>
          </a:prstGeom>
          <a:noFill/>
        </p:spPr>
        <p:txBody>
          <a:bodyPr wrap="squar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提高业绩表现</a:t>
            </a:r>
          </a:p>
        </p:txBody>
      </p:sp>
      <p:sp>
        <p:nvSpPr>
          <p:cNvPr id="11" name="矩形 10"/>
          <p:cNvSpPr/>
          <p:nvPr/>
        </p:nvSpPr>
        <p:spPr>
          <a:xfrm>
            <a:off x="3490208" y="2729122"/>
            <a:ext cx="2494467" cy="523220"/>
          </a:xfrm>
          <a:prstGeom prst="rect">
            <a:avLst/>
          </a:prstGeom>
        </p:spPr>
        <p:txBody>
          <a:bodyPr wrap="square">
            <a:spAutoFit/>
          </a:bodyPr>
          <a:lstStyle/>
          <a:p>
            <a:r>
              <a:rPr lang="zh-CN" altLang="en-US" sz="1400" dirty="0">
                <a:solidFill>
                  <a:srgbClr val="0070C0"/>
                </a:solidFill>
                <a:latin typeface="楷体" panose="02010609060101010101" pitchFamily="49" charset="-122"/>
                <a:ea typeface="楷体" panose="02010609060101010101" pitchFamily="49" charset="-122"/>
              </a:rPr>
              <a:t>它能够提高企业的业绩，降低成本或者加强差别化。</a:t>
            </a:r>
          </a:p>
        </p:txBody>
      </p:sp>
      <p:sp>
        <p:nvSpPr>
          <p:cNvPr id="13" name="TextBox 12"/>
          <p:cNvSpPr txBox="1"/>
          <p:nvPr/>
        </p:nvSpPr>
        <p:spPr>
          <a:xfrm>
            <a:off x="4035449" y="3683966"/>
            <a:ext cx="1630371" cy="369332"/>
          </a:xfrm>
          <a:prstGeom prst="rect">
            <a:avLst/>
          </a:prstGeom>
          <a:noFill/>
        </p:spPr>
        <p:txBody>
          <a:bodyPr wrap="squar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优化资源配置</a:t>
            </a:r>
          </a:p>
        </p:txBody>
      </p:sp>
      <p:sp>
        <p:nvSpPr>
          <p:cNvPr id="12" name="矩形 11"/>
          <p:cNvSpPr/>
          <p:nvPr/>
        </p:nvSpPr>
        <p:spPr>
          <a:xfrm>
            <a:off x="3865620" y="4041433"/>
            <a:ext cx="2304257" cy="954107"/>
          </a:xfrm>
          <a:prstGeom prst="rect">
            <a:avLst/>
          </a:prstGeom>
        </p:spPr>
        <p:txBody>
          <a:bodyPr wrap="square">
            <a:spAutoFit/>
          </a:bodyPr>
          <a:lstStyle/>
          <a:p>
            <a:r>
              <a:rPr lang="zh-CN" altLang="en-US" sz="1400" dirty="0">
                <a:solidFill>
                  <a:srgbClr val="0070C0"/>
                </a:solidFill>
                <a:latin typeface="楷体" panose="02010609060101010101" pitchFamily="49" charset="-122"/>
                <a:ea typeface="楷体" panose="02010609060101010101" pitchFamily="49" charset="-122"/>
              </a:rPr>
              <a:t>它对与协调更多阶段之间的活动有关的投资成本、灵活性和反应时间以及管理杂费产生积极的影响。</a:t>
            </a:r>
          </a:p>
        </p:txBody>
      </p:sp>
      <p:sp>
        <p:nvSpPr>
          <p:cNvPr id="15" name="TextBox 14"/>
          <p:cNvSpPr txBox="1"/>
          <p:nvPr/>
        </p:nvSpPr>
        <p:spPr>
          <a:xfrm>
            <a:off x="323528" y="3908915"/>
            <a:ext cx="1630371" cy="369332"/>
          </a:xfrm>
          <a:prstGeom prst="rect">
            <a:avLst/>
          </a:prstGeom>
          <a:noFill/>
        </p:spPr>
        <p:txBody>
          <a:bodyPr wrap="squar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创造竞争优势</a:t>
            </a:r>
          </a:p>
        </p:txBody>
      </p:sp>
      <p:sp>
        <p:nvSpPr>
          <p:cNvPr id="14" name="TextBox 13"/>
          <p:cNvSpPr txBox="1"/>
          <p:nvPr/>
        </p:nvSpPr>
        <p:spPr>
          <a:xfrm>
            <a:off x="2353453" y="2859782"/>
            <a:ext cx="1169557" cy="1446550"/>
          </a:xfrm>
          <a:prstGeom prst="rect">
            <a:avLst/>
          </a:prstGeom>
          <a:noFill/>
        </p:spPr>
        <p:txBody>
          <a:bodyPr wrap="square" rtlCol="0">
            <a:spAutoFit/>
          </a:bodyPr>
          <a:lstStyle/>
          <a:p>
            <a:r>
              <a:rPr lang="zh-CN" altLang="en-US" sz="8800" dirty="0">
                <a:solidFill>
                  <a:srgbClr val="0070C0"/>
                </a:solidFill>
                <a:sym typeface="Wingdings"/>
              </a:rPr>
              <a:t></a:t>
            </a:r>
            <a:endParaRPr lang="zh-CN" altLang="en-US" sz="8800" dirty="0">
              <a:solidFill>
                <a:srgbClr val="0070C0"/>
              </a:solidFill>
            </a:endParaRPr>
          </a:p>
        </p:txBody>
      </p:sp>
      <p:sp>
        <p:nvSpPr>
          <p:cNvPr id="17" name="TextBox 16"/>
          <p:cNvSpPr txBox="1"/>
          <p:nvPr/>
        </p:nvSpPr>
        <p:spPr>
          <a:xfrm>
            <a:off x="2445614" y="3862748"/>
            <a:ext cx="936104" cy="461665"/>
          </a:xfrm>
          <a:prstGeom prst="rect">
            <a:avLst/>
          </a:prstGeom>
          <a:noFill/>
        </p:spPr>
        <p:txBody>
          <a:bodyPr wrap="square" rtlCol="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作用</a:t>
            </a:r>
          </a:p>
        </p:txBody>
      </p:sp>
      <p:sp>
        <p:nvSpPr>
          <p:cNvPr id="18" name="椭圆 17">
            <a:hlinkClick r:id="rId8"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27716661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3.2.2 </a:t>
            </a:r>
            <a:r>
              <a:rPr lang="zh-CN" altLang="en-US" dirty="0"/>
              <a:t>一体化战略（</a:t>
            </a:r>
            <a:r>
              <a:rPr lang="en-US" altLang="zh-CN" dirty="0"/>
              <a:t>2</a:t>
            </a:r>
            <a:r>
              <a:rPr lang="zh-CN" altLang="en-US" dirty="0"/>
              <a:t>）</a:t>
            </a:r>
          </a:p>
        </p:txBody>
      </p:sp>
      <p:graphicFrame>
        <p:nvGraphicFramePr>
          <p:cNvPr id="4" name="图示 3"/>
          <p:cNvGraphicFramePr/>
          <p:nvPr>
            <p:extLst>
              <p:ext uri="{D42A27DB-BD31-4B8C-83A1-F6EECF244321}">
                <p14:modId xmlns:p14="http://schemas.microsoft.com/office/powerpoint/2010/main" val="1185289000"/>
              </p:ext>
            </p:extLst>
          </p:nvPr>
        </p:nvGraphicFramePr>
        <p:xfrm>
          <a:off x="611560" y="843558"/>
          <a:ext cx="6096000" cy="360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734751" y="1851670"/>
            <a:ext cx="2448272" cy="2245166"/>
          </a:xfrm>
          <a:prstGeom prst="rect">
            <a:avLst/>
          </a:prstGeom>
        </p:spPr>
        <p:txBody>
          <a:bodyPr wrap="square">
            <a:spAutoFit/>
          </a:bodyPr>
          <a:lstStyle/>
          <a:p>
            <a:pPr>
              <a:lnSpc>
                <a:spcPct val="150000"/>
              </a:lnSpc>
            </a:pPr>
            <a:r>
              <a:rPr lang="zh-CN" altLang="en-US" sz="1050" dirty="0">
                <a:solidFill>
                  <a:srgbClr val="0070C0"/>
                </a:solidFill>
                <a:latin typeface="微软雅黑" panose="020B0503020204020204" pitchFamily="34" charset="-122"/>
                <a:ea typeface="微软雅黑" panose="020B0503020204020204" pitchFamily="34" charset="-122"/>
              </a:rPr>
              <a:t>纵向一体化又叫</a:t>
            </a:r>
            <a:r>
              <a:rPr lang="zh-CN" altLang="en-US" sz="1050" b="1" dirty="0">
                <a:solidFill>
                  <a:srgbClr val="0070C0"/>
                </a:solidFill>
                <a:latin typeface="微软雅黑" panose="020B0503020204020204" pitchFamily="34" charset="-122"/>
                <a:ea typeface="微软雅黑" panose="020B0503020204020204" pitchFamily="34" charset="-122"/>
              </a:rPr>
              <a:t>垂直一体化</a:t>
            </a:r>
            <a:r>
              <a:rPr lang="zh-CN" altLang="en-US" sz="1050" dirty="0">
                <a:solidFill>
                  <a:srgbClr val="0070C0"/>
                </a:solidFill>
                <a:latin typeface="微软雅黑" panose="020B0503020204020204" pitchFamily="34" charset="-122"/>
                <a:ea typeface="微软雅黑" panose="020B0503020204020204" pitchFamily="34" charset="-122"/>
              </a:rPr>
              <a:t>，指企业将生产与原料供应，或者生产与产品销售联合在一起的战略形式，是企业在两个可能的方向上扩展现有经营业务的一种发展战略，是将公司的经营活动向后扩展到原材料供应或向前扩展到销售终端的一种战略体系。包括后向一体化战略和前向一体化战略，也就是将经营领域向深度发展的战略。</a:t>
            </a:r>
          </a:p>
        </p:txBody>
      </p:sp>
      <p:graphicFrame>
        <p:nvGraphicFramePr>
          <p:cNvPr id="17" name="表格 16"/>
          <p:cNvGraphicFramePr>
            <a:graphicFrameLocks noGrp="1"/>
          </p:cNvGraphicFramePr>
          <p:nvPr>
            <p:extLst>
              <p:ext uri="{D42A27DB-BD31-4B8C-83A1-F6EECF244321}">
                <p14:modId xmlns:p14="http://schemas.microsoft.com/office/powerpoint/2010/main" val="3072450579"/>
              </p:ext>
            </p:extLst>
          </p:nvPr>
        </p:nvGraphicFramePr>
        <p:xfrm>
          <a:off x="3419872" y="1491630"/>
          <a:ext cx="5447928" cy="2804160"/>
        </p:xfrm>
        <a:graphic>
          <a:graphicData uri="http://schemas.openxmlformats.org/drawingml/2006/table">
            <a:tbl>
              <a:tblPr firstRow="1" bandRow="1">
                <a:tableStyleId>{5C22544A-7EE6-4342-B048-85BDC9FD1C3A}</a:tableStyleId>
              </a:tblPr>
              <a:tblGrid>
                <a:gridCol w="3024336">
                  <a:extLst>
                    <a:ext uri="{9D8B030D-6E8A-4147-A177-3AD203B41FA5}">
                      <a16:colId xmlns:a16="http://schemas.microsoft.com/office/drawing/2014/main" val="20000"/>
                    </a:ext>
                  </a:extLst>
                </a:gridCol>
                <a:gridCol w="2423592">
                  <a:extLst>
                    <a:ext uri="{9D8B030D-6E8A-4147-A177-3AD203B41FA5}">
                      <a16:colId xmlns:a16="http://schemas.microsoft.com/office/drawing/2014/main" val="20001"/>
                    </a:ext>
                  </a:extLst>
                </a:gridCol>
              </a:tblGrid>
              <a:tr h="370840">
                <a:tc>
                  <a:txBody>
                    <a:bodyPr/>
                    <a:lstStyle/>
                    <a:p>
                      <a:pPr algn="ctr"/>
                      <a:r>
                        <a:rPr lang="zh-CN" altLang="en-US" dirty="0">
                          <a:latin typeface="微软雅黑" panose="020B0503020204020204" pitchFamily="34" charset="-122"/>
                          <a:ea typeface="微软雅黑" panose="020B0503020204020204" pitchFamily="34" charset="-122"/>
                        </a:rPr>
                        <a:t>优势</a:t>
                      </a:r>
                      <a:r>
                        <a:rPr lang="zh-CN" altLang="en-US" sz="4000" b="0" dirty="0">
                          <a:latin typeface="微软雅黑" panose="020B0503020204020204" pitchFamily="34" charset="-122"/>
                          <a:ea typeface="微软雅黑" panose="020B0503020204020204" pitchFamily="34" charset="-122"/>
                          <a:sym typeface="Webdings"/>
                        </a:rPr>
                        <a:t></a:t>
                      </a:r>
                      <a:endParaRPr lang="zh-CN" altLang="en-US" b="0" dirty="0">
                        <a:latin typeface="微软雅黑" panose="020B0503020204020204" pitchFamily="34" charset="-122"/>
                        <a:ea typeface="微软雅黑" panose="020B0503020204020204" pitchFamily="34" charset="-122"/>
                      </a:endParaRPr>
                    </a:p>
                  </a:txBody>
                  <a:tcPr>
                    <a:solidFill>
                      <a:srgbClr val="0070C0"/>
                    </a:solidFill>
                  </a:tcPr>
                </a:tc>
                <a:tc>
                  <a:txBody>
                    <a:bodyPr/>
                    <a:lstStyle/>
                    <a:p>
                      <a:pPr algn="ctr"/>
                      <a:r>
                        <a:rPr lang="zh-CN" altLang="en-US" dirty="0">
                          <a:latin typeface="微软雅黑" panose="020B0503020204020204" pitchFamily="34" charset="-122"/>
                          <a:ea typeface="微软雅黑" panose="020B0503020204020204" pitchFamily="34" charset="-122"/>
                        </a:rPr>
                        <a:t>劣势</a:t>
                      </a:r>
                      <a:r>
                        <a:rPr lang="zh-CN" altLang="en-US" sz="4000" b="0" dirty="0">
                          <a:latin typeface="微软雅黑" panose="020B0503020204020204" pitchFamily="34" charset="-122"/>
                          <a:ea typeface="微软雅黑" panose="020B0503020204020204" pitchFamily="34" charset="-122"/>
                          <a:sym typeface="Wingdings"/>
                        </a:rPr>
                        <a:t></a:t>
                      </a:r>
                      <a:endParaRPr lang="zh-CN" altLang="en-US" b="0" dirty="0">
                        <a:latin typeface="微软雅黑" panose="020B0503020204020204" pitchFamily="34" charset="-122"/>
                        <a:ea typeface="微软雅黑" panose="020B0503020204020204" pitchFamily="34" charset="-122"/>
                      </a:endParaRPr>
                    </a:p>
                  </a:txBody>
                  <a:tcPr>
                    <a:solidFill>
                      <a:srgbClr val="0070C0"/>
                    </a:solidFill>
                  </a:tcPr>
                </a:tc>
                <a:extLst>
                  <a:ext uri="{0D108BD9-81ED-4DB2-BD59-A6C34878D82A}">
                    <a16:rowId xmlns:a16="http://schemas.microsoft.com/office/drawing/2014/main" val="10000"/>
                  </a:ext>
                </a:extLst>
              </a:tr>
              <a:tr h="370840">
                <a:tc>
                  <a:txBody>
                    <a:bodyPr/>
                    <a:lstStyle/>
                    <a:p>
                      <a:r>
                        <a:rPr lang="en-US" altLang="zh-CN" sz="1200" b="0" i="0" kern="1200" dirty="0">
                          <a:solidFill>
                            <a:srgbClr val="0070C0"/>
                          </a:solidFill>
                          <a:effectLst/>
                          <a:latin typeface="微软雅黑" panose="020B0503020204020204" pitchFamily="34" charset="-122"/>
                          <a:ea typeface="微软雅黑" panose="020B0503020204020204" pitchFamily="34" charset="-122"/>
                          <a:cs typeface="+mn-cs"/>
                        </a:rPr>
                        <a:t>1</a:t>
                      </a:r>
                      <a:r>
                        <a:rPr lang="zh-CN" altLang="en-US" sz="1200" b="0" i="0" kern="1200" dirty="0">
                          <a:solidFill>
                            <a:srgbClr val="0070C0"/>
                          </a:solidFill>
                          <a:effectLst/>
                          <a:latin typeface="微软雅黑" panose="020B0503020204020204" pitchFamily="34" charset="-122"/>
                          <a:ea typeface="微软雅黑" panose="020B0503020204020204" pitchFamily="34" charset="-122"/>
                          <a:cs typeface="+mn-cs"/>
                        </a:rPr>
                        <a:t>、带来经济性。</a:t>
                      </a:r>
                      <a:endParaRPr lang="en-US" altLang="zh-CN" sz="1200" b="0" i="0" kern="1200" dirty="0">
                        <a:solidFill>
                          <a:srgbClr val="0070C0"/>
                        </a:solidFill>
                        <a:effectLst/>
                        <a:latin typeface="微软雅黑" panose="020B0503020204020204" pitchFamily="34" charset="-122"/>
                        <a:ea typeface="微软雅黑" panose="020B0503020204020204" pitchFamily="34" charset="-122"/>
                        <a:cs typeface="+mn-cs"/>
                      </a:endParaRPr>
                    </a:p>
                    <a:p>
                      <a:r>
                        <a:rPr lang="zh-CN" altLang="en-US" sz="1200" b="0" i="0" u="none" strike="noStrike" kern="1200" dirty="0">
                          <a:solidFill>
                            <a:srgbClr val="0070C0"/>
                          </a:solidFill>
                          <a:effectLst/>
                          <a:latin typeface="楷体" panose="02010609060101010101" pitchFamily="49" charset="-122"/>
                          <a:ea typeface="楷体" panose="02010609060101010101" pitchFamily="49" charset="-122"/>
                          <a:cs typeface="+mn-cs"/>
                        </a:rPr>
                        <a:t>内部控制</a:t>
                      </a:r>
                      <a:r>
                        <a:rPr lang="zh-CN" altLang="en-US" sz="1200" b="0" i="0" kern="1200" dirty="0">
                          <a:solidFill>
                            <a:srgbClr val="0070C0"/>
                          </a:solidFill>
                          <a:effectLst/>
                          <a:latin typeface="楷体" panose="02010609060101010101" pitchFamily="49" charset="-122"/>
                          <a:ea typeface="楷体" panose="02010609060101010101" pitchFamily="49" charset="-122"/>
                          <a:cs typeface="+mn-cs"/>
                        </a:rPr>
                        <a:t>和协调的经济性；信息的经济性；（信息的获得很关键）节约</a:t>
                      </a:r>
                      <a:r>
                        <a:rPr lang="zh-CN" altLang="en-US" sz="1200" b="0" i="0" u="none" strike="noStrike" kern="1200" dirty="0">
                          <a:solidFill>
                            <a:srgbClr val="0070C0"/>
                          </a:solidFill>
                          <a:effectLst/>
                          <a:latin typeface="楷体" panose="02010609060101010101" pitchFamily="49" charset="-122"/>
                          <a:ea typeface="楷体" panose="02010609060101010101" pitchFamily="49" charset="-122"/>
                          <a:cs typeface="+mn-cs"/>
                        </a:rPr>
                        <a:t>交易成本</a:t>
                      </a:r>
                      <a:r>
                        <a:rPr lang="zh-CN" altLang="en-US" sz="1200" b="0" i="0" kern="1200" dirty="0">
                          <a:solidFill>
                            <a:srgbClr val="0070C0"/>
                          </a:solidFill>
                          <a:effectLst/>
                          <a:latin typeface="楷体" panose="02010609060101010101" pitchFamily="49" charset="-122"/>
                          <a:ea typeface="楷体" panose="02010609060101010101" pitchFamily="49" charset="-122"/>
                          <a:cs typeface="+mn-cs"/>
                        </a:rPr>
                        <a:t>的经济性；稳定关系的经济性。</a:t>
                      </a:r>
                    </a:p>
                    <a:p>
                      <a:r>
                        <a:rPr lang="en-US" altLang="zh-CN" sz="1200" b="0" i="0" kern="1200" dirty="0">
                          <a:solidFill>
                            <a:srgbClr val="0070C0"/>
                          </a:solidFill>
                          <a:effectLst/>
                          <a:latin typeface="微软雅黑" panose="020B0503020204020204" pitchFamily="34" charset="-122"/>
                          <a:ea typeface="微软雅黑" panose="020B0503020204020204" pitchFamily="34" charset="-122"/>
                          <a:cs typeface="+mn-cs"/>
                        </a:rPr>
                        <a:t>2</a:t>
                      </a:r>
                      <a:r>
                        <a:rPr lang="zh-CN" altLang="en-US" sz="1200" b="0" i="0" kern="1200" dirty="0">
                          <a:solidFill>
                            <a:srgbClr val="0070C0"/>
                          </a:solidFill>
                          <a:effectLst/>
                          <a:latin typeface="微软雅黑" panose="020B0503020204020204" pitchFamily="34" charset="-122"/>
                          <a:ea typeface="微软雅黑" panose="020B0503020204020204" pitchFamily="34" charset="-122"/>
                          <a:cs typeface="+mn-cs"/>
                        </a:rPr>
                        <a:t>、有助于开拓技术。</a:t>
                      </a:r>
                      <a:endParaRPr lang="en-US" altLang="zh-CN" sz="1200" b="0" i="0" kern="1200" dirty="0">
                        <a:solidFill>
                          <a:srgbClr val="0070C0"/>
                        </a:solidFill>
                        <a:effectLst/>
                        <a:latin typeface="微软雅黑" panose="020B0503020204020204" pitchFamily="34" charset="-122"/>
                        <a:ea typeface="微软雅黑" panose="020B0503020204020204" pitchFamily="34" charset="-122"/>
                        <a:cs typeface="+mn-cs"/>
                      </a:endParaRPr>
                    </a:p>
                    <a:p>
                      <a:r>
                        <a:rPr lang="en-US" altLang="zh-CN" sz="1200" b="0" i="0" kern="1200" dirty="0">
                          <a:solidFill>
                            <a:srgbClr val="0070C0"/>
                          </a:solidFill>
                          <a:effectLst/>
                          <a:latin typeface="微软雅黑" panose="020B0503020204020204" pitchFamily="34" charset="-122"/>
                          <a:ea typeface="微软雅黑" panose="020B0503020204020204" pitchFamily="34" charset="-122"/>
                          <a:cs typeface="+mn-cs"/>
                        </a:rPr>
                        <a:t>3</a:t>
                      </a:r>
                      <a:r>
                        <a:rPr lang="zh-CN" altLang="en-US" sz="1200" b="0" i="0" kern="1200" dirty="0">
                          <a:solidFill>
                            <a:srgbClr val="0070C0"/>
                          </a:solidFill>
                          <a:effectLst/>
                          <a:latin typeface="微软雅黑" panose="020B0503020204020204" pitchFamily="34" charset="-122"/>
                          <a:ea typeface="微软雅黑" panose="020B0503020204020204" pitchFamily="34" charset="-122"/>
                          <a:cs typeface="+mn-cs"/>
                        </a:rPr>
                        <a:t>、确保供给和</a:t>
                      </a:r>
                      <a:r>
                        <a:rPr lang="zh-CN" altLang="en-US" sz="1200" b="0" i="0" u="none" strike="noStrike" kern="1200" dirty="0">
                          <a:solidFill>
                            <a:srgbClr val="0070C0"/>
                          </a:solidFill>
                          <a:effectLst/>
                          <a:latin typeface="微软雅黑" panose="020B0503020204020204" pitchFamily="34" charset="-122"/>
                          <a:ea typeface="微软雅黑" panose="020B0503020204020204" pitchFamily="34" charset="-122"/>
                          <a:cs typeface="+mn-cs"/>
                        </a:rPr>
                        <a:t>需求</a:t>
                      </a:r>
                      <a:r>
                        <a:rPr lang="zh-CN" altLang="en-US" sz="1200" b="0" i="0" kern="1200" dirty="0">
                          <a:solidFill>
                            <a:srgbClr val="0070C0"/>
                          </a:solidFill>
                          <a:effectLst/>
                          <a:latin typeface="微软雅黑" panose="020B0503020204020204" pitchFamily="34" charset="-122"/>
                          <a:ea typeface="微软雅黑" panose="020B0503020204020204" pitchFamily="34" charset="-122"/>
                          <a:cs typeface="+mn-cs"/>
                        </a:rPr>
                        <a:t>。</a:t>
                      </a:r>
                    </a:p>
                    <a:p>
                      <a:r>
                        <a:rPr lang="en-US" altLang="zh-CN" sz="1200" b="0" i="0" kern="1200" dirty="0">
                          <a:solidFill>
                            <a:srgbClr val="0070C0"/>
                          </a:solidFill>
                          <a:effectLst/>
                          <a:latin typeface="微软雅黑" panose="020B0503020204020204" pitchFamily="34" charset="-122"/>
                          <a:ea typeface="微软雅黑" panose="020B0503020204020204" pitchFamily="34" charset="-122"/>
                          <a:cs typeface="+mn-cs"/>
                        </a:rPr>
                        <a:t>4</a:t>
                      </a:r>
                      <a:r>
                        <a:rPr lang="zh-CN" altLang="en-US" sz="1200" b="0" i="0" kern="1200" dirty="0">
                          <a:solidFill>
                            <a:srgbClr val="0070C0"/>
                          </a:solidFill>
                          <a:effectLst/>
                          <a:latin typeface="微软雅黑" panose="020B0503020204020204" pitchFamily="34" charset="-122"/>
                          <a:ea typeface="微软雅黑" panose="020B0503020204020204" pitchFamily="34" charset="-122"/>
                          <a:cs typeface="+mn-cs"/>
                        </a:rPr>
                        <a:t>、削弱</a:t>
                      </a:r>
                      <a:r>
                        <a:rPr lang="zh-CN" altLang="en-US" sz="1200" b="0" i="0" u="none" strike="noStrike" kern="1200" dirty="0">
                          <a:solidFill>
                            <a:srgbClr val="0070C0"/>
                          </a:solidFill>
                          <a:effectLst/>
                          <a:latin typeface="微软雅黑" panose="020B0503020204020204" pitchFamily="34" charset="-122"/>
                          <a:ea typeface="微软雅黑" panose="020B0503020204020204" pitchFamily="34" charset="-122"/>
                          <a:cs typeface="+mn-cs"/>
                        </a:rPr>
                        <a:t>供应商</a:t>
                      </a:r>
                      <a:r>
                        <a:rPr lang="zh-CN" altLang="en-US" sz="1200" b="0" i="0" kern="1200" dirty="0">
                          <a:solidFill>
                            <a:srgbClr val="0070C0"/>
                          </a:solidFill>
                          <a:effectLst/>
                          <a:latin typeface="微软雅黑" panose="020B0503020204020204" pitchFamily="34" charset="-122"/>
                          <a:ea typeface="微软雅黑" panose="020B0503020204020204" pitchFamily="34" charset="-122"/>
                          <a:cs typeface="+mn-cs"/>
                        </a:rPr>
                        <a:t>或</a:t>
                      </a:r>
                      <a:r>
                        <a:rPr lang="zh-CN" altLang="en-US" sz="1200" b="0" i="0" u="none" strike="noStrike" kern="1200" dirty="0">
                          <a:solidFill>
                            <a:srgbClr val="0070C0"/>
                          </a:solidFill>
                          <a:effectLst/>
                          <a:latin typeface="微软雅黑" panose="020B0503020204020204" pitchFamily="34" charset="-122"/>
                          <a:ea typeface="微软雅黑" panose="020B0503020204020204" pitchFamily="34" charset="-122"/>
                          <a:cs typeface="+mn-cs"/>
                        </a:rPr>
                        <a:t>顾客</a:t>
                      </a:r>
                      <a:r>
                        <a:rPr lang="zh-CN" altLang="en-US" sz="1200" b="0" i="0" kern="1200" dirty="0">
                          <a:solidFill>
                            <a:srgbClr val="0070C0"/>
                          </a:solidFill>
                          <a:effectLst/>
                          <a:latin typeface="微软雅黑" panose="020B0503020204020204" pitchFamily="34" charset="-122"/>
                          <a:ea typeface="微软雅黑" panose="020B0503020204020204" pitchFamily="34" charset="-122"/>
                          <a:cs typeface="+mn-cs"/>
                        </a:rPr>
                        <a:t>的</a:t>
                      </a:r>
                      <a:r>
                        <a:rPr lang="zh-CN" altLang="en-US" sz="1200" b="0" i="0" u="none" strike="noStrike" kern="1200" dirty="0">
                          <a:solidFill>
                            <a:srgbClr val="0070C0"/>
                          </a:solidFill>
                          <a:effectLst/>
                          <a:latin typeface="微软雅黑" panose="020B0503020204020204" pitchFamily="34" charset="-122"/>
                          <a:ea typeface="微软雅黑" panose="020B0503020204020204" pitchFamily="34" charset="-122"/>
                          <a:cs typeface="+mn-cs"/>
                        </a:rPr>
                        <a:t>价格谈判</a:t>
                      </a:r>
                      <a:r>
                        <a:rPr lang="zh-CN" altLang="en-US" sz="1200" b="0" i="0" kern="1200" dirty="0">
                          <a:solidFill>
                            <a:srgbClr val="0070C0"/>
                          </a:solidFill>
                          <a:effectLst/>
                          <a:latin typeface="微软雅黑" panose="020B0503020204020204" pitchFamily="34" charset="-122"/>
                          <a:ea typeface="微软雅黑" panose="020B0503020204020204" pitchFamily="34" charset="-122"/>
                          <a:cs typeface="+mn-cs"/>
                        </a:rPr>
                        <a:t>能力。　　</a:t>
                      </a:r>
                      <a:endParaRPr lang="en-US" altLang="zh-CN" sz="1200" b="0" i="0" kern="1200" dirty="0">
                        <a:solidFill>
                          <a:srgbClr val="0070C0"/>
                        </a:solidFill>
                        <a:effectLst/>
                        <a:latin typeface="微软雅黑" panose="020B0503020204020204" pitchFamily="34" charset="-122"/>
                        <a:ea typeface="微软雅黑" panose="020B0503020204020204" pitchFamily="34" charset="-122"/>
                        <a:cs typeface="+mn-cs"/>
                      </a:endParaRPr>
                    </a:p>
                    <a:p>
                      <a:r>
                        <a:rPr lang="en-US" altLang="zh-CN" sz="1200" b="0" i="0" kern="1200" dirty="0">
                          <a:solidFill>
                            <a:srgbClr val="0070C0"/>
                          </a:solidFill>
                          <a:effectLst/>
                          <a:latin typeface="微软雅黑" panose="020B0503020204020204" pitchFamily="34" charset="-122"/>
                          <a:ea typeface="微软雅黑" panose="020B0503020204020204" pitchFamily="34" charset="-122"/>
                          <a:cs typeface="+mn-cs"/>
                        </a:rPr>
                        <a:t>5</a:t>
                      </a:r>
                      <a:r>
                        <a:rPr lang="zh-CN" altLang="en-US" sz="1200" b="0" i="0" kern="1200" dirty="0">
                          <a:solidFill>
                            <a:srgbClr val="0070C0"/>
                          </a:solidFill>
                          <a:effectLst/>
                          <a:latin typeface="微软雅黑" panose="020B0503020204020204" pitchFamily="34" charset="-122"/>
                          <a:ea typeface="微软雅黑" panose="020B0503020204020204" pitchFamily="34" charset="-122"/>
                          <a:cs typeface="+mn-cs"/>
                        </a:rPr>
                        <a:t>、提高</a:t>
                      </a:r>
                      <a:r>
                        <a:rPr lang="zh-CN" altLang="en-US" sz="1200" b="0" i="0" u="none" strike="noStrike" kern="1200" dirty="0">
                          <a:solidFill>
                            <a:srgbClr val="0070C0"/>
                          </a:solidFill>
                          <a:effectLst/>
                          <a:latin typeface="微软雅黑" panose="020B0503020204020204" pitchFamily="34" charset="-122"/>
                          <a:ea typeface="微软雅黑" panose="020B0503020204020204" pitchFamily="34" charset="-122"/>
                          <a:cs typeface="+mn-cs"/>
                        </a:rPr>
                        <a:t>差异化</a:t>
                      </a:r>
                      <a:r>
                        <a:rPr lang="zh-CN" altLang="en-US" sz="1200" b="0" i="0" kern="1200" dirty="0">
                          <a:solidFill>
                            <a:srgbClr val="0070C0"/>
                          </a:solidFill>
                          <a:effectLst/>
                          <a:latin typeface="微软雅黑" panose="020B0503020204020204" pitchFamily="34" charset="-122"/>
                          <a:ea typeface="微软雅黑" panose="020B0503020204020204" pitchFamily="34" charset="-122"/>
                          <a:cs typeface="+mn-cs"/>
                        </a:rPr>
                        <a:t>能力。</a:t>
                      </a:r>
                      <a:endParaRPr lang="en-US" altLang="zh-CN" sz="1200" b="0" i="0" kern="1200" dirty="0">
                        <a:solidFill>
                          <a:srgbClr val="0070C0"/>
                        </a:solidFill>
                        <a:effectLst/>
                        <a:latin typeface="微软雅黑" panose="020B0503020204020204" pitchFamily="34" charset="-122"/>
                        <a:ea typeface="微软雅黑" panose="020B0503020204020204" pitchFamily="34" charset="-122"/>
                        <a:cs typeface="+mn-cs"/>
                      </a:endParaRPr>
                    </a:p>
                    <a:p>
                      <a:r>
                        <a:rPr lang="en-US" altLang="zh-CN" sz="1200" b="0" i="0" kern="1200" dirty="0">
                          <a:solidFill>
                            <a:srgbClr val="0070C0"/>
                          </a:solidFill>
                          <a:effectLst/>
                          <a:latin typeface="微软雅黑" panose="020B0503020204020204" pitchFamily="34" charset="-122"/>
                          <a:ea typeface="微软雅黑" panose="020B0503020204020204" pitchFamily="34" charset="-122"/>
                          <a:cs typeface="+mn-cs"/>
                        </a:rPr>
                        <a:t>6</a:t>
                      </a:r>
                      <a:r>
                        <a:rPr lang="zh-CN" altLang="en-US" sz="1200" b="0" i="0" kern="1200" dirty="0">
                          <a:solidFill>
                            <a:srgbClr val="0070C0"/>
                          </a:solidFill>
                          <a:effectLst/>
                          <a:latin typeface="微软雅黑" panose="020B0503020204020204" pitchFamily="34" charset="-122"/>
                          <a:ea typeface="微软雅黑" panose="020B0503020204020204" pitchFamily="34" charset="-122"/>
                          <a:cs typeface="+mn-cs"/>
                        </a:rPr>
                        <a:t>、提高</a:t>
                      </a:r>
                      <a:r>
                        <a:rPr lang="zh-CN" altLang="en-US" sz="1200" b="0" i="0" u="none" strike="noStrike" kern="1200" dirty="0">
                          <a:solidFill>
                            <a:srgbClr val="0070C0"/>
                          </a:solidFill>
                          <a:effectLst/>
                          <a:latin typeface="微软雅黑" panose="020B0503020204020204" pitchFamily="34" charset="-122"/>
                          <a:ea typeface="微软雅黑" panose="020B0503020204020204" pitchFamily="34" charset="-122"/>
                          <a:cs typeface="+mn-cs"/>
                        </a:rPr>
                        <a:t>进入壁垒</a:t>
                      </a:r>
                      <a:r>
                        <a:rPr lang="zh-CN" altLang="en-US" sz="1200" b="0" i="0" kern="1200" dirty="0">
                          <a:solidFill>
                            <a:srgbClr val="0070C0"/>
                          </a:solidFill>
                          <a:effectLst/>
                          <a:latin typeface="微软雅黑" panose="020B0503020204020204" pitchFamily="34" charset="-122"/>
                          <a:ea typeface="微软雅黑" panose="020B0503020204020204" pitchFamily="34" charset="-122"/>
                          <a:cs typeface="+mn-cs"/>
                        </a:rPr>
                        <a:t>。　　</a:t>
                      </a:r>
                      <a:endParaRPr lang="en-US" altLang="zh-CN" sz="1200" b="0" i="0" kern="1200" dirty="0">
                        <a:solidFill>
                          <a:srgbClr val="0070C0"/>
                        </a:solidFill>
                        <a:effectLst/>
                        <a:latin typeface="微软雅黑" panose="020B0503020204020204" pitchFamily="34" charset="-122"/>
                        <a:ea typeface="微软雅黑" panose="020B0503020204020204" pitchFamily="34" charset="-122"/>
                        <a:cs typeface="+mn-cs"/>
                      </a:endParaRPr>
                    </a:p>
                    <a:p>
                      <a:r>
                        <a:rPr lang="en-US" altLang="zh-CN" sz="1200" b="0" i="0" kern="1200" dirty="0">
                          <a:solidFill>
                            <a:srgbClr val="0070C0"/>
                          </a:solidFill>
                          <a:effectLst/>
                          <a:latin typeface="微软雅黑" panose="020B0503020204020204" pitchFamily="34" charset="-122"/>
                          <a:ea typeface="微软雅黑" panose="020B0503020204020204" pitchFamily="34" charset="-122"/>
                          <a:cs typeface="+mn-cs"/>
                        </a:rPr>
                        <a:t>7</a:t>
                      </a:r>
                      <a:r>
                        <a:rPr lang="zh-CN" altLang="en-US" sz="1200" b="0" i="0" kern="1200" dirty="0">
                          <a:solidFill>
                            <a:srgbClr val="0070C0"/>
                          </a:solidFill>
                          <a:effectLst/>
                          <a:latin typeface="微软雅黑" panose="020B0503020204020204" pitchFamily="34" charset="-122"/>
                          <a:ea typeface="微软雅黑" panose="020B0503020204020204" pitchFamily="34" charset="-122"/>
                          <a:cs typeface="+mn-cs"/>
                        </a:rPr>
                        <a:t>、进入高回报产业。　　</a:t>
                      </a:r>
                      <a:endParaRPr lang="en-US" altLang="zh-CN" sz="1200" b="0" i="0" kern="1200" dirty="0">
                        <a:solidFill>
                          <a:srgbClr val="0070C0"/>
                        </a:solidFill>
                        <a:effectLst/>
                        <a:latin typeface="微软雅黑" panose="020B0503020204020204" pitchFamily="34" charset="-122"/>
                        <a:ea typeface="微软雅黑" panose="020B0503020204020204" pitchFamily="34" charset="-122"/>
                        <a:cs typeface="+mn-cs"/>
                      </a:endParaRPr>
                    </a:p>
                    <a:p>
                      <a:r>
                        <a:rPr lang="en-US" altLang="zh-CN" sz="1200" b="0" i="0" kern="1200" dirty="0">
                          <a:solidFill>
                            <a:srgbClr val="0070C0"/>
                          </a:solidFill>
                          <a:effectLst/>
                          <a:latin typeface="微软雅黑" panose="020B0503020204020204" pitchFamily="34" charset="-122"/>
                          <a:ea typeface="微软雅黑" panose="020B0503020204020204" pitchFamily="34" charset="-122"/>
                          <a:cs typeface="+mn-cs"/>
                        </a:rPr>
                        <a:t>8</a:t>
                      </a:r>
                      <a:r>
                        <a:rPr lang="zh-CN" altLang="en-US" sz="1200" b="0" i="0" kern="1200" dirty="0">
                          <a:solidFill>
                            <a:srgbClr val="0070C0"/>
                          </a:solidFill>
                          <a:effectLst/>
                          <a:latin typeface="微软雅黑" panose="020B0503020204020204" pitchFamily="34" charset="-122"/>
                          <a:ea typeface="微软雅黑" panose="020B0503020204020204" pitchFamily="34" charset="-122"/>
                          <a:cs typeface="+mn-cs"/>
                        </a:rPr>
                        <a:t>、防止被排斥</a:t>
                      </a:r>
                    </a:p>
                  </a:txBody>
                  <a:tcPr/>
                </a:tc>
                <a:tc>
                  <a:txBody>
                    <a:bodyPr/>
                    <a:lstStyle/>
                    <a:p>
                      <a:r>
                        <a:rPr lang="zh-CN" altLang="en-US" sz="1200" b="0" i="0" kern="1200" dirty="0">
                          <a:solidFill>
                            <a:srgbClr val="0070C0"/>
                          </a:solidFill>
                          <a:effectLst/>
                          <a:latin typeface="微软雅黑" panose="020B0503020204020204" pitchFamily="34" charset="-122"/>
                          <a:ea typeface="微软雅黑" panose="020B0503020204020204" pitchFamily="34" charset="-122"/>
                          <a:cs typeface="+mn-cs"/>
                        </a:rPr>
                        <a:t>　</a:t>
                      </a:r>
                      <a:r>
                        <a:rPr lang="en-US" altLang="zh-CN" sz="1200" b="0" i="0" kern="1200" dirty="0">
                          <a:solidFill>
                            <a:srgbClr val="0070C0"/>
                          </a:solidFill>
                          <a:effectLst/>
                          <a:latin typeface="微软雅黑" panose="020B0503020204020204" pitchFamily="34" charset="-122"/>
                          <a:ea typeface="微软雅黑" panose="020B0503020204020204" pitchFamily="34" charset="-122"/>
                          <a:cs typeface="+mn-cs"/>
                        </a:rPr>
                        <a:t>1</a:t>
                      </a:r>
                      <a:r>
                        <a:rPr lang="zh-CN" altLang="en-US" sz="1200" b="0" i="0" kern="1200" dirty="0">
                          <a:solidFill>
                            <a:srgbClr val="0070C0"/>
                          </a:solidFill>
                          <a:effectLst/>
                          <a:latin typeface="微软雅黑" panose="020B0503020204020204" pitchFamily="34" charset="-122"/>
                          <a:ea typeface="微软雅黑" panose="020B0503020204020204" pitchFamily="34" charset="-122"/>
                          <a:cs typeface="+mn-cs"/>
                        </a:rPr>
                        <a:t>、带来风险。</a:t>
                      </a:r>
                      <a:endParaRPr lang="en-US" altLang="zh-CN" sz="1200" b="0" i="0" kern="1200" dirty="0">
                        <a:solidFill>
                          <a:srgbClr val="0070C0"/>
                        </a:solidFill>
                        <a:effectLst/>
                        <a:latin typeface="微软雅黑" panose="020B0503020204020204" pitchFamily="34" charset="-122"/>
                        <a:ea typeface="微软雅黑" panose="020B0503020204020204" pitchFamily="34" charset="-122"/>
                        <a:cs typeface="+mn-cs"/>
                      </a:endParaRPr>
                    </a:p>
                    <a:p>
                      <a:r>
                        <a:rPr lang="zh-CN" altLang="en-US" sz="1200" b="0" i="0" kern="1200" dirty="0">
                          <a:solidFill>
                            <a:srgbClr val="0070C0"/>
                          </a:solidFill>
                          <a:effectLst/>
                          <a:latin typeface="微软雅黑" panose="020B0503020204020204" pitchFamily="34" charset="-122"/>
                          <a:ea typeface="微软雅黑" panose="020B0503020204020204" pitchFamily="34" charset="-122"/>
                          <a:cs typeface="+mn-cs"/>
                        </a:rPr>
                        <a:t>　</a:t>
                      </a:r>
                      <a:r>
                        <a:rPr lang="en-US" altLang="zh-CN" sz="1200" b="0" i="0" kern="1200" dirty="0">
                          <a:solidFill>
                            <a:srgbClr val="0070C0"/>
                          </a:solidFill>
                          <a:effectLst/>
                          <a:latin typeface="微软雅黑" panose="020B0503020204020204" pitchFamily="34" charset="-122"/>
                          <a:ea typeface="微软雅黑" panose="020B0503020204020204" pitchFamily="34" charset="-122"/>
                          <a:cs typeface="+mn-cs"/>
                        </a:rPr>
                        <a:t>2</a:t>
                      </a:r>
                      <a:r>
                        <a:rPr lang="zh-CN" altLang="en-US" sz="1200" b="0" i="0" kern="1200" dirty="0">
                          <a:solidFill>
                            <a:srgbClr val="0070C0"/>
                          </a:solidFill>
                          <a:effectLst/>
                          <a:latin typeface="微软雅黑" panose="020B0503020204020204" pitchFamily="34" charset="-122"/>
                          <a:ea typeface="微软雅黑" panose="020B0503020204020204" pitchFamily="34" charset="-122"/>
                          <a:cs typeface="+mn-cs"/>
                        </a:rPr>
                        <a:t>、代价昂贵。</a:t>
                      </a:r>
                      <a:endParaRPr lang="en-US" altLang="zh-CN" sz="1200" b="0" i="0" kern="1200" dirty="0">
                        <a:solidFill>
                          <a:srgbClr val="0070C0"/>
                        </a:solidFill>
                        <a:effectLst/>
                        <a:latin typeface="微软雅黑" panose="020B0503020204020204" pitchFamily="34" charset="-122"/>
                        <a:ea typeface="微软雅黑" panose="020B0503020204020204" pitchFamily="34" charset="-122"/>
                        <a:cs typeface="+mn-cs"/>
                      </a:endParaRPr>
                    </a:p>
                    <a:p>
                      <a:r>
                        <a:rPr lang="zh-CN" altLang="en-US" sz="1200" b="0" i="0" kern="1200" dirty="0">
                          <a:solidFill>
                            <a:srgbClr val="0070C0"/>
                          </a:solidFill>
                          <a:effectLst/>
                          <a:latin typeface="微软雅黑" panose="020B0503020204020204" pitchFamily="34" charset="-122"/>
                          <a:ea typeface="微软雅黑" panose="020B0503020204020204" pitchFamily="34" charset="-122"/>
                          <a:cs typeface="+mn-cs"/>
                        </a:rPr>
                        <a:t>　</a:t>
                      </a:r>
                      <a:r>
                        <a:rPr lang="en-US" altLang="zh-CN" sz="1200" b="0" i="0" kern="1200" dirty="0">
                          <a:solidFill>
                            <a:srgbClr val="0070C0"/>
                          </a:solidFill>
                          <a:effectLst/>
                          <a:latin typeface="微软雅黑" panose="020B0503020204020204" pitchFamily="34" charset="-122"/>
                          <a:ea typeface="微软雅黑" panose="020B0503020204020204" pitchFamily="34" charset="-122"/>
                          <a:cs typeface="+mn-cs"/>
                        </a:rPr>
                        <a:t>3</a:t>
                      </a:r>
                      <a:r>
                        <a:rPr lang="zh-CN" altLang="en-US" sz="1200" b="0" i="0" kern="1200" dirty="0">
                          <a:solidFill>
                            <a:srgbClr val="0070C0"/>
                          </a:solidFill>
                          <a:effectLst/>
                          <a:latin typeface="微软雅黑" panose="020B0503020204020204" pitchFamily="34" charset="-122"/>
                          <a:ea typeface="微软雅黑" panose="020B0503020204020204" pitchFamily="34" charset="-122"/>
                          <a:cs typeface="+mn-cs"/>
                        </a:rPr>
                        <a:t>、不利于平衡。</a:t>
                      </a:r>
                      <a:endParaRPr lang="en-US" altLang="zh-CN" sz="1200" b="0" i="0" kern="1200" dirty="0">
                        <a:solidFill>
                          <a:srgbClr val="0070C0"/>
                        </a:solidFill>
                        <a:effectLst/>
                        <a:latin typeface="微软雅黑" panose="020B0503020204020204" pitchFamily="34" charset="-122"/>
                        <a:ea typeface="微软雅黑" panose="020B0503020204020204" pitchFamily="34" charset="-122"/>
                        <a:cs typeface="+mn-cs"/>
                      </a:endParaRPr>
                    </a:p>
                    <a:p>
                      <a:r>
                        <a:rPr lang="zh-CN" altLang="en-US" sz="1200" b="0" i="0" kern="1200" dirty="0">
                          <a:solidFill>
                            <a:srgbClr val="0070C0"/>
                          </a:solidFill>
                          <a:effectLst/>
                          <a:latin typeface="微软雅黑" panose="020B0503020204020204" pitchFamily="34" charset="-122"/>
                          <a:ea typeface="微软雅黑" panose="020B0503020204020204" pitchFamily="34" charset="-122"/>
                          <a:cs typeface="+mn-cs"/>
                        </a:rPr>
                        <a:t>　</a:t>
                      </a:r>
                      <a:r>
                        <a:rPr lang="en-US" altLang="zh-CN" sz="1200" b="0" i="0" kern="1200" dirty="0">
                          <a:solidFill>
                            <a:srgbClr val="0070C0"/>
                          </a:solidFill>
                          <a:effectLst/>
                          <a:latin typeface="微软雅黑" panose="020B0503020204020204" pitchFamily="34" charset="-122"/>
                          <a:ea typeface="微软雅黑" panose="020B0503020204020204" pitchFamily="34" charset="-122"/>
                          <a:cs typeface="+mn-cs"/>
                        </a:rPr>
                        <a:t>4</a:t>
                      </a:r>
                      <a:r>
                        <a:rPr lang="zh-CN" altLang="en-US" sz="1200" b="0" i="0" kern="1200" dirty="0">
                          <a:solidFill>
                            <a:srgbClr val="0070C0"/>
                          </a:solidFill>
                          <a:effectLst/>
                          <a:latin typeface="微软雅黑" panose="020B0503020204020204" pitchFamily="34" charset="-122"/>
                          <a:ea typeface="微软雅黑" panose="020B0503020204020204" pitchFamily="34" charset="-122"/>
                          <a:cs typeface="+mn-cs"/>
                        </a:rPr>
                        <a:t>、需要不同的技能和管理能力。</a:t>
                      </a:r>
                      <a:endParaRPr lang="en-US" altLang="zh-CN" sz="1200" b="0" i="0" kern="1200" dirty="0">
                        <a:solidFill>
                          <a:srgbClr val="0070C0"/>
                        </a:solidFill>
                        <a:effectLst/>
                        <a:latin typeface="微软雅黑" panose="020B0503020204020204" pitchFamily="34" charset="-122"/>
                        <a:ea typeface="微软雅黑" panose="020B0503020204020204" pitchFamily="34" charset="-122"/>
                        <a:cs typeface="+mn-cs"/>
                      </a:endParaRPr>
                    </a:p>
                    <a:p>
                      <a:r>
                        <a:rPr lang="zh-CN" altLang="en-US" sz="1200" b="0" i="0" kern="1200" dirty="0">
                          <a:solidFill>
                            <a:srgbClr val="0070C0"/>
                          </a:solidFill>
                          <a:effectLst/>
                          <a:latin typeface="微软雅黑" panose="020B0503020204020204" pitchFamily="34" charset="-122"/>
                          <a:ea typeface="微软雅黑" panose="020B0503020204020204" pitchFamily="34" charset="-122"/>
                          <a:cs typeface="+mn-cs"/>
                        </a:rPr>
                        <a:t>　</a:t>
                      </a:r>
                      <a:r>
                        <a:rPr lang="en-US" altLang="zh-CN" sz="1200" b="0" i="0" kern="1200" dirty="0">
                          <a:solidFill>
                            <a:srgbClr val="0070C0"/>
                          </a:solidFill>
                          <a:effectLst/>
                          <a:latin typeface="微软雅黑" panose="020B0503020204020204" pitchFamily="34" charset="-122"/>
                          <a:ea typeface="微软雅黑" panose="020B0503020204020204" pitchFamily="34" charset="-122"/>
                          <a:cs typeface="+mn-cs"/>
                        </a:rPr>
                        <a:t>5</a:t>
                      </a:r>
                      <a:r>
                        <a:rPr lang="zh-CN" altLang="en-US" sz="1200" b="0" i="0" kern="1200" dirty="0">
                          <a:solidFill>
                            <a:srgbClr val="0070C0"/>
                          </a:solidFill>
                          <a:effectLst/>
                          <a:latin typeface="微软雅黑" panose="020B0503020204020204" pitchFamily="34" charset="-122"/>
                          <a:ea typeface="微软雅黑" panose="020B0503020204020204" pitchFamily="34" charset="-122"/>
                          <a:cs typeface="+mn-cs"/>
                        </a:rPr>
                        <a:t>、延长了时间。</a:t>
                      </a:r>
                    </a:p>
                  </a:txBody>
                  <a:tcPr/>
                </a:tc>
                <a:extLst>
                  <a:ext uri="{0D108BD9-81ED-4DB2-BD59-A6C34878D82A}">
                    <a16:rowId xmlns:a16="http://schemas.microsoft.com/office/drawing/2014/main" val="10001"/>
                  </a:ext>
                </a:extLst>
              </a:tr>
            </a:tbl>
          </a:graphicData>
        </a:graphic>
      </p:graphicFrame>
      <p:sp>
        <p:nvSpPr>
          <p:cNvPr id="6" name="椭圆 5">
            <a:hlinkClick r:id="rId7"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2721178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2987824" y="3561918"/>
            <a:ext cx="4920141" cy="1386096"/>
          </a:xfrm>
          <a:prstGeom prst="roundRect">
            <a:avLst>
              <a:gd name="adj" fmla="val 7243"/>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en-US" altLang="zh-CN" dirty="0"/>
              <a:t>3.2.3 </a:t>
            </a:r>
            <a:r>
              <a:rPr lang="zh-CN" altLang="en-US" dirty="0"/>
              <a:t>一体化战略（</a:t>
            </a:r>
            <a:r>
              <a:rPr lang="en-US" altLang="zh-CN" dirty="0"/>
              <a:t>3</a:t>
            </a:r>
            <a:r>
              <a:rPr lang="zh-CN" altLang="en-US" dirty="0"/>
              <a:t>）</a:t>
            </a:r>
          </a:p>
        </p:txBody>
      </p:sp>
      <p:graphicFrame>
        <p:nvGraphicFramePr>
          <p:cNvPr id="4" name="图示 3"/>
          <p:cNvGraphicFramePr/>
          <p:nvPr>
            <p:extLst>
              <p:ext uri="{D42A27DB-BD31-4B8C-83A1-F6EECF244321}">
                <p14:modId xmlns:p14="http://schemas.microsoft.com/office/powerpoint/2010/main" val="948692466"/>
              </p:ext>
            </p:extLst>
          </p:nvPr>
        </p:nvGraphicFramePr>
        <p:xfrm>
          <a:off x="611560" y="843558"/>
          <a:ext cx="6096000" cy="360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圆角矩形 5"/>
          <p:cNvSpPr/>
          <p:nvPr/>
        </p:nvSpPr>
        <p:spPr>
          <a:xfrm>
            <a:off x="971600" y="1347614"/>
            <a:ext cx="1224136" cy="79208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上  游</a:t>
            </a:r>
            <a:endParaRPr lang="en-US" altLang="zh-CN" sz="2400" b="1" dirty="0">
              <a:latin typeface="微软雅黑" panose="020B0503020204020204" pitchFamily="34" charset="-122"/>
              <a:ea typeface="微软雅黑" panose="020B0503020204020204" pitchFamily="34" charset="-122"/>
            </a:endParaRPr>
          </a:p>
          <a:p>
            <a:pPr algn="ctr"/>
            <a:r>
              <a:rPr lang="zh-CN" altLang="en-US" dirty="0">
                <a:latin typeface="楷体" panose="02010609060101010101" pitchFamily="49" charset="-122"/>
                <a:ea typeface="楷体" panose="02010609060101010101" pitchFamily="49" charset="-122"/>
              </a:rPr>
              <a:t>原材料</a:t>
            </a:r>
          </a:p>
        </p:txBody>
      </p:sp>
      <p:sp>
        <p:nvSpPr>
          <p:cNvPr id="7" name="圆角矩形 6"/>
          <p:cNvSpPr/>
          <p:nvPr/>
        </p:nvSpPr>
        <p:spPr>
          <a:xfrm>
            <a:off x="971600" y="2787774"/>
            <a:ext cx="1224136" cy="79208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厂  商</a:t>
            </a:r>
            <a:endParaRPr lang="en-US" altLang="zh-CN" sz="2400" b="1" dirty="0">
              <a:latin typeface="微软雅黑" panose="020B0503020204020204" pitchFamily="34" charset="-122"/>
              <a:ea typeface="微软雅黑" panose="020B0503020204020204" pitchFamily="34" charset="-122"/>
            </a:endParaRPr>
          </a:p>
          <a:p>
            <a:pPr algn="ctr"/>
            <a:r>
              <a:rPr lang="zh-CN" altLang="en-US" dirty="0">
                <a:latin typeface="楷体" panose="02010609060101010101" pitchFamily="49" charset="-122"/>
                <a:ea typeface="楷体" panose="02010609060101010101" pitchFamily="49" charset="-122"/>
              </a:rPr>
              <a:t>加工生产</a:t>
            </a:r>
          </a:p>
        </p:txBody>
      </p:sp>
      <p:sp>
        <p:nvSpPr>
          <p:cNvPr id="8" name="圆角矩形 7"/>
          <p:cNvSpPr/>
          <p:nvPr/>
        </p:nvSpPr>
        <p:spPr>
          <a:xfrm>
            <a:off x="971600" y="4096836"/>
            <a:ext cx="1224136" cy="79208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下  游</a:t>
            </a:r>
            <a:endParaRPr lang="en-US" altLang="zh-CN" sz="2400" b="1" dirty="0">
              <a:latin typeface="微软雅黑" panose="020B0503020204020204" pitchFamily="34" charset="-122"/>
              <a:ea typeface="微软雅黑" panose="020B0503020204020204" pitchFamily="34" charset="-122"/>
            </a:endParaRPr>
          </a:p>
          <a:p>
            <a:pPr algn="ctr"/>
            <a:r>
              <a:rPr lang="zh-CN" altLang="en-US" dirty="0">
                <a:latin typeface="楷体" panose="02010609060101010101" pitchFamily="49" charset="-122"/>
                <a:ea typeface="楷体" panose="02010609060101010101" pitchFamily="49" charset="-122"/>
              </a:rPr>
              <a:t>销售体系</a:t>
            </a:r>
          </a:p>
        </p:txBody>
      </p:sp>
      <p:cxnSp>
        <p:nvCxnSpPr>
          <p:cNvPr id="10" name="直接箭头连接符 9"/>
          <p:cNvCxnSpPr>
            <a:stCxn id="7" idx="0"/>
            <a:endCxn id="6" idx="2"/>
          </p:cNvCxnSpPr>
          <p:nvPr/>
        </p:nvCxnSpPr>
        <p:spPr>
          <a:xfrm flipV="1">
            <a:off x="1583668" y="2139702"/>
            <a:ext cx="0" cy="648072"/>
          </a:xfrm>
          <a:prstGeom prst="straightConnector1">
            <a:avLst/>
          </a:prstGeom>
          <a:ln w="22225">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7" idx="2"/>
            <a:endCxn id="8" idx="0"/>
          </p:cNvCxnSpPr>
          <p:nvPr/>
        </p:nvCxnSpPr>
        <p:spPr>
          <a:xfrm>
            <a:off x="1583668" y="3579862"/>
            <a:ext cx="0" cy="516974"/>
          </a:xfrm>
          <a:prstGeom prst="straightConnector1">
            <a:avLst/>
          </a:prstGeom>
          <a:ln w="22225">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583668" y="2283718"/>
            <a:ext cx="1404156" cy="338554"/>
          </a:xfrm>
          <a:prstGeom prst="rect">
            <a:avLst/>
          </a:prstGeom>
          <a:noFill/>
        </p:spPr>
        <p:txBody>
          <a:bodyPr wrap="square" rtlCol="0">
            <a:spAutoFit/>
          </a:bodyPr>
          <a:lstStyle/>
          <a:p>
            <a:r>
              <a:rPr lang="zh-CN" altLang="en-US" sz="1600" b="1" dirty="0">
                <a:solidFill>
                  <a:srgbClr val="0070C0"/>
                </a:solidFill>
                <a:latin typeface="微软雅黑" panose="020B0503020204020204" pitchFamily="34" charset="-122"/>
                <a:ea typeface="微软雅黑" panose="020B0503020204020204" pitchFamily="34" charset="-122"/>
              </a:rPr>
              <a:t>后向一体化</a:t>
            </a:r>
          </a:p>
        </p:txBody>
      </p:sp>
      <p:sp>
        <p:nvSpPr>
          <p:cNvPr id="15" name="TextBox 14"/>
          <p:cNvSpPr txBox="1"/>
          <p:nvPr/>
        </p:nvSpPr>
        <p:spPr>
          <a:xfrm>
            <a:off x="1583668" y="3653683"/>
            <a:ext cx="1404156" cy="369332"/>
          </a:xfrm>
          <a:prstGeom prst="rect">
            <a:avLst/>
          </a:prstGeom>
          <a:noFill/>
        </p:spPr>
        <p:txBody>
          <a:bodyPr wrap="squar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前向一体化</a:t>
            </a:r>
          </a:p>
        </p:txBody>
      </p:sp>
      <p:sp>
        <p:nvSpPr>
          <p:cNvPr id="16" name="矩形 15"/>
          <p:cNvSpPr/>
          <p:nvPr/>
        </p:nvSpPr>
        <p:spPr>
          <a:xfrm>
            <a:off x="3227445" y="3579772"/>
            <a:ext cx="5040560" cy="1275670"/>
          </a:xfrm>
          <a:prstGeom prst="rect">
            <a:avLst/>
          </a:prstGeom>
        </p:spPr>
        <p:txBody>
          <a:bodyPr wrap="square">
            <a:spAutoFit/>
          </a:bodyPr>
          <a:lstStyle/>
          <a:p>
            <a:pPr marL="171450" indent="-171450">
              <a:lnSpc>
                <a:spcPct val="150000"/>
              </a:lnSpc>
              <a:buFont typeface="Wingdings" panose="05000000000000000000" pitchFamily="2" charset="2"/>
              <a:buChar char="l"/>
            </a:pPr>
            <a:r>
              <a:rPr lang="zh-CN" altLang="en-US" sz="1050" dirty="0">
                <a:solidFill>
                  <a:srgbClr val="0070C0"/>
                </a:solidFill>
                <a:latin typeface="微软雅黑" panose="020B0503020204020204" pitchFamily="34" charset="-122"/>
                <a:ea typeface="微软雅黑" panose="020B0503020204020204" pitchFamily="34" charset="-122"/>
              </a:rPr>
              <a:t>对出厂价格压得过低，或不可靠，或不能满足企业销售需要；</a:t>
            </a:r>
          </a:p>
          <a:p>
            <a:pPr marL="171450" indent="-171450">
              <a:lnSpc>
                <a:spcPct val="150000"/>
              </a:lnSpc>
              <a:buFont typeface="Wingdings" panose="05000000000000000000" pitchFamily="2" charset="2"/>
              <a:buChar char="l"/>
            </a:pPr>
            <a:r>
              <a:rPr lang="zh-CN" altLang="en-US" sz="1050" dirty="0">
                <a:solidFill>
                  <a:srgbClr val="0070C0"/>
                </a:solidFill>
                <a:latin typeface="微软雅黑" panose="020B0503020204020204" pitchFamily="34" charset="-122"/>
                <a:ea typeface="微软雅黑" panose="020B0503020204020204" pitchFamily="34" charset="-122"/>
              </a:rPr>
              <a:t>现有经销商（下游行业）有较高利润（通过前向一体化进入渠道行业）。</a:t>
            </a:r>
          </a:p>
          <a:p>
            <a:pPr marL="171450" indent="-171450">
              <a:lnSpc>
                <a:spcPct val="150000"/>
              </a:lnSpc>
              <a:buFont typeface="Wingdings" panose="05000000000000000000" pitchFamily="2" charset="2"/>
              <a:buChar char="l"/>
            </a:pPr>
            <a:r>
              <a:rPr lang="zh-CN" altLang="en-US" sz="1050" dirty="0">
                <a:solidFill>
                  <a:srgbClr val="0070C0"/>
                </a:solidFill>
                <a:latin typeface="微软雅黑" panose="020B0503020204020204" pitchFamily="34" charset="-122"/>
                <a:ea typeface="微软雅黑" panose="020B0503020204020204" pitchFamily="34" charset="-122"/>
              </a:rPr>
              <a:t>稳定的生产对企业十分重要（通过前向一体化提高需求预测能力）；</a:t>
            </a:r>
          </a:p>
          <a:p>
            <a:pPr marL="171450" indent="-171450">
              <a:lnSpc>
                <a:spcPct val="150000"/>
              </a:lnSpc>
              <a:buFont typeface="Wingdings" panose="05000000000000000000" pitchFamily="2" charset="2"/>
              <a:buChar char="l"/>
            </a:pPr>
            <a:r>
              <a:rPr lang="zh-CN" altLang="en-US" sz="1050" dirty="0">
                <a:solidFill>
                  <a:srgbClr val="0070C0"/>
                </a:solidFill>
                <a:latin typeface="微软雅黑" panose="020B0503020204020204" pitchFamily="34" charset="-122"/>
                <a:ea typeface="微软雅黑" panose="020B0503020204020204" pitchFamily="34" charset="-122"/>
              </a:rPr>
              <a:t>可利用的高质量经销商数据很有限；</a:t>
            </a:r>
          </a:p>
          <a:p>
            <a:pPr marL="171450" indent="-171450">
              <a:lnSpc>
                <a:spcPct val="150000"/>
              </a:lnSpc>
              <a:buFont typeface="Wingdings" panose="05000000000000000000" pitchFamily="2" charset="2"/>
              <a:buChar char="l"/>
            </a:pPr>
            <a:r>
              <a:rPr lang="zh-CN" altLang="en-US" sz="1050" dirty="0">
                <a:solidFill>
                  <a:srgbClr val="0070C0"/>
                </a:solidFill>
                <a:latin typeface="微软雅黑" panose="020B0503020204020204" pitchFamily="34" charset="-122"/>
                <a:ea typeface="微软雅黑" panose="020B0503020204020204" pitchFamily="34" charset="-122"/>
              </a:rPr>
              <a:t>企业具备销售自己产品所需要的资金和人力资源。</a:t>
            </a:r>
          </a:p>
        </p:txBody>
      </p:sp>
      <p:sp>
        <p:nvSpPr>
          <p:cNvPr id="9" name="同侧圆角矩形 8"/>
          <p:cNvSpPr/>
          <p:nvPr/>
        </p:nvSpPr>
        <p:spPr>
          <a:xfrm>
            <a:off x="3227445" y="3219732"/>
            <a:ext cx="2664296" cy="360040"/>
          </a:xfrm>
          <a:prstGeom prst="round2Same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前向一体化适用条件</a:t>
            </a:r>
          </a:p>
        </p:txBody>
      </p:sp>
      <p:sp>
        <p:nvSpPr>
          <p:cNvPr id="17" name="圆角矩形 16"/>
          <p:cNvSpPr/>
          <p:nvPr/>
        </p:nvSpPr>
        <p:spPr>
          <a:xfrm>
            <a:off x="2987824" y="1617792"/>
            <a:ext cx="4920141" cy="1535898"/>
          </a:xfrm>
          <a:prstGeom prst="roundRect">
            <a:avLst>
              <a:gd name="adj" fmla="val 7243"/>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227445" y="1635646"/>
            <a:ext cx="5040560" cy="1518044"/>
          </a:xfrm>
          <a:prstGeom prst="rect">
            <a:avLst/>
          </a:prstGeom>
        </p:spPr>
        <p:txBody>
          <a:bodyPr wrap="square">
            <a:spAutoFit/>
          </a:bodyPr>
          <a:lstStyle/>
          <a:p>
            <a:pPr marL="171450" indent="-171450">
              <a:lnSpc>
                <a:spcPct val="150000"/>
              </a:lnSpc>
              <a:buFont typeface="Wingdings" panose="05000000000000000000" pitchFamily="2" charset="2"/>
              <a:buChar char="l"/>
            </a:pPr>
            <a:r>
              <a:rPr lang="zh-CN" altLang="en-US" sz="1050" dirty="0">
                <a:solidFill>
                  <a:srgbClr val="0070C0"/>
                </a:solidFill>
                <a:latin typeface="微软雅黑" panose="020B0503020204020204" pitchFamily="34" charset="-122"/>
                <a:ea typeface="微软雅黑" panose="020B0503020204020204" pitchFamily="34" charset="-122"/>
              </a:rPr>
              <a:t>对原料价格提得过高，或不可靠，可不能满足企业生产需要；</a:t>
            </a:r>
          </a:p>
          <a:p>
            <a:pPr marL="171450" indent="-171450">
              <a:lnSpc>
                <a:spcPct val="150000"/>
              </a:lnSpc>
              <a:buFont typeface="Wingdings" panose="05000000000000000000" pitchFamily="2" charset="2"/>
              <a:buChar char="l"/>
            </a:pPr>
            <a:r>
              <a:rPr lang="zh-CN" altLang="en-US" sz="1050" dirty="0">
                <a:solidFill>
                  <a:srgbClr val="0070C0"/>
                </a:solidFill>
                <a:latin typeface="微软雅黑" panose="020B0503020204020204" pitchFamily="34" charset="-122"/>
                <a:ea typeface="微软雅黑" panose="020B0503020204020204" pitchFamily="34" charset="-122"/>
              </a:rPr>
              <a:t>现有供应商（上游行业）利润丰厚（通过后向一体化进入上游行业）；</a:t>
            </a:r>
          </a:p>
          <a:p>
            <a:pPr marL="171450" indent="-171450">
              <a:lnSpc>
                <a:spcPct val="150000"/>
              </a:lnSpc>
              <a:buFont typeface="Wingdings" panose="05000000000000000000" pitchFamily="2" charset="2"/>
              <a:buChar char="l"/>
            </a:pPr>
            <a:r>
              <a:rPr lang="zh-CN" altLang="en-US" sz="1050" dirty="0">
                <a:solidFill>
                  <a:srgbClr val="0070C0"/>
                </a:solidFill>
                <a:latin typeface="微软雅黑" panose="020B0503020204020204" pitchFamily="34" charset="-122"/>
                <a:ea typeface="微软雅黑" panose="020B0503020204020204" pitchFamily="34" charset="-122"/>
              </a:rPr>
              <a:t>原材料价格稳定至关重要（通过后向一体化提高原料价格控制能力）；</a:t>
            </a:r>
          </a:p>
          <a:p>
            <a:pPr marL="171450" indent="-171450">
              <a:lnSpc>
                <a:spcPct val="150000"/>
              </a:lnSpc>
              <a:buFont typeface="Wingdings" panose="05000000000000000000" pitchFamily="2" charset="2"/>
              <a:buChar char="l"/>
            </a:pPr>
            <a:r>
              <a:rPr lang="zh-CN" altLang="en-US" sz="1050" dirty="0">
                <a:solidFill>
                  <a:srgbClr val="0070C0"/>
                </a:solidFill>
                <a:latin typeface="微软雅黑" panose="020B0503020204020204" pitchFamily="34" charset="-122"/>
                <a:ea typeface="微软雅黑" panose="020B0503020204020204" pitchFamily="34" charset="-122"/>
              </a:rPr>
              <a:t>企业所处行业正在迅速发展，对上游资料需求将不断加强；</a:t>
            </a:r>
          </a:p>
          <a:p>
            <a:pPr marL="171450" indent="-171450">
              <a:lnSpc>
                <a:spcPct val="150000"/>
              </a:lnSpc>
              <a:buFont typeface="Wingdings" panose="05000000000000000000" pitchFamily="2" charset="2"/>
              <a:buChar char="l"/>
            </a:pPr>
            <a:r>
              <a:rPr lang="zh-CN" altLang="en-US" sz="1050" dirty="0">
                <a:solidFill>
                  <a:srgbClr val="0070C0"/>
                </a:solidFill>
                <a:latin typeface="微软雅黑" panose="020B0503020204020204" pitchFamily="34" charset="-122"/>
                <a:ea typeface="微软雅黑" panose="020B0503020204020204" pitchFamily="34" charset="-122"/>
              </a:rPr>
              <a:t>供应商数量少而需方竞争者数量多，企业需要尽快地获得所需资源；</a:t>
            </a:r>
          </a:p>
          <a:p>
            <a:pPr marL="171450" indent="-171450">
              <a:lnSpc>
                <a:spcPct val="150000"/>
              </a:lnSpc>
              <a:buFont typeface="Wingdings" panose="05000000000000000000" pitchFamily="2" charset="2"/>
              <a:buChar char="l"/>
            </a:pPr>
            <a:r>
              <a:rPr lang="zh-CN" altLang="en-US" sz="1050" dirty="0">
                <a:solidFill>
                  <a:srgbClr val="0070C0"/>
                </a:solidFill>
                <a:latin typeface="微软雅黑" panose="020B0503020204020204" pitchFamily="34" charset="-122"/>
                <a:ea typeface="微软雅黑" panose="020B0503020204020204" pitchFamily="34" charset="-122"/>
              </a:rPr>
              <a:t>企业具备自己生产原材料所需要的资金和人力资源。</a:t>
            </a:r>
          </a:p>
        </p:txBody>
      </p:sp>
      <p:sp>
        <p:nvSpPr>
          <p:cNvPr id="19" name="同侧圆角矩形 18"/>
          <p:cNvSpPr/>
          <p:nvPr/>
        </p:nvSpPr>
        <p:spPr>
          <a:xfrm>
            <a:off x="3227445" y="1275606"/>
            <a:ext cx="2664296" cy="360040"/>
          </a:xfrm>
          <a:prstGeom prst="round2Same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后向一体化适用条件</a:t>
            </a:r>
          </a:p>
        </p:txBody>
      </p:sp>
      <p:sp>
        <p:nvSpPr>
          <p:cNvPr id="20" name="椭圆 19">
            <a:hlinkClick r:id="rId7" action="ppaction://hlinksldjump"/>
          </p:cNvPr>
          <p:cNvSpPr>
            <a:spLocks noChangeAspect="1"/>
          </p:cNvSpPr>
          <p:nvPr/>
        </p:nvSpPr>
        <p:spPr>
          <a:xfrm>
            <a:off x="8268005" y="196473"/>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28836524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3215747" y="1659864"/>
            <a:ext cx="5388701" cy="1025966"/>
          </a:xfrm>
          <a:prstGeom prst="roundRect">
            <a:avLst>
              <a:gd name="adj" fmla="val 7243"/>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en-US" altLang="zh-CN" dirty="0"/>
              <a:t>3.2.3 </a:t>
            </a:r>
            <a:r>
              <a:rPr lang="zh-CN" altLang="en-US" dirty="0"/>
              <a:t>一体化战略（</a:t>
            </a:r>
            <a:r>
              <a:rPr lang="en-US" altLang="zh-CN" dirty="0"/>
              <a:t>4</a:t>
            </a:r>
            <a:r>
              <a:rPr lang="zh-CN" altLang="en-US" dirty="0"/>
              <a:t>）</a:t>
            </a:r>
          </a:p>
        </p:txBody>
      </p:sp>
      <p:graphicFrame>
        <p:nvGraphicFramePr>
          <p:cNvPr id="4" name="图示 3"/>
          <p:cNvGraphicFramePr/>
          <p:nvPr>
            <p:extLst>
              <p:ext uri="{D42A27DB-BD31-4B8C-83A1-F6EECF244321}">
                <p14:modId xmlns:p14="http://schemas.microsoft.com/office/powerpoint/2010/main" val="2224308532"/>
              </p:ext>
            </p:extLst>
          </p:nvPr>
        </p:nvGraphicFramePr>
        <p:xfrm>
          <a:off x="611560" y="843558"/>
          <a:ext cx="6096000" cy="360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矩形 4"/>
          <p:cNvSpPr/>
          <p:nvPr/>
        </p:nvSpPr>
        <p:spPr>
          <a:xfrm>
            <a:off x="971600" y="1491630"/>
            <a:ext cx="2016224" cy="3416320"/>
          </a:xfrm>
          <a:prstGeom prst="rect">
            <a:avLst/>
          </a:prstGeom>
        </p:spPr>
        <p:txBody>
          <a:bodyPr wrap="square">
            <a:spAutoFit/>
          </a:bodyPr>
          <a:lstStyle/>
          <a:p>
            <a:pPr algn="just">
              <a:lnSpc>
                <a:spcPct val="150000"/>
              </a:lnSpc>
            </a:pPr>
            <a:r>
              <a:rPr lang="zh-CN" altLang="en-US" sz="1200" dirty="0">
                <a:solidFill>
                  <a:srgbClr val="0070C0"/>
                </a:solidFill>
                <a:latin typeface="微软雅黑" panose="020B0503020204020204" pitchFamily="34" charset="-122"/>
                <a:ea typeface="微软雅黑" panose="020B0503020204020204" pitchFamily="34" charset="-122"/>
              </a:rPr>
              <a:t>　横向一体化战略也叫</a:t>
            </a:r>
            <a:r>
              <a:rPr lang="zh-CN" altLang="en-US" sz="1200" b="1" dirty="0">
                <a:solidFill>
                  <a:srgbClr val="0070C0"/>
                </a:solidFill>
                <a:latin typeface="微软雅黑" panose="020B0503020204020204" pitchFamily="34" charset="-122"/>
                <a:ea typeface="微软雅黑" panose="020B0503020204020204" pitchFamily="34" charset="-122"/>
              </a:rPr>
              <a:t>水平一体化战略</a:t>
            </a:r>
            <a:r>
              <a:rPr lang="zh-CN" altLang="en-US" sz="1200" dirty="0">
                <a:solidFill>
                  <a:srgbClr val="0070C0"/>
                </a:solidFill>
                <a:latin typeface="微软雅黑" panose="020B0503020204020204" pitchFamily="34" charset="-122"/>
                <a:ea typeface="微软雅黑" panose="020B0503020204020204" pitchFamily="34" charset="-122"/>
              </a:rPr>
              <a:t>，是指为了扩大生产规模、降低成本、巩固企业的市场地位、提高企业竞争优势、增强企业实力而与同行业企业进行联合的一种战略。 实质是资本在同一产业和部门内的集中，目的是实现扩大规模、降低产品成本、巩固市场地位。国际化经营是横向一体化的一种形式</a:t>
            </a:r>
            <a:r>
              <a:rPr lang="en-US" altLang="zh-CN" sz="1200" dirty="0">
                <a:solidFill>
                  <a:srgbClr val="0070C0"/>
                </a:solidFill>
                <a:latin typeface="微软雅黑" panose="020B0503020204020204" pitchFamily="34" charset="-122"/>
                <a:ea typeface="微软雅黑" panose="020B0503020204020204" pitchFamily="34" charset="-122"/>
              </a:rPr>
              <a:t>.</a:t>
            </a:r>
            <a:endParaRPr lang="zh-CN" altLang="en-US" sz="1200" dirty="0">
              <a:solidFill>
                <a:srgbClr val="0070C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extLst>
              <p:ext uri="{D42A27DB-BD31-4B8C-83A1-F6EECF244321}">
                <p14:modId xmlns:p14="http://schemas.microsoft.com/office/powerpoint/2010/main" val="3735716051"/>
              </p:ext>
            </p:extLst>
          </p:nvPr>
        </p:nvGraphicFramePr>
        <p:xfrm>
          <a:off x="3275856" y="2787774"/>
          <a:ext cx="5447928" cy="1783080"/>
        </p:xfrm>
        <a:graphic>
          <a:graphicData uri="http://schemas.openxmlformats.org/drawingml/2006/table">
            <a:tbl>
              <a:tblPr firstRow="1" bandRow="1">
                <a:tableStyleId>{5C22544A-7EE6-4342-B048-85BDC9FD1C3A}</a:tableStyleId>
              </a:tblPr>
              <a:tblGrid>
                <a:gridCol w="2808312">
                  <a:extLst>
                    <a:ext uri="{9D8B030D-6E8A-4147-A177-3AD203B41FA5}">
                      <a16:colId xmlns:a16="http://schemas.microsoft.com/office/drawing/2014/main" val="20000"/>
                    </a:ext>
                  </a:extLst>
                </a:gridCol>
                <a:gridCol w="2639616">
                  <a:extLst>
                    <a:ext uri="{9D8B030D-6E8A-4147-A177-3AD203B41FA5}">
                      <a16:colId xmlns:a16="http://schemas.microsoft.com/office/drawing/2014/main" val="20001"/>
                    </a:ext>
                  </a:extLst>
                </a:gridCol>
              </a:tblGrid>
              <a:tr h="370840">
                <a:tc>
                  <a:txBody>
                    <a:bodyPr/>
                    <a:lstStyle/>
                    <a:p>
                      <a:pPr algn="ctr"/>
                      <a:r>
                        <a:rPr lang="zh-CN" altLang="en-US" sz="1800" b="1" dirty="0">
                          <a:latin typeface="微软雅黑" panose="020B0503020204020204" pitchFamily="34" charset="-122"/>
                          <a:ea typeface="微软雅黑" panose="020B0503020204020204" pitchFamily="34" charset="-122"/>
                        </a:rPr>
                        <a:t>优势</a:t>
                      </a:r>
                      <a:r>
                        <a:rPr lang="zh-CN" altLang="en-US" sz="2800" b="0" dirty="0">
                          <a:latin typeface="微软雅黑" panose="020B0503020204020204" pitchFamily="34" charset="-122"/>
                          <a:ea typeface="微软雅黑" panose="020B0503020204020204" pitchFamily="34" charset="-122"/>
                          <a:sym typeface="Webdings"/>
                        </a:rPr>
                        <a:t></a:t>
                      </a:r>
                      <a:endParaRPr lang="zh-CN" altLang="en-US" sz="1200" b="0" dirty="0">
                        <a:latin typeface="微软雅黑" panose="020B0503020204020204" pitchFamily="34" charset="-122"/>
                        <a:ea typeface="微软雅黑" panose="020B0503020204020204" pitchFamily="34" charset="-122"/>
                      </a:endParaRPr>
                    </a:p>
                  </a:txBody>
                  <a:tcPr>
                    <a:solidFill>
                      <a:srgbClr val="0070C0"/>
                    </a:solidFill>
                  </a:tcPr>
                </a:tc>
                <a:tc>
                  <a:txBody>
                    <a:bodyPr/>
                    <a:lstStyle/>
                    <a:p>
                      <a:pPr algn="ctr"/>
                      <a:r>
                        <a:rPr lang="zh-CN" altLang="en-US" sz="1800" dirty="0">
                          <a:latin typeface="微软雅黑" panose="020B0503020204020204" pitchFamily="34" charset="-122"/>
                          <a:ea typeface="微软雅黑" panose="020B0503020204020204" pitchFamily="34" charset="-122"/>
                        </a:rPr>
                        <a:t>劣势</a:t>
                      </a:r>
                      <a:r>
                        <a:rPr lang="zh-CN" altLang="en-US" sz="2800" b="0" dirty="0">
                          <a:latin typeface="微软雅黑" panose="020B0503020204020204" pitchFamily="34" charset="-122"/>
                          <a:ea typeface="微软雅黑" panose="020B0503020204020204" pitchFamily="34" charset="-122"/>
                          <a:sym typeface="Wingdings"/>
                        </a:rPr>
                        <a:t></a:t>
                      </a:r>
                      <a:endParaRPr lang="zh-CN" altLang="en-US" sz="1200" b="0" dirty="0">
                        <a:latin typeface="微软雅黑" panose="020B0503020204020204" pitchFamily="34" charset="-122"/>
                        <a:ea typeface="微软雅黑" panose="020B0503020204020204" pitchFamily="34" charset="-122"/>
                      </a:endParaRPr>
                    </a:p>
                  </a:txBody>
                  <a:tcPr>
                    <a:solidFill>
                      <a:srgbClr val="0070C0"/>
                    </a:solidFill>
                  </a:tcPr>
                </a:tc>
                <a:extLst>
                  <a:ext uri="{0D108BD9-81ED-4DB2-BD59-A6C34878D82A}">
                    <a16:rowId xmlns:a16="http://schemas.microsoft.com/office/drawing/2014/main" val="10000"/>
                  </a:ext>
                </a:extLst>
              </a:tr>
              <a:tr h="370840">
                <a:tc>
                  <a:txBody>
                    <a:bodyPr/>
                    <a:lstStyle/>
                    <a:p>
                      <a:r>
                        <a:rPr lang="zh-CN" altLang="en-US" sz="1100" b="0" i="0" kern="1200" dirty="0">
                          <a:solidFill>
                            <a:srgbClr val="0070C0"/>
                          </a:solidFill>
                          <a:effectLst/>
                          <a:latin typeface="微软雅黑" panose="020B0503020204020204" pitchFamily="34" charset="-122"/>
                          <a:ea typeface="微软雅黑" panose="020B0503020204020204" pitchFamily="34" charset="-122"/>
                          <a:cs typeface="+mn-cs"/>
                        </a:rPr>
                        <a:t>企业可以有效地实现</a:t>
                      </a:r>
                      <a:r>
                        <a:rPr lang="zh-CN" altLang="en-US" sz="1100" b="0" i="0" u="none" strike="noStrike" kern="1200" dirty="0">
                          <a:solidFill>
                            <a:srgbClr val="0070C0"/>
                          </a:solidFill>
                          <a:effectLst/>
                          <a:latin typeface="微软雅黑" panose="020B0503020204020204" pitchFamily="34" charset="-122"/>
                          <a:ea typeface="微软雅黑" panose="020B0503020204020204" pitchFamily="34" charset="-122"/>
                          <a:cs typeface="+mn-cs"/>
                        </a:rPr>
                        <a:t>规模经济</a:t>
                      </a:r>
                      <a:r>
                        <a:rPr lang="zh-CN" altLang="en-US" sz="1100" b="0" i="0" kern="1200" dirty="0">
                          <a:solidFill>
                            <a:srgbClr val="0070C0"/>
                          </a:solidFill>
                          <a:effectLst/>
                          <a:latin typeface="微软雅黑" panose="020B0503020204020204" pitchFamily="34" charset="-122"/>
                          <a:ea typeface="微软雅黑" panose="020B0503020204020204" pitchFamily="34" charset="-122"/>
                          <a:cs typeface="+mn-cs"/>
                        </a:rPr>
                        <a:t>，快速获得互补性的资源和</a:t>
                      </a:r>
                      <a:r>
                        <a:rPr lang="zh-CN" altLang="en-US" sz="1100" b="0" i="0" u="none" strike="noStrike" kern="1200" dirty="0">
                          <a:solidFill>
                            <a:srgbClr val="0070C0"/>
                          </a:solidFill>
                          <a:effectLst/>
                          <a:latin typeface="微软雅黑" panose="020B0503020204020204" pitchFamily="34" charset="-122"/>
                          <a:ea typeface="微软雅黑" panose="020B0503020204020204" pitchFamily="34" charset="-122"/>
                          <a:cs typeface="+mn-cs"/>
                        </a:rPr>
                        <a:t>能力</a:t>
                      </a:r>
                      <a:r>
                        <a:rPr lang="zh-CN" altLang="en-US" sz="1100" b="0" i="0" kern="1200" dirty="0">
                          <a:solidFill>
                            <a:srgbClr val="0070C0"/>
                          </a:solidFill>
                          <a:effectLst/>
                          <a:latin typeface="微软雅黑" panose="020B0503020204020204" pitchFamily="34" charset="-122"/>
                          <a:ea typeface="微软雅黑" panose="020B0503020204020204" pitchFamily="34" charset="-122"/>
                          <a:cs typeface="+mn-cs"/>
                        </a:rPr>
                        <a:t>。此外，通过</a:t>
                      </a:r>
                      <a:r>
                        <a:rPr lang="zh-CN" altLang="en-US" sz="1100" b="0" i="0" u="none" strike="noStrike" kern="1200" dirty="0">
                          <a:solidFill>
                            <a:srgbClr val="0070C0"/>
                          </a:solidFill>
                          <a:effectLst/>
                          <a:latin typeface="微软雅黑" panose="020B0503020204020204" pitchFamily="34" charset="-122"/>
                          <a:ea typeface="微软雅黑" panose="020B0503020204020204" pitchFamily="34" charset="-122"/>
                          <a:cs typeface="+mn-cs"/>
                        </a:rPr>
                        <a:t>收购</a:t>
                      </a:r>
                      <a:r>
                        <a:rPr lang="zh-CN" altLang="en-US" sz="1100" b="0" i="0" kern="1200" dirty="0">
                          <a:solidFill>
                            <a:srgbClr val="0070C0"/>
                          </a:solidFill>
                          <a:effectLst/>
                          <a:latin typeface="微软雅黑" panose="020B0503020204020204" pitchFamily="34" charset="-122"/>
                          <a:ea typeface="微软雅黑" panose="020B0503020204020204" pitchFamily="34" charset="-122"/>
                          <a:cs typeface="+mn-cs"/>
                        </a:rPr>
                        <a:t>或合作的方式，企业可以有效地建立与</a:t>
                      </a:r>
                      <a:r>
                        <a:rPr lang="zh-CN" altLang="en-US" sz="1100" b="0" i="0" u="none" strike="noStrike" kern="1200" dirty="0">
                          <a:solidFill>
                            <a:srgbClr val="0070C0"/>
                          </a:solidFill>
                          <a:effectLst/>
                          <a:latin typeface="微软雅黑" panose="020B0503020204020204" pitchFamily="34" charset="-122"/>
                          <a:ea typeface="微软雅黑" panose="020B0503020204020204" pitchFamily="34" charset="-122"/>
                          <a:cs typeface="+mn-cs"/>
                        </a:rPr>
                        <a:t>客户</a:t>
                      </a:r>
                      <a:r>
                        <a:rPr lang="zh-CN" altLang="en-US" sz="1100" b="0" i="0" kern="1200" dirty="0">
                          <a:solidFill>
                            <a:srgbClr val="0070C0"/>
                          </a:solidFill>
                          <a:effectLst/>
                          <a:latin typeface="微软雅黑" panose="020B0503020204020204" pitchFamily="34" charset="-122"/>
                          <a:ea typeface="微软雅黑" panose="020B0503020204020204" pitchFamily="34" charset="-122"/>
                          <a:cs typeface="+mn-cs"/>
                        </a:rPr>
                        <a:t>之间的固定关系，遏制</a:t>
                      </a:r>
                      <a:r>
                        <a:rPr lang="zh-CN" altLang="en-US" sz="1100" b="0" i="0" u="none" strike="noStrike" kern="1200" dirty="0">
                          <a:solidFill>
                            <a:srgbClr val="0070C0"/>
                          </a:solidFill>
                          <a:effectLst/>
                          <a:latin typeface="微软雅黑" panose="020B0503020204020204" pitchFamily="34" charset="-122"/>
                          <a:ea typeface="微软雅黑" panose="020B0503020204020204" pitchFamily="34" charset="-122"/>
                          <a:cs typeface="+mn-cs"/>
                        </a:rPr>
                        <a:t>竞争对手</a:t>
                      </a:r>
                      <a:r>
                        <a:rPr lang="zh-CN" altLang="en-US" sz="1100" b="0" i="0" kern="1200" dirty="0">
                          <a:solidFill>
                            <a:srgbClr val="0070C0"/>
                          </a:solidFill>
                          <a:effectLst/>
                          <a:latin typeface="微软雅黑" panose="020B0503020204020204" pitchFamily="34" charset="-122"/>
                          <a:ea typeface="微软雅黑" panose="020B0503020204020204" pitchFamily="34" charset="-122"/>
                          <a:cs typeface="+mn-cs"/>
                        </a:rPr>
                        <a:t>的扩张意图，维持自身的</a:t>
                      </a:r>
                      <a:r>
                        <a:rPr lang="zh-CN" altLang="en-US" sz="1100" b="0" i="0" u="none" strike="noStrike" kern="1200" dirty="0">
                          <a:solidFill>
                            <a:srgbClr val="0070C0"/>
                          </a:solidFill>
                          <a:effectLst/>
                          <a:latin typeface="微软雅黑" panose="020B0503020204020204" pitchFamily="34" charset="-122"/>
                          <a:ea typeface="微软雅黑" panose="020B0503020204020204" pitchFamily="34" charset="-122"/>
                          <a:cs typeface="+mn-cs"/>
                        </a:rPr>
                        <a:t>竞争地位</a:t>
                      </a:r>
                      <a:r>
                        <a:rPr lang="zh-CN" altLang="en-US" sz="1100" b="0" i="0" kern="1200" dirty="0">
                          <a:solidFill>
                            <a:srgbClr val="0070C0"/>
                          </a:solidFill>
                          <a:effectLst/>
                          <a:latin typeface="微软雅黑" panose="020B0503020204020204" pitchFamily="34" charset="-122"/>
                          <a:ea typeface="微软雅黑" panose="020B0503020204020204" pitchFamily="34" charset="-122"/>
                          <a:cs typeface="+mn-cs"/>
                        </a:rPr>
                        <a:t>和竞争优势。</a:t>
                      </a:r>
                      <a:endParaRPr lang="zh-CN" altLang="en-US" sz="900" b="0" i="0" kern="1200" dirty="0">
                        <a:solidFill>
                          <a:srgbClr val="0070C0"/>
                        </a:solidFill>
                        <a:effectLst/>
                        <a:latin typeface="微软雅黑" panose="020B0503020204020204" pitchFamily="34" charset="-122"/>
                        <a:ea typeface="微软雅黑" panose="020B0503020204020204" pitchFamily="34" charset="-122"/>
                        <a:cs typeface="+mn-cs"/>
                      </a:endParaRPr>
                    </a:p>
                  </a:txBody>
                  <a:tcPr/>
                </a:tc>
                <a:tc>
                  <a:txBody>
                    <a:bodyPr/>
                    <a:lstStyle/>
                    <a:p>
                      <a:r>
                        <a:rPr lang="zh-CN" altLang="en-US" sz="900" b="0" i="0" kern="1200" dirty="0">
                          <a:solidFill>
                            <a:srgbClr val="0070C0"/>
                          </a:solidFill>
                          <a:effectLst/>
                          <a:latin typeface="微软雅黑" panose="020B0503020204020204" pitchFamily="34" charset="-122"/>
                          <a:ea typeface="微软雅黑" panose="020B0503020204020204" pitchFamily="34" charset="-122"/>
                          <a:cs typeface="+mn-cs"/>
                        </a:rPr>
                        <a:t>　</a:t>
                      </a:r>
                      <a:r>
                        <a:rPr lang="zh-CN" altLang="en-US" sz="1100" b="0" i="0" kern="1200" dirty="0">
                          <a:solidFill>
                            <a:srgbClr val="0070C0"/>
                          </a:solidFill>
                          <a:effectLst/>
                          <a:latin typeface="微软雅黑" panose="020B0503020204020204" pitchFamily="34" charset="-122"/>
                          <a:ea typeface="微软雅黑" panose="020B0503020204020204" pitchFamily="34" charset="-122"/>
                          <a:cs typeface="+mn-cs"/>
                        </a:rPr>
                        <a:t>过度扩张所产生的巨大</a:t>
                      </a:r>
                      <a:r>
                        <a:rPr lang="zh-CN" altLang="en-US" sz="1100" b="0" i="0" u="none" strike="noStrike" kern="1200" dirty="0">
                          <a:solidFill>
                            <a:srgbClr val="0070C0"/>
                          </a:solidFill>
                          <a:effectLst/>
                          <a:latin typeface="微软雅黑" panose="020B0503020204020204" pitchFamily="34" charset="-122"/>
                          <a:ea typeface="微软雅黑" panose="020B0503020204020204" pitchFamily="34" charset="-122"/>
                          <a:cs typeface="+mn-cs"/>
                        </a:rPr>
                        <a:t>生产能力</a:t>
                      </a:r>
                      <a:r>
                        <a:rPr lang="zh-CN" altLang="en-US" sz="1100" b="0" i="0" kern="1200" dirty="0">
                          <a:solidFill>
                            <a:srgbClr val="0070C0"/>
                          </a:solidFill>
                          <a:effectLst/>
                          <a:latin typeface="微软雅黑" panose="020B0503020204020204" pitchFamily="34" charset="-122"/>
                          <a:ea typeface="微软雅黑" panose="020B0503020204020204" pitchFamily="34" charset="-122"/>
                          <a:cs typeface="+mn-cs"/>
                        </a:rPr>
                        <a:t>对</a:t>
                      </a:r>
                      <a:r>
                        <a:rPr lang="zh-CN" altLang="en-US" sz="1100" b="0" i="0" u="none" strike="noStrike" kern="1200" dirty="0">
                          <a:solidFill>
                            <a:srgbClr val="0070C0"/>
                          </a:solidFill>
                          <a:effectLst/>
                          <a:latin typeface="微软雅黑" panose="020B0503020204020204" pitchFamily="34" charset="-122"/>
                          <a:ea typeface="微软雅黑" panose="020B0503020204020204" pitchFamily="34" charset="-122"/>
                          <a:cs typeface="+mn-cs"/>
                        </a:rPr>
                        <a:t>市场需求</a:t>
                      </a:r>
                      <a:r>
                        <a:rPr lang="zh-CN" altLang="en-US" sz="1100" b="0" i="0" kern="1200" dirty="0">
                          <a:solidFill>
                            <a:srgbClr val="0070C0"/>
                          </a:solidFill>
                          <a:effectLst/>
                          <a:latin typeface="微软雅黑" panose="020B0503020204020204" pitchFamily="34" charset="-122"/>
                          <a:ea typeface="微软雅黑" panose="020B0503020204020204" pitchFamily="34" charset="-122"/>
                          <a:cs typeface="+mn-cs"/>
                        </a:rPr>
                        <a:t>规模和企业</a:t>
                      </a:r>
                      <a:r>
                        <a:rPr lang="zh-CN" altLang="en-US" sz="1100" b="0" i="0" u="none" strike="noStrike" kern="1200" dirty="0">
                          <a:solidFill>
                            <a:srgbClr val="0070C0"/>
                          </a:solidFill>
                          <a:effectLst/>
                          <a:latin typeface="微软雅黑" panose="020B0503020204020204" pitchFamily="34" charset="-122"/>
                          <a:ea typeface="微软雅黑" panose="020B0503020204020204" pitchFamily="34" charset="-122"/>
                          <a:cs typeface="+mn-cs"/>
                        </a:rPr>
                        <a:t>销售</a:t>
                      </a:r>
                      <a:r>
                        <a:rPr lang="zh-CN" altLang="en-US" sz="1100" b="0" i="0" kern="1200" dirty="0">
                          <a:solidFill>
                            <a:srgbClr val="0070C0"/>
                          </a:solidFill>
                          <a:effectLst/>
                          <a:latin typeface="微软雅黑" panose="020B0503020204020204" pitchFamily="34" charset="-122"/>
                          <a:ea typeface="微软雅黑" panose="020B0503020204020204" pitchFamily="34" charset="-122"/>
                          <a:cs typeface="+mn-cs"/>
                        </a:rPr>
                        <a:t>能力都提出了较高的要求；同时，在某些横向一体化战略如合作战略中，还存在</a:t>
                      </a:r>
                      <a:r>
                        <a:rPr lang="zh-CN" altLang="en-US" sz="1100" b="0" i="0" u="none" strike="noStrike" kern="1200" dirty="0">
                          <a:solidFill>
                            <a:srgbClr val="0070C0"/>
                          </a:solidFill>
                          <a:effectLst/>
                          <a:latin typeface="微软雅黑" panose="020B0503020204020204" pitchFamily="34" charset="-122"/>
                          <a:ea typeface="微软雅黑" panose="020B0503020204020204" pitchFamily="34" charset="-122"/>
                          <a:cs typeface="+mn-cs"/>
                        </a:rPr>
                        <a:t>技术扩散</a:t>
                      </a:r>
                      <a:r>
                        <a:rPr lang="zh-CN" altLang="en-US" sz="1100" b="0" i="0" kern="1200" dirty="0">
                          <a:solidFill>
                            <a:srgbClr val="0070C0"/>
                          </a:solidFill>
                          <a:effectLst/>
                          <a:latin typeface="微软雅黑" panose="020B0503020204020204" pitchFamily="34" charset="-122"/>
                          <a:ea typeface="微软雅黑" panose="020B0503020204020204" pitchFamily="34" charset="-122"/>
                          <a:cs typeface="+mn-cs"/>
                        </a:rPr>
                        <a:t>的风险；此外，</a:t>
                      </a:r>
                      <a:r>
                        <a:rPr lang="zh-CN" altLang="en-US" sz="1100" b="0" i="0" u="none" strike="noStrike" kern="1200" dirty="0">
                          <a:solidFill>
                            <a:srgbClr val="0070C0"/>
                          </a:solidFill>
                          <a:effectLst/>
                          <a:latin typeface="微软雅黑" panose="020B0503020204020204" pitchFamily="34" charset="-122"/>
                          <a:ea typeface="微软雅黑" panose="020B0503020204020204" pitchFamily="34" charset="-122"/>
                          <a:cs typeface="+mn-cs"/>
                        </a:rPr>
                        <a:t>组织</a:t>
                      </a:r>
                      <a:r>
                        <a:rPr lang="zh-CN" altLang="en-US" sz="1100" b="0" i="0" kern="1200" dirty="0">
                          <a:solidFill>
                            <a:srgbClr val="0070C0"/>
                          </a:solidFill>
                          <a:effectLst/>
                          <a:latin typeface="微软雅黑" panose="020B0503020204020204" pitchFamily="34" charset="-122"/>
                          <a:ea typeface="微软雅黑" panose="020B0503020204020204" pitchFamily="34" charset="-122"/>
                          <a:cs typeface="+mn-cs"/>
                        </a:rPr>
                        <a:t>上的障碍也是横向一体化战略所面临的风险之一，如“</a:t>
                      </a:r>
                      <a:r>
                        <a:rPr lang="zh-CN" altLang="en-US" sz="1100" b="0" i="0" u="none" strike="noStrike" kern="1200" dirty="0">
                          <a:solidFill>
                            <a:srgbClr val="0070C0"/>
                          </a:solidFill>
                          <a:effectLst/>
                          <a:latin typeface="微软雅黑" panose="020B0503020204020204" pitchFamily="34" charset="-122"/>
                          <a:ea typeface="微软雅黑" panose="020B0503020204020204" pitchFamily="34" charset="-122"/>
                          <a:cs typeface="+mn-cs"/>
                        </a:rPr>
                        <a:t>大企业病</a:t>
                      </a:r>
                      <a:r>
                        <a:rPr lang="zh-CN" altLang="en-US" sz="1100" b="0" i="0" kern="1200" dirty="0">
                          <a:solidFill>
                            <a:srgbClr val="0070C0"/>
                          </a:solidFill>
                          <a:effectLst/>
                          <a:latin typeface="微软雅黑" panose="020B0503020204020204" pitchFamily="34" charset="-122"/>
                          <a:ea typeface="微软雅黑" panose="020B0503020204020204" pitchFamily="34" charset="-122"/>
                          <a:cs typeface="+mn-cs"/>
                        </a:rPr>
                        <a:t>”、</a:t>
                      </a:r>
                      <a:r>
                        <a:rPr lang="zh-CN" altLang="en-US" sz="1100" b="0" i="0" u="none" strike="noStrike" kern="1200" dirty="0">
                          <a:solidFill>
                            <a:srgbClr val="0070C0"/>
                          </a:solidFill>
                          <a:effectLst/>
                          <a:latin typeface="微软雅黑" panose="020B0503020204020204" pitchFamily="34" charset="-122"/>
                          <a:ea typeface="微软雅黑" panose="020B0503020204020204" pitchFamily="34" charset="-122"/>
                          <a:cs typeface="+mn-cs"/>
                        </a:rPr>
                        <a:t>并购</a:t>
                      </a:r>
                      <a:r>
                        <a:rPr lang="zh-CN" altLang="en-US" sz="1100" b="0" i="0" kern="1200" dirty="0">
                          <a:solidFill>
                            <a:srgbClr val="0070C0"/>
                          </a:solidFill>
                          <a:effectLst/>
                          <a:latin typeface="微软雅黑" panose="020B0503020204020204" pitchFamily="34" charset="-122"/>
                          <a:ea typeface="微软雅黑" panose="020B0503020204020204" pitchFamily="34" charset="-122"/>
                          <a:cs typeface="+mn-cs"/>
                        </a:rPr>
                        <a:t>中存在的文化不融合现象等。</a:t>
                      </a:r>
                      <a:endParaRPr lang="zh-CN" altLang="en-US" sz="900" b="0" i="0" kern="1200" dirty="0">
                        <a:solidFill>
                          <a:srgbClr val="0070C0"/>
                        </a:solidFill>
                        <a:effectLst/>
                        <a:latin typeface="微软雅黑" panose="020B0503020204020204" pitchFamily="34" charset="-122"/>
                        <a:ea typeface="微软雅黑" panose="020B0503020204020204" pitchFamily="34" charset="-122"/>
                        <a:cs typeface="+mn-cs"/>
                      </a:endParaRPr>
                    </a:p>
                  </a:txBody>
                  <a:tcPr/>
                </a:tc>
                <a:extLst>
                  <a:ext uri="{0D108BD9-81ED-4DB2-BD59-A6C34878D82A}">
                    <a16:rowId xmlns:a16="http://schemas.microsoft.com/office/drawing/2014/main" val="10001"/>
                  </a:ext>
                </a:extLst>
              </a:tr>
            </a:tbl>
          </a:graphicData>
        </a:graphic>
      </p:graphicFrame>
      <p:sp>
        <p:nvSpPr>
          <p:cNvPr id="3" name="矩形 2"/>
          <p:cNvSpPr/>
          <p:nvPr/>
        </p:nvSpPr>
        <p:spPr>
          <a:xfrm>
            <a:off x="3389817" y="1745807"/>
            <a:ext cx="4572000" cy="854080"/>
          </a:xfrm>
          <a:prstGeom prst="rect">
            <a:avLst/>
          </a:prstGeom>
        </p:spPr>
        <p:txBody>
          <a:bodyPr>
            <a:spAutoFit/>
          </a:bodyPr>
          <a:lstStyle/>
          <a:p>
            <a:pPr marL="171450" indent="-171450">
              <a:lnSpc>
                <a:spcPct val="150000"/>
              </a:lnSpc>
              <a:buFont typeface="Wingdings" panose="05000000000000000000" pitchFamily="2" charset="2"/>
              <a:buChar char="l"/>
            </a:pPr>
            <a:r>
              <a:rPr lang="zh-CN" altLang="en-US" sz="1100" dirty="0">
                <a:solidFill>
                  <a:srgbClr val="0070C0"/>
                </a:solidFill>
                <a:latin typeface="微软雅黑" panose="020B0503020204020204" pitchFamily="34" charset="-122"/>
                <a:ea typeface="微软雅黑" panose="020B0503020204020204" pitchFamily="34" charset="-122"/>
              </a:rPr>
              <a:t>规模的扩大可以提供很大的竞争优势时；</a:t>
            </a:r>
          </a:p>
          <a:p>
            <a:pPr marL="171450" indent="-171450">
              <a:lnSpc>
                <a:spcPct val="150000"/>
              </a:lnSpc>
              <a:buFont typeface="Wingdings" panose="05000000000000000000" pitchFamily="2" charset="2"/>
              <a:buChar char="l"/>
            </a:pPr>
            <a:r>
              <a:rPr lang="zh-CN" altLang="en-US" sz="1100" dirty="0">
                <a:solidFill>
                  <a:srgbClr val="0070C0"/>
                </a:solidFill>
                <a:latin typeface="微软雅黑" panose="020B0503020204020204" pitchFamily="34" charset="-122"/>
                <a:ea typeface="微软雅黑" panose="020B0503020204020204" pitchFamily="34" charset="-122"/>
              </a:rPr>
              <a:t>企业具有成功管理更大规模企业所需要的资金和人才；</a:t>
            </a:r>
          </a:p>
          <a:p>
            <a:pPr marL="171450" indent="-171450">
              <a:lnSpc>
                <a:spcPct val="150000"/>
              </a:lnSpc>
              <a:buFont typeface="Wingdings" panose="05000000000000000000" pitchFamily="2" charset="2"/>
              <a:buChar char="l"/>
            </a:pPr>
            <a:r>
              <a:rPr lang="zh-CN" altLang="en-US" sz="1100" dirty="0">
                <a:solidFill>
                  <a:srgbClr val="0070C0"/>
                </a:solidFill>
                <a:latin typeface="微软雅黑" panose="020B0503020204020204" pitchFamily="34" charset="-122"/>
                <a:ea typeface="微软雅黑" panose="020B0503020204020204" pitchFamily="34" charset="-122"/>
              </a:rPr>
              <a:t>竞争者经营不善而发展缓慢或停滞。</a:t>
            </a:r>
          </a:p>
        </p:txBody>
      </p:sp>
      <p:sp>
        <p:nvSpPr>
          <p:cNvPr id="8" name="同侧圆角矩形 7"/>
          <p:cNvSpPr/>
          <p:nvPr/>
        </p:nvSpPr>
        <p:spPr>
          <a:xfrm>
            <a:off x="3455368" y="1317678"/>
            <a:ext cx="1908720" cy="342186"/>
          </a:xfrm>
          <a:prstGeom prst="round2Same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横向一体化适用条件</a:t>
            </a:r>
          </a:p>
        </p:txBody>
      </p:sp>
      <p:sp>
        <p:nvSpPr>
          <p:cNvPr id="9" name="椭圆 8">
            <a:hlinkClick r:id="rId7" action="ppaction://hlinksldjump"/>
          </p:cNvPr>
          <p:cNvSpPr>
            <a:spLocks noChangeAspect="1"/>
          </p:cNvSpPr>
          <p:nvPr/>
        </p:nvSpPr>
        <p:spPr>
          <a:xfrm>
            <a:off x="7991659" y="518119"/>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10788881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3.2.4 </a:t>
            </a:r>
            <a:r>
              <a:rPr lang="zh-CN" altLang="en-US" dirty="0"/>
              <a:t>多元化战略（</a:t>
            </a:r>
            <a:r>
              <a:rPr lang="en-US" altLang="zh-CN" dirty="0"/>
              <a:t>1</a:t>
            </a:r>
            <a:r>
              <a:rPr lang="zh-CN" altLang="en-US" dirty="0"/>
              <a:t>）</a:t>
            </a:r>
          </a:p>
        </p:txBody>
      </p:sp>
      <p:grpSp>
        <p:nvGrpSpPr>
          <p:cNvPr id="4" name="组合 3"/>
          <p:cNvGrpSpPr/>
          <p:nvPr/>
        </p:nvGrpSpPr>
        <p:grpSpPr>
          <a:xfrm>
            <a:off x="611560" y="798403"/>
            <a:ext cx="2160240" cy="756000"/>
            <a:chOff x="4960303" y="447598"/>
            <a:chExt cx="2160240" cy="756000"/>
          </a:xfrm>
        </p:grpSpPr>
        <p:sp>
          <p:nvSpPr>
            <p:cNvPr id="5" name="圆角矩形 4"/>
            <p:cNvSpPr/>
            <p:nvPr/>
          </p:nvSpPr>
          <p:spPr>
            <a:xfrm>
              <a:off x="5338303" y="573570"/>
              <a:ext cx="1782240"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latin typeface="微软雅黑" panose="020B0503020204020204" pitchFamily="34" charset="-122"/>
                  <a:ea typeface="微软雅黑" panose="020B0503020204020204" pitchFamily="34" charset="-122"/>
                </a:rPr>
                <a:t>战略简介</a:t>
              </a:r>
            </a:p>
          </p:txBody>
        </p:sp>
        <p:sp>
          <p:nvSpPr>
            <p:cNvPr id="6" name="椭圆 5"/>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1</a:t>
              </a:r>
              <a:endParaRPr lang="zh-CN" altLang="en-US" sz="3200" b="1" dirty="0">
                <a:latin typeface="Arial Black" panose="020B0A04020102020204" pitchFamily="34" charset="0"/>
                <a:ea typeface="微软雅黑" panose="020B0503020204020204" pitchFamily="34" charset="-122"/>
              </a:endParaRPr>
            </a:p>
          </p:txBody>
        </p:sp>
      </p:grpSp>
      <p:sp>
        <p:nvSpPr>
          <p:cNvPr id="8" name="矩形 7"/>
          <p:cNvSpPr/>
          <p:nvPr/>
        </p:nvSpPr>
        <p:spPr>
          <a:xfrm>
            <a:off x="617246" y="1660168"/>
            <a:ext cx="2160486" cy="2292935"/>
          </a:xfrm>
          <a:prstGeom prst="rect">
            <a:avLst/>
          </a:prstGeom>
        </p:spPr>
        <p:txBody>
          <a:bodyPr wrap="square">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多元化经营，就是企业尽量增大产品大类和品种，跨行业生产经营多种多样的产品或业务，扩大企业的生产经营范围和市场范围，充分发挥企业特长，充分利用企业的各种资源，提高经营效益，保证企业的长期生存与发展。，公司多角化战略是公司在现有经营状态下增加市场或行业差异性的产品或产业的一种经营战略和成长方式。多角化经营属于公司层的战略，是公司成长到一定阶段的必然产物。</a:t>
            </a:r>
            <a:endParaRPr lang="en-US" altLang="zh-CN" sz="1100" dirty="0">
              <a:solidFill>
                <a:srgbClr val="0070C0"/>
              </a:solidFill>
              <a:latin typeface="微软雅黑" panose="020B0503020204020204" pitchFamily="34" charset="-122"/>
              <a:ea typeface="微软雅黑" panose="020B0503020204020204" pitchFamily="34" charset="-122"/>
            </a:endParaRPr>
          </a:p>
        </p:txBody>
      </p:sp>
      <p:sp>
        <p:nvSpPr>
          <p:cNvPr id="23" name="椭圆 22"/>
          <p:cNvSpPr/>
          <p:nvPr/>
        </p:nvSpPr>
        <p:spPr>
          <a:xfrm>
            <a:off x="4383919" y="1882983"/>
            <a:ext cx="1529597" cy="1537267"/>
          </a:xfrm>
          <a:prstGeom prst="ellipse">
            <a:avLst/>
          </a:prstGeom>
          <a:solidFill>
            <a:schemeClr val="accent1">
              <a:alpha val="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4881019" y="1544595"/>
            <a:ext cx="504000" cy="504000"/>
          </a:xfrm>
          <a:prstGeom prst="ellipse">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Bernard MT Condensed" panose="02050806060905020404" pitchFamily="18" charset="0"/>
              </a:rPr>
              <a:t>1</a:t>
            </a:r>
            <a:endParaRPr lang="zh-CN" altLang="en-US" sz="2800" dirty="0">
              <a:latin typeface="Bernard MT Condensed" panose="02050806060905020404" pitchFamily="18" charset="0"/>
            </a:endParaRPr>
          </a:p>
        </p:txBody>
      </p:sp>
      <p:sp>
        <p:nvSpPr>
          <p:cNvPr id="25" name="椭圆 24"/>
          <p:cNvSpPr>
            <a:spLocks noChangeAspect="1"/>
          </p:cNvSpPr>
          <p:nvPr/>
        </p:nvSpPr>
        <p:spPr>
          <a:xfrm>
            <a:off x="4112447" y="2836282"/>
            <a:ext cx="504000" cy="504000"/>
          </a:xfrm>
          <a:prstGeom prst="ellipse">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Bernard MT Condensed" panose="02050806060905020404" pitchFamily="18" charset="0"/>
              </a:rPr>
              <a:t>3</a:t>
            </a:r>
            <a:endParaRPr lang="zh-CN" altLang="en-US" sz="2800" dirty="0">
              <a:latin typeface="Bernard MT Condensed" panose="02050806060905020404" pitchFamily="18" charset="0"/>
            </a:endParaRPr>
          </a:p>
        </p:txBody>
      </p:sp>
      <p:sp>
        <p:nvSpPr>
          <p:cNvPr id="26" name="椭圆 25"/>
          <p:cNvSpPr>
            <a:spLocks noChangeAspect="1"/>
          </p:cNvSpPr>
          <p:nvPr/>
        </p:nvSpPr>
        <p:spPr>
          <a:xfrm>
            <a:off x="5705719" y="2775368"/>
            <a:ext cx="504000" cy="504000"/>
          </a:xfrm>
          <a:prstGeom prst="ellipse">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Bernard MT Condensed" panose="02050806060905020404" pitchFamily="18" charset="0"/>
              </a:rPr>
              <a:t>2</a:t>
            </a:r>
            <a:endParaRPr lang="zh-CN" altLang="en-US" sz="2800" dirty="0">
              <a:latin typeface="Bernard MT Condensed" panose="02050806060905020404" pitchFamily="18" charset="0"/>
            </a:endParaRPr>
          </a:p>
        </p:txBody>
      </p:sp>
      <p:sp>
        <p:nvSpPr>
          <p:cNvPr id="27" name="TextBox 26"/>
          <p:cNvSpPr txBox="1"/>
          <p:nvPr/>
        </p:nvSpPr>
        <p:spPr>
          <a:xfrm>
            <a:off x="3735685" y="798403"/>
            <a:ext cx="3298667" cy="369332"/>
          </a:xfrm>
          <a:prstGeom prst="rect">
            <a:avLst/>
          </a:prstGeom>
          <a:noFill/>
        </p:spPr>
        <p:txBody>
          <a:bodyPr wrap="squar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分散风险，提高经营安全性</a:t>
            </a:r>
          </a:p>
        </p:txBody>
      </p:sp>
      <p:sp>
        <p:nvSpPr>
          <p:cNvPr id="28" name="矩形 27"/>
          <p:cNvSpPr/>
          <p:nvPr/>
        </p:nvSpPr>
        <p:spPr>
          <a:xfrm>
            <a:off x="6055179" y="1176403"/>
            <a:ext cx="2751441" cy="1600438"/>
          </a:xfrm>
          <a:prstGeom prst="rect">
            <a:avLst/>
          </a:prstGeom>
        </p:spPr>
        <p:txBody>
          <a:bodyPr wrap="square">
            <a:spAutoFit/>
          </a:bodyPr>
          <a:lstStyle/>
          <a:p>
            <a:r>
              <a:rPr lang="zh-CN" altLang="en-US" sz="1400" dirty="0">
                <a:solidFill>
                  <a:srgbClr val="0070C0"/>
                </a:solidFill>
                <a:latin typeface="楷体" panose="02010609060101010101" pitchFamily="49" charset="-122"/>
                <a:ea typeface="楷体" panose="02010609060101010101" pitchFamily="49" charset="-122"/>
              </a:rPr>
              <a:t>商业循环的起伏、市场行情的变化、竞争局势的演变，都直接影响企业的生存和发展。例如，某企业的生产经营活动仅限于一类产品或集中于某个行业，则风险性大。所以，一些企业采用了多角化经营。</a:t>
            </a:r>
          </a:p>
        </p:txBody>
      </p:sp>
      <p:sp>
        <p:nvSpPr>
          <p:cNvPr id="29" name="TextBox 28"/>
          <p:cNvSpPr txBox="1"/>
          <p:nvPr/>
        </p:nvSpPr>
        <p:spPr>
          <a:xfrm>
            <a:off x="5400902" y="3273983"/>
            <a:ext cx="4496991" cy="369332"/>
          </a:xfrm>
          <a:prstGeom prst="rect">
            <a:avLst/>
          </a:prstGeom>
          <a:noFill/>
        </p:spPr>
        <p:txBody>
          <a:bodyPr wrap="squar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有利于向前景好的新兴行业转移</a:t>
            </a:r>
          </a:p>
        </p:txBody>
      </p:sp>
      <p:sp>
        <p:nvSpPr>
          <p:cNvPr id="30" name="矩形 29"/>
          <p:cNvSpPr/>
          <p:nvPr/>
        </p:nvSpPr>
        <p:spPr>
          <a:xfrm>
            <a:off x="5400902" y="3643315"/>
            <a:ext cx="3266900" cy="1384995"/>
          </a:xfrm>
          <a:prstGeom prst="rect">
            <a:avLst/>
          </a:prstGeom>
        </p:spPr>
        <p:txBody>
          <a:bodyPr wrap="square">
            <a:spAutoFit/>
          </a:bodyPr>
          <a:lstStyle/>
          <a:p>
            <a:r>
              <a:rPr lang="zh-CN" altLang="en-US" sz="1400" dirty="0">
                <a:solidFill>
                  <a:srgbClr val="0070C0"/>
                </a:solidFill>
                <a:latin typeface="楷体" panose="02010609060101010101" pitchFamily="49" charset="-122"/>
                <a:ea typeface="楷体" panose="02010609060101010101" pitchFamily="49" charset="-122"/>
              </a:rPr>
              <a:t>由于新技术革命的影响，陆续产生了一些高技术新兴产业。企业实行多角化经营，在原基础上向新兴产业扩展，一可减轻原市场的竞争压力，二可逐步从增长较慢、收益率低的行业向收益率高的行业转移。</a:t>
            </a:r>
          </a:p>
        </p:txBody>
      </p:sp>
      <p:sp>
        <p:nvSpPr>
          <p:cNvPr id="31" name="TextBox 30"/>
          <p:cNvSpPr txBox="1"/>
          <p:nvPr/>
        </p:nvSpPr>
        <p:spPr>
          <a:xfrm>
            <a:off x="4670780" y="1827433"/>
            <a:ext cx="1169557" cy="1446550"/>
          </a:xfrm>
          <a:prstGeom prst="rect">
            <a:avLst/>
          </a:prstGeom>
          <a:noFill/>
        </p:spPr>
        <p:txBody>
          <a:bodyPr wrap="square" rtlCol="0">
            <a:spAutoFit/>
          </a:bodyPr>
          <a:lstStyle/>
          <a:p>
            <a:r>
              <a:rPr lang="zh-CN" altLang="en-US" sz="8800" dirty="0">
                <a:solidFill>
                  <a:srgbClr val="0070C0"/>
                </a:solidFill>
                <a:sym typeface="Wingdings"/>
              </a:rPr>
              <a:t></a:t>
            </a:r>
            <a:endParaRPr lang="zh-CN" altLang="en-US" sz="8800" dirty="0">
              <a:solidFill>
                <a:srgbClr val="0070C0"/>
              </a:solidFill>
            </a:endParaRPr>
          </a:p>
        </p:txBody>
      </p:sp>
      <p:sp>
        <p:nvSpPr>
          <p:cNvPr id="32" name="TextBox 31"/>
          <p:cNvSpPr txBox="1"/>
          <p:nvPr/>
        </p:nvSpPr>
        <p:spPr>
          <a:xfrm>
            <a:off x="4762941" y="2830399"/>
            <a:ext cx="936104" cy="461665"/>
          </a:xfrm>
          <a:prstGeom prst="rect">
            <a:avLst/>
          </a:prstGeom>
          <a:noFill/>
        </p:spPr>
        <p:txBody>
          <a:bodyPr wrap="square" rtlCol="0">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作用</a:t>
            </a:r>
          </a:p>
        </p:txBody>
      </p:sp>
      <p:sp>
        <p:nvSpPr>
          <p:cNvPr id="33" name="矩形 32"/>
          <p:cNvSpPr/>
          <p:nvPr/>
        </p:nvSpPr>
        <p:spPr>
          <a:xfrm>
            <a:off x="2771800" y="3340282"/>
            <a:ext cx="2120485" cy="1723549"/>
          </a:xfrm>
          <a:prstGeom prst="rect">
            <a:avLst/>
          </a:prstGeom>
        </p:spPr>
        <p:txBody>
          <a:bodyPr wrap="square">
            <a:spAutoFit/>
          </a:bodyPr>
          <a:lstStyle/>
          <a:p>
            <a:r>
              <a:rPr lang="zh-CN" altLang="en-US" b="1" dirty="0">
                <a:solidFill>
                  <a:srgbClr val="0070C0"/>
                </a:solidFill>
                <a:latin typeface="微软雅黑" panose="020B0503020204020204" pitchFamily="34" charset="-122"/>
                <a:ea typeface="微软雅黑" panose="020B0503020204020204" pitchFamily="34" charset="-122"/>
              </a:rPr>
              <a:t>有利于促进企业原业务的发展</a:t>
            </a:r>
            <a:endParaRPr lang="en-US" altLang="zh-CN" b="1" dirty="0">
              <a:solidFill>
                <a:srgbClr val="0070C0"/>
              </a:solidFill>
              <a:latin typeface="微软雅黑" panose="020B0503020204020204" pitchFamily="34" charset="-122"/>
              <a:ea typeface="微软雅黑" panose="020B0503020204020204" pitchFamily="34" charset="-122"/>
            </a:endParaRPr>
          </a:p>
          <a:p>
            <a:r>
              <a:rPr lang="zh-CN" altLang="en-US" sz="1400" dirty="0">
                <a:solidFill>
                  <a:srgbClr val="0070C0"/>
                </a:solidFill>
                <a:latin typeface="楷体" panose="02010609060101010101" pitchFamily="49" charset="-122"/>
                <a:ea typeface="楷体" panose="02010609060101010101" pitchFamily="49" charset="-122"/>
              </a:rPr>
              <a:t>不少行业有互相促进的作用。通过多角化经营，扩展服务项目，往往可以达到促进原业务发展的作用。</a:t>
            </a:r>
          </a:p>
        </p:txBody>
      </p:sp>
      <p:sp>
        <p:nvSpPr>
          <p:cNvPr id="19" name="椭圆 18">
            <a:hlinkClick r:id="rId2" action="ppaction://hlinksldjump"/>
          </p:cNvPr>
          <p:cNvSpPr>
            <a:spLocks noChangeAspect="1"/>
          </p:cNvSpPr>
          <p:nvPr/>
        </p:nvSpPr>
        <p:spPr>
          <a:xfrm>
            <a:off x="7524328" y="176708"/>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41520508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3.2.4 </a:t>
            </a:r>
            <a:r>
              <a:rPr lang="zh-CN" altLang="en-US" dirty="0"/>
              <a:t>多元化战略（</a:t>
            </a:r>
            <a:r>
              <a:rPr lang="en-US" altLang="zh-CN" dirty="0"/>
              <a:t>2</a:t>
            </a:r>
            <a:r>
              <a:rPr lang="zh-CN" altLang="en-US" dirty="0"/>
              <a:t>）</a:t>
            </a:r>
          </a:p>
        </p:txBody>
      </p:sp>
      <p:grpSp>
        <p:nvGrpSpPr>
          <p:cNvPr id="4" name="Group 3"/>
          <p:cNvGrpSpPr>
            <a:grpSpLocks/>
          </p:cNvGrpSpPr>
          <p:nvPr/>
        </p:nvGrpSpPr>
        <p:grpSpPr bwMode="auto">
          <a:xfrm>
            <a:off x="3349670" y="888371"/>
            <a:ext cx="2704166" cy="3119016"/>
            <a:chOff x="0" y="0"/>
            <a:chExt cx="2834" cy="2849"/>
          </a:xfrm>
        </p:grpSpPr>
        <p:sp>
          <p:nvSpPr>
            <p:cNvPr id="5" name="Puzzle3"/>
            <p:cNvSpPr>
              <a:spLocks noEditPoints="1"/>
            </p:cNvSpPr>
            <p:nvPr/>
          </p:nvSpPr>
          <p:spPr bwMode="auto">
            <a:xfrm>
              <a:off x="1380" y="0"/>
              <a:ext cx="1114" cy="1514"/>
            </a:xfrm>
            <a:custGeom>
              <a:avLst/>
              <a:gdLst>
                <a:gd name="T0" fmla="*/ 2269 w 21600"/>
                <a:gd name="T1" fmla="*/ 7718 h 21600"/>
                <a:gd name="T2" fmla="*/ 19157 w 21600"/>
                <a:gd name="T3" fmla="*/ 20230 h 21600"/>
              </a:gdLst>
              <a:ahLst/>
              <a:cxnLst>
                <a:cxn ang="0">
                  <a:pos x="8544" y="21062"/>
                </a:cxn>
                <a:cxn ang="0">
                  <a:pos x="9396" y="20289"/>
                </a:cxn>
                <a:cxn ang="0">
                  <a:pos x="8650" y="19162"/>
                </a:cxn>
                <a:cxn ang="0">
                  <a:pos x="7993" y="17471"/>
                </a:cxn>
                <a:cxn ang="0">
                  <a:pos x="8615" y="16317"/>
                </a:cxn>
                <a:cxn ang="0">
                  <a:pos x="9663" y="15885"/>
                </a:cxn>
                <a:cxn ang="0">
                  <a:pos x="11279" y="15833"/>
                </a:cxn>
                <a:cxn ang="0">
                  <a:pos x="12611" y="16213"/>
                </a:cxn>
                <a:cxn ang="0">
                  <a:pos x="13517" y="17248"/>
                </a:cxn>
                <a:cxn ang="0">
                  <a:pos x="13109" y="18808"/>
                </a:cxn>
                <a:cxn ang="0">
                  <a:pos x="11883" y="20132"/>
                </a:cxn>
                <a:cxn ang="0">
                  <a:pos x="12327" y="20787"/>
                </a:cxn>
                <a:cxn ang="0">
                  <a:pos x="14317" y="21390"/>
                </a:cxn>
                <a:cxn ang="0">
                  <a:pos x="17407" y="21678"/>
                </a:cxn>
                <a:cxn ang="0">
                  <a:pos x="20214" y="21272"/>
                </a:cxn>
                <a:cxn ang="0">
                  <a:pos x="20321" y="19083"/>
                </a:cxn>
                <a:cxn ang="0">
                  <a:pos x="20551" y="15911"/>
                </a:cxn>
                <a:cxn ang="0">
                  <a:pos x="19521" y="15125"/>
                </a:cxn>
                <a:cxn ang="0">
                  <a:pos x="17994" y="15007"/>
                </a:cxn>
                <a:cxn ang="0">
                  <a:pos x="16661" y="15636"/>
                </a:cxn>
                <a:cxn ang="0">
                  <a:pos x="14619" y="15479"/>
                </a:cxn>
                <a:cxn ang="0">
                  <a:pos x="13393" y="14600"/>
                </a:cxn>
                <a:cxn ang="0">
                  <a:pos x="13180" y="13591"/>
                </a:cxn>
                <a:cxn ang="0">
                  <a:pos x="13588" y="12569"/>
                </a:cxn>
                <a:cxn ang="0">
                  <a:pos x="15436" y="11678"/>
                </a:cxn>
                <a:cxn ang="0">
                  <a:pos x="17514" y="11966"/>
                </a:cxn>
                <a:cxn ang="0">
                  <a:pos x="18669" y="12543"/>
                </a:cxn>
                <a:cxn ang="0">
                  <a:pos x="20072" y="12543"/>
                </a:cxn>
                <a:cxn ang="0">
                  <a:pos x="21298" y="12032"/>
                </a:cxn>
                <a:cxn ang="0">
                  <a:pos x="21653" y="10826"/>
                </a:cxn>
                <a:cxn ang="0">
                  <a:pos x="20800" y="7536"/>
                </a:cxn>
                <a:cxn ang="0">
                  <a:pos x="17656" y="7208"/>
                </a:cxn>
                <a:cxn ang="0">
                  <a:pos x="13695" y="6828"/>
                </a:cxn>
                <a:cxn ang="0">
                  <a:pos x="11919" y="5871"/>
                </a:cxn>
                <a:cxn ang="0">
                  <a:pos x="11723" y="4482"/>
                </a:cxn>
                <a:cxn ang="0">
                  <a:pos x="12700" y="3460"/>
                </a:cxn>
                <a:cxn ang="0">
                  <a:pos x="13357" y="1874"/>
                </a:cxn>
                <a:cxn ang="0">
                  <a:pos x="12665" y="616"/>
                </a:cxn>
                <a:cxn ang="0">
                  <a:pos x="11368" y="104"/>
                </a:cxn>
                <a:cxn ang="0">
                  <a:pos x="9574" y="104"/>
                </a:cxn>
                <a:cxn ang="0">
                  <a:pos x="8277" y="511"/>
                </a:cxn>
                <a:cxn ang="0">
                  <a:pos x="7353" y="1599"/>
                </a:cxn>
                <a:cxn ang="0">
                  <a:pos x="7833" y="3198"/>
                </a:cxn>
                <a:cxn ang="0">
                  <a:pos x="8846" y="4561"/>
                </a:cxn>
                <a:cxn ang="0">
                  <a:pos x="8135" y="5976"/>
                </a:cxn>
                <a:cxn ang="0">
                  <a:pos x="5684" y="6802"/>
                </a:cxn>
                <a:cxn ang="0">
                  <a:pos x="1545" y="6802"/>
                </a:cxn>
                <a:cxn ang="0">
                  <a:pos x="142" y="9869"/>
                </a:cxn>
                <a:cxn ang="0">
                  <a:pos x="497" y="11783"/>
                </a:cxn>
                <a:cxn ang="0">
                  <a:pos x="2131" y="12267"/>
                </a:cxn>
                <a:cxn ang="0">
                  <a:pos x="3872" y="11979"/>
                </a:cxn>
                <a:cxn ang="0">
                  <a:pos x="5506" y="11481"/>
                </a:cxn>
                <a:cxn ang="0">
                  <a:pos x="7353" y="12110"/>
                </a:cxn>
                <a:cxn ang="0">
                  <a:pos x="8028" y="13775"/>
                </a:cxn>
                <a:cxn ang="0">
                  <a:pos x="6803" y="14850"/>
                </a:cxn>
                <a:cxn ang="0">
                  <a:pos x="4849" y="15007"/>
                </a:cxn>
                <a:cxn ang="0">
                  <a:pos x="3428" y="14194"/>
                </a:cxn>
                <a:cxn ang="0">
                  <a:pos x="1811" y="14273"/>
                </a:cxn>
                <a:cxn ang="0">
                  <a:pos x="497" y="15177"/>
                </a:cxn>
                <a:cxn ang="0">
                  <a:pos x="497" y="17340"/>
                </a:cxn>
                <a:cxn ang="0">
                  <a:pos x="994" y="20132"/>
                </a:cxn>
                <a:cxn ang="0">
                  <a:pos x="1474" y="20997"/>
                </a:cxn>
                <a:cxn ang="0">
                  <a:pos x="5701" y="20721"/>
                </a:cxn>
              </a:cxnLst>
              <a:rect l="T0" t="T1" r="T2" b="T3"/>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adFill>
              <a:gsLst>
                <a:gs pos="0">
                  <a:srgbClr val="FFC000"/>
                </a:gs>
                <a:gs pos="100000">
                  <a:srgbClr val="FFFF00"/>
                </a:gs>
              </a:gsLst>
              <a:lin ang="2700000" scaled="1"/>
            </a:gradFill>
            <a:ln w="28575" cmpd="sng">
              <a:solidFill>
                <a:srgbClr val="FFFFFF"/>
              </a:solidFill>
              <a:round/>
              <a:headEnd/>
              <a:tailEnd/>
            </a:ln>
            <a:effectLst>
              <a:outerShdw dist="135003" dir="2471156" algn="ctr" rotWithShape="0">
                <a:srgbClr val="000000">
                  <a:alpha val="50000"/>
                </a:srgbClr>
              </a:outerShdw>
            </a:effectLst>
          </p:spPr>
          <p:txBody>
            <a:bodyPr/>
            <a:lstStyle/>
            <a:p>
              <a:pPr>
                <a:defRPr/>
              </a:pPr>
              <a:endParaRPr lang="zh-CN" altLang="en-US"/>
            </a:p>
          </p:txBody>
        </p:sp>
        <p:sp>
          <p:nvSpPr>
            <p:cNvPr id="6" name="Puzzle2"/>
            <p:cNvSpPr>
              <a:spLocks noEditPoints="1"/>
            </p:cNvSpPr>
            <p:nvPr/>
          </p:nvSpPr>
          <p:spPr bwMode="auto">
            <a:xfrm>
              <a:off x="1056" y="1103"/>
              <a:ext cx="1778" cy="1379"/>
            </a:xfrm>
            <a:custGeom>
              <a:avLst/>
              <a:gdLst>
                <a:gd name="T0" fmla="*/ 5394 w 21600"/>
                <a:gd name="T1" fmla="*/ 6735 h 21600"/>
                <a:gd name="T2" fmla="*/ 16182 w 21600"/>
                <a:gd name="T3" fmla="*/ 20441 h 21600"/>
              </a:gdLst>
              <a:ahLst/>
              <a:cxnLst>
                <a:cxn ang="0">
                  <a:pos x="3637" y="12694"/>
                </a:cxn>
                <a:cxn ang="0">
                  <a:pos x="2530" y="12142"/>
                </a:cxn>
                <a:cxn ang="0">
                  <a:pos x="1378" y="11634"/>
                </a:cxn>
                <a:cxn ang="0">
                  <a:pos x="553" y="12086"/>
                </a:cxn>
                <a:cxn ang="0">
                  <a:pos x="11" y="13386"/>
                </a:cxn>
                <a:cxn ang="0">
                  <a:pos x="451" y="14857"/>
                </a:cxn>
                <a:cxn ang="0">
                  <a:pos x="1208" y="15351"/>
                </a:cxn>
                <a:cxn ang="0">
                  <a:pos x="2225" y="15238"/>
                </a:cxn>
                <a:cxn ang="0">
                  <a:pos x="3615" y="14828"/>
                </a:cxn>
                <a:cxn ang="0">
                  <a:pos x="4179" y="15408"/>
                </a:cxn>
                <a:cxn ang="0">
                  <a:pos x="4552" y="17090"/>
                </a:cxn>
                <a:cxn ang="0">
                  <a:pos x="4552" y="19366"/>
                </a:cxn>
                <a:cxn ang="0">
                  <a:pos x="4744" y="21161"/>
                </a:cxn>
                <a:cxn ang="0">
                  <a:pos x="7410" y="21161"/>
                </a:cxn>
                <a:cxn ang="0">
                  <a:pos x="8969" y="20285"/>
                </a:cxn>
                <a:cxn ang="0">
                  <a:pos x="9433" y="18744"/>
                </a:cxn>
                <a:cxn ang="0">
                  <a:pos x="8777" y="17274"/>
                </a:cxn>
                <a:cxn ang="0">
                  <a:pos x="8472" y="15563"/>
                </a:cxn>
                <a:cxn ang="0">
                  <a:pos x="9060" y="14376"/>
                </a:cxn>
                <a:cxn ang="0">
                  <a:pos x="9884" y="13938"/>
                </a:cxn>
                <a:cxn ang="0">
                  <a:pos x="11037" y="13966"/>
                </a:cxn>
                <a:cxn ang="0">
                  <a:pos x="11861" y="14475"/>
                </a:cxn>
                <a:cxn ang="0">
                  <a:pos x="12291" y="15832"/>
                </a:cxn>
                <a:cxn ang="0">
                  <a:pos x="11884" y="17542"/>
                </a:cxn>
                <a:cxn ang="0">
                  <a:pos x="11251" y="18659"/>
                </a:cxn>
                <a:cxn ang="0">
                  <a:pos x="11376" y="20158"/>
                </a:cxn>
                <a:cxn ang="0">
                  <a:pos x="12528" y="21190"/>
                </a:cxn>
                <a:cxn ang="0">
                  <a:pos x="15025" y="21600"/>
                </a:cxn>
                <a:cxn ang="0">
                  <a:pos x="16821" y="21190"/>
                </a:cxn>
                <a:cxn ang="0">
                  <a:pos x="16719" y="18306"/>
                </a:cxn>
                <a:cxn ang="0">
                  <a:pos x="17081" y="15790"/>
                </a:cxn>
                <a:cxn ang="0">
                  <a:pos x="17905" y="15479"/>
                </a:cxn>
                <a:cxn ang="0">
                  <a:pos x="18866" y="16129"/>
                </a:cxn>
                <a:cxn ang="0">
                  <a:pos x="19860" y="16836"/>
                </a:cxn>
                <a:cxn ang="0">
                  <a:pos x="21035" y="16412"/>
                </a:cxn>
                <a:cxn ang="0">
                  <a:pos x="21600" y="14885"/>
                </a:cxn>
                <a:cxn ang="0">
                  <a:pos x="21419" y="13909"/>
                </a:cxn>
                <a:cxn ang="0">
                  <a:pos x="20357" y="12821"/>
                </a:cxn>
                <a:cxn ang="0">
                  <a:pos x="19148" y="12962"/>
                </a:cxn>
                <a:cxn ang="0">
                  <a:pos x="18470" y="13740"/>
                </a:cxn>
                <a:cxn ang="0">
                  <a:pos x="17499" y="13726"/>
                </a:cxn>
                <a:cxn ang="0">
                  <a:pos x="16889" y="12991"/>
                </a:cxn>
                <a:cxn ang="0">
                  <a:pos x="16889" y="8566"/>
                </a:cxn>
                <a:cxn ang="0">
                  <a:pos x="16154" y="6177"/>
                </a:cxn>
                <a:cxn ang="0">
                  <a:pos x="14200" y="6332"/>
                </a:cxn>
                <a:cxn ang="0">
                  <a:pos x="12358" y="5838"/>
                </a:cxn>
                <a:cxn ang="0">
                  <a:pos x="11466" y="5187"/>
                </a:cxn>
                <a:cxn ang="0">
                  <a:pos x="11443" y="4410"/>
                </a:cxn>
                <a:cxn ang="0">
                  <a:pos x="12336" y="2756"/>
                </a:cxn>
                <a:cxn ang="0">
                  <a:pos x="12246" y="1046"/>
                </a:cxn>
                <a:cxn ang="0">
                  <a:pos x="11579" y="310"/>
                </a:cxn>
                <a:cxn ang="0">
                  <a:pos x="10619" y="28"/>
                </a:cxn>
                <a:cxn ang="0">
                  <a:pos x="9692" y="226"/>
                </a:cxn>
                <a:cxn ang="0">
                  <a:pos x="9128" y="791"/>
                </a:cxn>
                <a:cxn ang="0">
                  <a:pos x="8913" y="2445"/>
                </a:cxn>
                <a:cxn ang="0">
                  <a:pos x="9579" y="4085"/>
                </a:cxn>
                <a:cxn ang="0">
                  <a:pos x="9715" y="5216"/>
                </a:cxn>
                <a:cxn ang="0">
                  <a:pos x="8845" y="5767"/>
                </a:cxn>
                <a:cxn ang="0">
                  <a:pos x="7433" y="5329"/>
                </a:cxn>
                <a:cxn ang="0">
                  <a:pos x="4744" y="5597"/>
                </a:cxn>
                <a:cxn ang="0">
                  <a:pos x="4315" y="7930"/>
                </a:cxn>
                <a:cxn ang="0">
                  <a:pos x="4484" y="11520"/>
                </a:cxn>
              </a:cxnLst>
              <a:rect l="T0" t="T1" r="T2" b="T3"/>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adFill>
              <a:gsLst>
                <a:gs pos="0">
                  <a:srgbClr val="00B0F0"/>
                </a:gs>
                <a:gs pos="100000">
                  <a:srgbClr val="0070C0"/>
                </a:gs>
              </a:gsLst>
              <a:lin ang="18900000" scaled="1"/>
            </a:gradFill>
            <a:ln w="28575" cmpd="sng">
              <a:solidFill>
                <a:srgbClr val="FFFFFF"/>
              </a:solidFill>
              <a:round/>
              <a:headEnd/>
              <a:tailEnd/>
            </a:ln>
            <a:effectLst>
              <a:outerShdw dist="135003" dir="2471156" algn="ctr" rotWithShape="0">
                <a:srgbClr val="000000">
                  <a:alpha val="50000"/>
                </a:srgbClr>
              </a:outerShdw>
            </a:effectLst>
          </p:spPr>
          <p:txBody>
            <a:bodyPr/>
            <a:lstStyle/>
            <a:p>
              <a:pPr>
                <a:defRPr/>
              </a:pPr>
              <a:endParaRPr lang="zh-CN" altLang="en-US"/>
            </a:p>
          </p:txBody>
        </p:sp>
        <p:sp>
          <p:nvSpPr>
            <p:cNvPr id="7" name="Puzzle4"/>
            <p:cNvSpPr>
              <a:spLocks noEditPoints="1"/>
            </p:cNvSpPr>
            <p:nvPr/>
          </p:nvSpPr>
          <p:spPr bwMode="auto">
            <a:xfrm>
              <a:off x="368" y="1086"/>
              <a:ext cx="1072" cy="1763"/>
            </a:xfrm>
            <a:custGeom>
              <a:avLst/>
              <a:gdLst>
                <a:gd name="T0" fmla="*/ 2075 w 21600"/>
                <a:gd name="T1" fmla="*/ 5660 h 21600"/>
                <a:gd name="T2" fmla="*/ 20210 w 21600"/>
                <a:gd name="T3" fmla="*/ 15976 h 21600"/>
              </a:gdLst>
              <a:ahLst/>
              <a:cxnLst>
                <a:cxn ang="0">
                  <a:pos x="4682" y="10237"/>
                </a:cxn>
                <a:cxn ang="0">
                  <a:pos x="7004" y="10469"/>
                </a:cxn>
                <a:cxn ang="0">
                  <a:pos x="8194" y="11340"/>
                </a:cxn>
                <a:cxn ang="0">
                  <a:pos x="8194" y="12265"/>
                </a:cxn>
                <a:cxn ang="0">
                  <a:pos x="6759" y="13257"/>
                </a:cxn>
                <a:cxn ang="0">
                  <a:pos x="4758" y="13301"/>
                </a:cxn>
                <a:cxn ang="0">
                  <a:pos x="3228" y="12607"/>
                </a:cxn>
                <a:cxn ang="0">
                  <a:pos x="1642" y="12309"/>
                </a:cxn>
                <a:cxn ang="0">
                  <a:pos x="528" y="12838"/>
                </a:cxn>
                <a:cxn ang="0">
                  <a:pos x="113" y="15626"/>
                </a:cxn>
                <a:cxn ang="0">
                  <a:pos x="1095" y="16883"/>
                </a:cxn>
                <a:cxn ang="0">
                  <a:pos x="6759" y="16706"/>
                </a:cxn>
                <a:cxn ang="0">
                  <a:pos x="9572" y="17280"/>
                </a:cxn>
                <a:cxn ang="0">
                  <a:pos x="10158" y="18128"/>
                </a:cxn>
                <a:cxn ang="0">
                  <a:pos x="9213" y="18999"/>
                </a:cxn>
                <a:cxn ang="0">
                  <a:pos x="8855" y="20354"/>
                </a:cxn>
                <a:cxn ang="0">
                  <a:pos x="10120" y="21445"/>
                </a:cxn>
                <a:cxn ang="0">
                  <a:pos x="11498" y="21666"/>
                </a:cxn>
                <a:cxn ang="0">
                  <a:pos x="13896" y="21192"/>
                </a:cxn>
                <a:cxn ang="0">
                  <a:pos x="14802" y="19991"/>
                </a:cxn>
                <a:cxn ang="0">
                  <a:pos x="13669" y="18745"/>
                </a:cxn>
                <a:cxn ang="0">
                  <a:pos x="13122" y="17533"/>
                </a:cxn>
                <a:cxn ang="0">
                  <a:pos x="13896" y="16607"/>
                </a:cxn>
                <a:cxn ang="0">
                  <a:pos x="16105" y="16541"/>
                </a:cxn>
                <a:cxn ang="0">
                  <a:pos x="21109" y="16497"/>
                </a:cxn>
                <a:cxn ang="0">
                  <a:pos x="21618" y="14745"/>
                </a:cxn>
                <a:cxn ang="0">
                  <a:pos x="21354" y="13048"/>
                </a:cxn>
                <a:cxn ang="0">
                  <a:pos x="20637" y="12034"/>
                </a:cxn>
                <a:cxn ang="0">
                  <a:pos x="19390" y="11824"/>
                </a:cxn>
                <a:cxn ang="0">
                  <a:pos x="17049" y="12221"/>
                </a:cxn>
                <a:cxn ang="0">
                  <a:pos x="15520" y="12155"/>
                </a:cxn>
                <a:cxn ang="0">
                  <a:pos x="14255" y="11483"/>
                </a:cxn>
                <a:cxn ang="0">
                  <a:pos x="14066" y="10359"/>
                </a:cxn>
                <a:cxn ang="0">
                  <a:pos x="15350" y="9477"/>
                </a:cxn>
                <a:cxn ang="0">
                  <a:pos x="16690" y="9345"/>
                </a:cxn>
                <a:cxn ang="0">
                  <a:pos x="18994" y="10006"/>
                </a:cxn>
                <a:cxn ang="0">
                  <a:pos x="20410" y="10105"/>
                </a:cxn>
                <a:cxn ang="0">
                  <a:pos x="21279" y="9642"/>
                </a:cxn>
                <a:cxn ang="0">
                  <a:pos x="21354" y="7714"/>
                </a:cxn>
                <a:cxn ang="0">
                  <a:pos x="20958" y="4860"/>
                </a:cxn>
                <a:cxn ang="0">
                  <a:pos x="18465" y="5201"/>
                </a:cxn>
                <a:cxn ang="0">
                  <a:pos x="14840" y="5157"/>
                </a:cxn>
                <a:cxn ang="0">
                  <a:pos x="12480" y="4606"/>
                </a:cxn>
                <a:cxn ang="0">
                  <a:pos x="12046" y="3967"/>
                </a:cxn>
                <a:cxn ang="0">
                  <a:pos x="13065" y="3085"/>
                </a:cxn>
                <a:cxn ang="0">
                  <a:pos x="14104" y="1730"/>
                </a:cxn>
                <a:cxn ang="0">
                  <a:pos x="13103" y="462"/>
                </a:cxn>
                <a:cxn ang="0">
                  <a:pos x="10667" y="11"/>
                </a:cxn>
                <a:cxn ang="0">
                  <a:pos x="8458" y="815"/>
                </a:cxn>
                <a:cxn ang="0">
                  <a:pos x="7835" y="2193"/>
                </a:cxn>
                <a:cxn ang="0">
                  <a:pos x="8704" y="3019"/>
                </a:cxn>
                <a:cxn ang="0">
                  <a:pos x="9534" y="4033"/>
                </a:cxn>
                <a:cxn ang="0">
                  <a:pos x="9006" y="4628"/>
                </a:cxn>
                <a:cxn ang="0">
                  <a:pos x="4795" y="4815"/>
                </a:cxn>
                <a:cxn ang="0">
                  <a:pos x="698" y="4771"/>
                </a:cxn>
                <a:cxn ang="0">
                  <a:pos x="453" y="8606"/>
                </a:cxn>
                <a:cxn ang="0">
                  <a:pos x="660" y="10590"/>
                </a:cxn>
                <a:cxn ang="0">
                  <a:pos x="1963" y="11064"/>
                </a:cxn>
                <a:cxn ang="0">
                  <a:pos x="3606" y="10766"/>
                </a:cxn>
              </a:cxnLst>
              <a:rect l="T0" t="T1" r="T2" b="T3"/>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adFill>
              <a:gsLst>
                <a:gs pos="0">
                  <a:srgbClr val="FFC000"/>
                </a:gs>
                <a:gs pos="100000">
                  <a:srgbClr val="FFFF00"/>
                </a:gs>
              </a:gsLst>
              <a:lin ang="2700000" scaled="1"/>
            </a:gradFill>
            <a:ln w="28575" cmpd="sng">
              <a:solidFill>
                <a:srgbClr val="FFFFFF"/>
              </a:solidFill>
              <a:round/>
              <a:headEnd/>
              <a:tailEnd/>
            </a:ln>
            <a:effectLst>
              <a:outerShdw dist="135003" dir="2471156" algn="ctr" rotWithShape="0">
                <a:srgbClr val="000000">
                  <a:alpha val="50000"/>
                </a:srgbClr>
              </a:outerShdw>
            </a:effectLst>
          </p:spPr>
          <p:txBody>
            <a:bodyPr/>
            <a:lstStyle/>
            <a:p>
              <a:pPr>
                <a:defRPr/>
              </a:pPr>
              <a:endParaRPr lang="zh-CN" altLang="en-US"/>
            </a:p>
          </p:txBody>
        </p:sp>
        <p:sp>
          <p:nvSpPr>
            <p:cNvPr id="8" name="Puzzle1"/>
            <p:cNvSpPr>
              <a:spLocks noEditPoints="1"/>
            </p:cNvSpPr>
            <p:nvPr/>
          </p:nvSpPr>
          <p:spPr bwMode="auto">
            <a:xfrm>
              <a:off x="0" y="458"/>
              <a:ext cx="1800" cy="1051"/>
            </a:xfrm>
            <a:custGeom>
              <a:avLst/>
              <a:gdLst>
                <a:gd name="T0" fmla="*/ 6084 w 21600"/>
                <a:gd name="T1" fmla="*/ 2569 h 21600"/>
                <a:gd name="T2" fmla="*/ 16128 w 21600"/>
                <a:gd name="T3" fmla="*/ 19545 h 21600"/>
              </a:gdLst>
              <a:ahLst/>
              <a:cxnLst>
                <a:cxn ang="0">
                  <a:pos x="10012" y="20426"/>
                </a:cxn>
                <a:cxn ang="0">
                  <a:pos x="10068" y="19142"/>
                </a:cxn>
                <a:cxn ang="0">
                  <a:pos x="9382" y="17466"/>
                </a:cxn>
                <a:cxn ang="0">
                  <a:pos x="9101" y="15753"/>
                </a:cxn>
                <a:cxn ang="0">
                  <a:pos x="9855" y="13611"/>
                </a:cxn>
                <a:cxn ang="0">
                  <a:pos x="11351" y="12885"/>
                </a:cxn>
                <a:cxn ang="0">
                  <a:pos x="12555" y="14244"/>
                </a:cxn>
                <a:cxn ang="0">
                  <a:pos x="12813" y="16535"/>
                </a:cxn>
                <a:cxn ang="0">
                  <a:pos x="11868" y="18751"/>
                </a:cxn>
                <a:cxn ang="0">
                  <a:pos x="11632" y="19942"/>
                </a:cxn>
                <a:cxn ang="0">
                  <a:pos x="12206" y="21004"/>
                </a:cxn>
                <a:cxn ang="0">
                  <a:pos x="13983" y="21693"/>
                </a:cxn>
                <a:cxn ang="0">
                  <a:pos x="16132" y="21432"/>
                </a:cxn>
                <a:cxn ang="0">
                  <a:pos x="17133" y="20222"/>
                </a:cxn>
                <a:cxn ang="0">
                  <a:pos x="17066" y="17261"/>
                </a:cxn>
                <a:cxn ang="0">
                  <a:pos x="16717" y="13071"/>
                </a:cxn>
                <a:cxn ang="0">
                  <a:pos x="17370" y="11470"/>
                </a:cxn>
                <a:cxn ang="0">
                  <a:pos x="18382" y="10893"/>
                </a:cxn>
                <a:cxn ang="0">
                  <a:pos x="19271" y="11861"/>
                </a:cxn>
                <a:cxn ang="0">
                  <a:pos x="20452" y="12215"/>
                </a:cxn>
                <a:cxn ang="0">
                  <a:pos x="21465" y="11079"/>
                </a:cxn>
                <a:cxn ang="0">
                  <a:pos x="21465" y="8751"/>
                </a:cxn>
                <a:cxn ang="0">
                  <a:pos x="20452" y="7317"/>
                </a:cxn>
                <a:cxn ang="0">
                  <a:pos x="19271" y="7504"/>
                </a:cxn>
                <a:cxn ang="0">
                  <a:pos x="18270" y="8286"/>
                </a:cxn>
                <a:cxn ang="0">
                  <a:pos x="17133" y="7969"/>
                </a:cxn>
                <a:cxn ang="0">
                  <a:pos x="16616" y="6498"/>
                </a:cxn>
                <a:cxn ang="0">
                  <a:pos x="16908" y="1173"/>
                </a:cxn>
                <a:cxn ang="0">
                  <a:pos x="15063" y="353"/>
                </a:cxn>
                <a:cxn ang="0">
                  <a:pos x="12982" y="18"/>
                </a:cxn>
                <a:cxn ang="0">
                  <a:pos x="12363" y="1210"/>
                </a:cxn>
                <a:cxn ang="0">
                  <a:pos x="12386" y="3240"/>
                </a:cxn>
                <a:cxn ang="0">
                  <a:pos x="13162" y="5251"/>
                </a:cxn>
                <a:cxn ang="0">
                  <a:pos x="13050" y="7429"/>
                </a:cxn>
                <a:cxn ang="0">
                  <a:pos x="11756" y="8788"/>
                </a:cxn>
                <a:cxn ang="0">
                  <a:pos x="10721" y="8640"/>
                </a:cxn>
                <a:cxn ang="0">
                  <a:pos x="9900" y="7392"/>
                </a:cxn>
                <a:cxn ang="0">
                  <a:pos x="9753" y="4990"/>
                </a:cxn>
                <a:cxn ang="0">
                  <a:pos x="10395" y="3351"/>
                </a:cxn>
                <a:cxn ang="0">
                  <a:pos x="10395" y="1880"/>
                </a:cxn>
                <a:cxn ang="0">
                  <a:pos x="9191" y="670"/>
                </a:cxn>
                <a:cxn ang="0">
                  <a:pos x="6187" y="521"/>
                </a:cxn>
                <a:cxn ang="0">
                  <a:pos x="5175" y="3556"/>
                </a:cxn>
                <a:cxn ang="0">
                  <a:pos x="5366" y="7168"/>
                </a:cxn>
                <a:cxn ang="0">
                  <a:pos x="5006" y="8248"/>
                </a:cxn>
                <a:cxn ang="0">
                  <a:pos x="4095" y="8788"/>
                </a:cxn>
                <a:cxn ang="0">
                  <a:pos x="3251" y="8491"/>
                </a:cxn>
                <a:cxn ang="0">
                  <a:pos x="2407" y="7541"/>
                </a:cxn>
                <a:cxn ang="0">
                  <a:pos x="989" y="7708"/>
                </a:cxn>
                <a:cxn ang="0">
                  <a:pos x="191" y="9142"/>
                </a:cxn>
                <a:cxn ang="0">
                  <a:pos x="33" y="10706"/>
                </a:cxn>
                <a:cxn ang="0">
                  <a:pos x="292" y="11973"/>
                </a:cxn>
                <a:cxn ang="0">
                  <a:pos x="1395" y="13108"/>
                </a:cxn>
                <a:cxn ang="0">
                  <a:pos x="2587" y="12792"/>
                </a:cxn>
                <a:cxn ang="0">
                  <a:pos x="3408" y="12103"/>
                </a:cxn>
                <a:cxn ang="0">
                  <a:pos x="4353" y="12643"/>
                </a:cxn>
                <a:cxn ang="0">
                  <a:pos x="4702" y="14282"/>
                </a:cxn>
                <a:cxn ang="0">
                  <a:pos x="4590" y="19514"/>
                </a:cxn>
                <a:cxn ang="0">
                  <a:pos x="5265" y="21078"/>
                </a:cxn>
                <a:cxn ang="0">
                  <a:pos x="8696" y="20855"/>
                </a:cxn>
              </a:cxnLst>
              <a:rect l="T0" t="T1" r="T2" b="T3"/>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adFill>
              <a:gsLst>
                <a:gs pos="0">
                  <a:srgbClr val="00B0F0"/>
                </a:gs>
                <a:gs pos="100000">
                  <a:srgbClr val="0070C0"/>
                </a:gs>
              </a:gsLst>
              <a:lin ang="18900000" scaled="1"/>
            </a:gradFill>
            <a:ln w="28575" cmpd="sng">
              <a:solidFill>
                <a:srgbClr val="FFFFFF"/>
              </a:solidFill>
              <a:round/>
              <a:headEnd/>
              <a:tailEnd/>
            </a:ln>
            <a:effectLst>
              <a:outerShdw dist="135003" dir="2471156" algn="ctr" rotWithShape="0">
                <a:srgbClr val="000000">
                  <a:alpha val="50000"/>
                </a:srgbClr>
              </a:outerShdw>
            </a:effectLst>
          </p:spPr>
          <p:txBody>
            <a:bodyPr/>
            <a:lstStyle/>
            <a:p>
              <a:pPr>
                <a:defRPr/>
              </a:pPr>
              <a:endParaRPr lang="zh-CN" altLang="en-US"/>
            </a:p>
          </p:txBody>
        </p:sp>
      </p:grpSp>
      <p:sp>
        <p:nvSpPr>
          <p:cNvPr id="9" name="矩形 8"/>
          <p:cNvSpPr/>
          <p:nvPr/>
        </p:nvSpPr>
        <p:spPr>
          <a:xfrm>
            <a:off x="665914" y="1532583"/>
            <a:ext cx="2093760" cy="523220"/>
          </a:xfrm>
          <a:prstGeom prst="rect">
            <a:avLst/>
          </a:prstGeom>
        </p:spPr>
        <p:txBody>
          <a:bodyPr wrap="square">
            <a:spAutoFit/>
          </a:bodyPr>
          <a:lstStyle/>
          <a:p>
            <a:r>
              <a:rPr lang="zh-CN" altLang="en-US" sz="1600" b="1" dirty="0">
                <a:solidFill>
                  <a:srgbClr val="0070C0"/>
                </a:solidFill>
                <a:latin typeface="微软雅黑" panose="020B0503020204020204" pitchFamily="34" charset="-122"/>
                <a:ea typeface="微软雅黑" panose="020B0503020204020204" pitchFamily="34" charset="-122"/>
              </a:rPr>
              <a:t>集中多元化经营战略</a:t>
            </a:r>
            <a:endParaRPr lang="en-US" altLang="zh-CN" sz="1600" b="1" dirty="0">
              <a:solidFill>
                <a:srgbClr val="0070C0"/>
              </a:solidFill>
              <a:latin typeface="微软雅黑" panose="020B0503020204020204" pitchFamily="34" charset="-122"/>
              <a:ea typeface="微软雅黑" panose="020B0503020204020204" pitchFamily="34" charset="-122"/>
            </a:endParaRPr>
          </a:p>
          <a:p>
            <a:r>
              <a:rPr lang="en-US" altLang="zh-CN" sz="1100" dirty="0">
                <a:solidFill>
                  <a:srgbClr val="0070C0"/>
                </a:solidFill>
                <a:latin typeface="微软雅黑" panose="020B0503020204020204" pitchFamily="34" charset="-122"/>
                <a:ea typeface="微软雅黑" panose="020B0503020204020204" pitchFamily="34" charset="-122"/>
              </a:rPr>
              <a:t>Concentric diversification</a:t>
            </a:r>
            <a:endParaRPr lang="zh-CN" altLang="en-US" sz="1100" dirty="0">
              <a:solidFill>
                <a:srgbClr val="0070C0"/>
              </a:solidFill>
              <a:latin typeface="微软雅黑" panose="020B0503020204020204" pitchFamily="34" charset="-122"/>
              <a:ea typeface="微软雅黑" panose="020B0503020204020204" pitchFamily="34" charset="-122"/>
            </a:endParaRPr>
          </a:p>
        </p:txBody>
      </p:sp>
      <p:sp>
        <p:nvSpPr>
          <p:cNvPr id="10" name="矩形 9"/>
          <p:cNvSpPr/>
          <p:nvPr/>
        </p:nvSpPr>
        <p:spPr>
          <a:xfrm>
            <a:off x="602319" y="2032555"/>
            <a:ext cx="2830835" cy="1015663"/>
          </a:xfrm>
          <a:prstGeom prst="rect">
            <a:avLst/>
          </a:prstGeom>
        </p:spPr>
        <p:txBody>
          <a:bodyPr wrap="square">
            <a:spAutoFit/>
          </a:bodyPr>
          <a:lstStyle/>
          <a:p>
            <a:r>
              <a:rPr lang="zh-CN" altLang="en-US" sz="1200" dirty="0">
                <a:solidFill>
                  <a:srgbClr val="0070C0"/>
                </a:solidFill>
                <a:latin typeface="楷体" panose="02010609060101010101" pitchFamily="49" charset="-122"/>
                <a:ea typeface="楷体" panose="02010609060101010101" pitchFamily="49" charset="-122"/>
              </a:rPr>
              <a:t>指企业利用原有的生产技术条件，制造与原产品用途不同的新产品。</a:t>
            </a:r>
            <a:r>
              <a:rPr lang="zh-CN" altLang="en-US" sz="1200" dirty="0">
                <a:solidFill>
                  <a:srgbClr val="0070C0"/>
                </a:solidFill>
                <a:latin typeface="微软雅黑" panose="020B0503020204020204" pitchFamily="34" charset="-122"/>
                <a:ea typeface="微软雅黑" panose="020B0503020204020204" pitchFamily="34" charset="-122"/>
              </a:rPr>
              <a:t>同心多角化经营的特点是，原产品与新产品的基本用途不同，但它们之间有较强的技术关联性。</a:t>
            </a:r>
          </a:p>
        </p:txBody>
      </p:sp>
      <p:sp>
        <p:nvSpPr>
          <p:cNvPr id="11" name="矩形 10"/>
          <p:cNvSpPr/>
          <p:nvPr/>
        </p:nvSpPr>
        <p:spPr>
          <a:xfrm>
            <a:off x="5876889" y="667530"/>
            <a:ext cx="2088232" cy="507831"/>
          </a:xfrm>
          <a:prstGeom prst="rect">
            <a:avLst/>
          </a:prstGeom>
        </p:spPr>
        <p:txBody>
          <a:bodyPr wrap="square">
            <a:spAutoFit/>
          </a:bodyPr>
          <a:lstStyle/>
          <a:p>
            <a:r>
              <a:rPr lang="zh-CN" altLang="en-US" sz="1600" b="1" dirty="0">
                <a:solidFill>
                  <a:srgbClr val="0070C0"/>
                </a:solidFill>
                <a:latin typeface="微软雅黑" panose="020B0503020204020204" pitchFamily="34" charset="-122"/>
                <a:ea typeface="微软雅黑" panose="020B0503020204020204" pitchFamily="34" charset="-122"/>
              </a:rPr>
              <a:t>横向多元化经营战略</a:t>
            </a:r>
            <a:endParaRPr lang="en-US" altLang="zh-CN" sz="1600" b="1" dirty="0">
              <a:solidFill>
                <a:srgbClr val="0070C0"/>
              </a:solidFill>
              <a:latin typeface="微软雅黑" panose="020B0503020204020204" pitchFamily="34" charset="-122"/>
              <a:ea typeface="微软雅黑" panose="020B0503020204020204" pitchFamily="34" charset="-122"/>
            </a:endParaRPr>
          </a:p>
          <a:p>
            <a:r>
              <a:rPr lang="en-US" altLang="zh-CN" sz="1100" dirty="0">
                <a:solidFill>
                  <a:srgbClr val="0070C0"/>
                </a:solidFill>
                <a:latin typeface="微软雅黑" panose="020B0503020204020204" pitchFamily="34" charset="-122"/>
                <a:ea typeface="微软雅黑" panose="020B0503020204020204" pitchFamily="34" charset="-122"/>
              </a:rPr>
              <a:t>Horizontal diversification</a:t>
            </a:r>
            <a:endParaRPr lang="zh-CN" altLang="en-US" sz="1100" dirty="0">
              <a:solidFill>
                <a:srgbClr val="0070C0"/>
              </a:solidFill>
              <a:latin typeface="微软雅黑" panose="020B0503020204020204" pitchFamily="34" charset="-122"/>
              <a:ea typeface="微软雅黑" panose="020B0503020204020204" pitchFamily="34" charset="-122"/>
            </a:endParaRPr>
          </a:p>
        </p:txBody>
      </p:sp>
      <p:sp>
        <p:nvSpPr>
          <p:cNvPr id="12" name="矩形 11"/>
          <p:cNvSpPr/>
          <p:nvPr/>
        </p:nvSpPr>
        <p:spPr>
          <a:xfrm>
            <a:off x="5940152" y="1212706"/>
            <a:ext cx="2766636" cy="1015663"/>
          </a:xfrm>
          <a:prstGeom prst="rect">
            <a:avLst/>
          </a:prstGeom>
        </p:spPr>
        <p:txBody>
          <a:bodyPr wrap="square">
            <a:spAutoFit/>
          </a:bodyPr>
          <a:lstStyle/>
          <a:p>
            <a:r>
              <a:rPr lang="zh-CN" altLang="en-US" sz="1200" dirty="0">
                <a:solidFill>
                  <a:srgbClr val="0070C0"/>
                </a:solidFill>
                <a:latin typeface="楷体" panose="02010609060101010101" pitchFamily="49" charset="-122"/>
                <a:ea typeface="楷体" panose="02010609060101010101" pitchFamily="49" charset="-122"/>
              </a:rPr>
              <a:t>指企业生产新产品销售给原市场的顾客，以满足他们新的需求。</a:t>
            </a:r>
            <a:r>
              <a:rPr lang="zh-CN" altLang="en-US" sz="1200" dirty="0">
                <a:solidFill>
                  <a:srgbClr val="0070C0"/>
                </a:solidFill>
                <a:latin typeface="微软雅黑" panose="020B0503020204020204" pitchFamily="34" charset="-122"/>
                <a:ea typeface="微软雅黑" panose="020B0503020204020204" pitchFamily="34" charset="-122"/>
              </a:rPr>
              <a:t>水平多角化经营的特点是，原产品与新产品的基本用途不同，但它们之间有密切的销售关联性。</a:t>
            </a:r>
          </a:p>
        </p:txBody>
      </p:sp>
      <p:sp>
        <p:nvSpPr>
          <p:cNvPr id="13" name="矩形 12"/>
          <p:cNvSpPr/>
          <p:nvPr/>
        </p:nvSpPr>
        <p:spPr>
          <a:xfrm>
            <a:off x="618179" y="3499556"/>
            <a:ext cx="2233188" cy="507831"/>
          </a:xfrm>
          <a:prstGeom prst="rect">
            <a:avLst/>
          </a:prstGeom>
        </p:spPr>
        <p:txBody>
          <a:bodyPr wrap="square">
            <a:spAutoFit/>
          </a:bodyPr>
          <a:lstStyle/>
          <a:p>
            <a:r>
              <a:rPr lang="zh-CN" altLang="en-US" sz="1600" b="1" dirty="0">
                <a:solidFill>
                  <a:srgbClr val="0070C0"/>
                </a:solidFill>
                <a:latin typeface="微软雅黑" panose="020B0503020204020204" pitchFamily="34" charset="-122"/>
                <a:ea typeface="微软雅黑" panose="020B0503020204020204" pitchFamily="34" charset="-122"/>
              </a:rPr>
              <a:t>垂直多角化经营战略</a:t>
            </a:r>
            <a:endParaRPr lang="en-US" altLang="zh-CN" sz="1600" b="1" dirty="0">
              <a:solidFill>
                <a:srgbClr val="0070C0"/>
              </a:solidFill>
              <a:latin typeface="微软雅黑" panose="020B0503020204020204" pitchFamily="34" charset="-122"/>
              <a:ea typeface="微软雅黑" panose="020B0503020204020204" pitchFamily="34" charset="-122"/>
            </a:endParaRPr>
          </a:p>
          <a:p>
            <a:r>
              <a:rPr lang="en-US" altLang="zh-CN" sz="1100" dirty="0">
                <a:solidFill>
                  <a:srgbClr val="0070C0"/>
                </a:solidFill>
                <a:latin typeface="微软雅黑" panose="020B0503020204020204" pitchFamily="34" charset="-122"/>
                <a:ea typeface="微软雅黑" panose="020B0503020204020204" pitchFamily="34" charset="-122"/>
              </a:rPr>
              <a:t>Vertical diversification</a:t>
            </a:r>
            <a:endParaRPr lang="zh-CN" altLang="en-US" sz="1100" dirty="0">
              <a:solidFill>
                <a:srgbClr val="0070C0"/>
              </a:solidFill>
              <a:latin typeface="微软雅黑" panose="020B0503020204020204" pitchFamily="34" charset="-122"/>
              <a:ea typeface="微软雅黑" panose="020B0503020204020204" pitchFamily="34" charset="-122"/>
            </a:endParaRPr>
          </a:p>
        </p:txBody>
      </p:sp>
      <p:sp>
        <p:nvSpPr>
          <p:cNvPr id="14" name="矩形 13"/>
          <p:cNvSpPr/>
          <p:nvPr/>
        </p:nvSpPr>
        <p:spPr>
          <a:xfrm>
            <a:off x="6228184" y="2864076"/>
            <a:ext cx="2672117" cy="507831"/>
          </a:xfrm>
          <a:prstGeom prst="rect">
            <a:avLst/>
          </a:prstGeom>
        </p:spPr>
        <p:txBody>
          <a:bodyPr wrap="square">
            <a:spAutoFit/>
          </a:bodyPr>
          <a:lstStyle/>
          <a:p>
            <a:r>
              <a:rPr lang="zh-CN" altLang="en-US" sz="1600" b="1" dirty="0">
                <a:solidFill>
                  <a:srgbClr val="0070C0"/>
                </a:solidFill>
                <a:latin typeface="微软雅黑" panose="020B0503020204020204" pitchFamily="34" charset="-122"/>
                <a:ea typeface="微软雅黑" panose="020B0503020204020204" pitchFamily="34" charset="-122"/>
              </a:rPr>
              <a:t>整体多角化经营战略</a:t>
            </a:r>
            <a:endParaRPr lang="en-US" altLang="zh-CN" sz="1600" b="1" dirty="0">
              <a:solidFill>
                <a:srgbClr val="0070C0"/>
              </a:solidFill>
              <a:latin typeface="微软雅黑" panose="020B0503020204020204" pitchFamily="34" charset="-122"/>
              <a:ea typeface="微软雅黑" panose="020B0503020204020204" pitchFamily="34" charset="-122"/>
            </a:endParaRPr>
          </a:p>
          <a:p>
            <a:r>
              <a:rPr lang="en-US" altLang="zh-CN" sz="1100" dirty="0">
                <a:solidFill>
                  <a:srgbClr val="0070C0"/>
                </a:solidFill>
                <a:latin typeface="微软雅黑" panose="020B0503020204020204" pitchFamily="34" charset="-122"/>
                <a:ea typeface="微软雅黑" panose="020B0503020204020204" pitchFamily="34" charset="-122"/>
              </a:rPr>
              <a:t>Conglomerate diversification</a:t>
            </a:r>
            <a:endParaRPr lang="zh-CN" altLang="en-US" sz="1100" dirty="0">
              <a:solidFill>
                <a:srgbClr val="0070C0"/>
              </a:solidFill>
              <a:latin typeface="微软雅黑" panose="020B0503020204020204" pitchFamily="34" charset="-122"/>
              <a:ea typeface="微软雅黑" panose="020B0503020204020204" pitchFamily="34" charset="-122"/>
            </a:endParaRPr>
          </a:p>
        </p:txBody>
      </p:sp>
      <p:sp>
        <p:nvSpPr>
          <p:cNvPr id="15" name="矩形 14"/>
          <p:cNvSpPr/>
          <p:nvPr/>
        </p:nvSpPr>
        <p:spPr>
          <a:xfrm>
            <a:off x="6387366" y="3391176"/>
            <a:ext cx="1872208" cy="1015663"/>
          </a:xfrm>
          <a:prstGeom prst="rect">
            <a:avLst/>
          </a:prstGeom>
        </p:spPr>
        <p:txBody>
          <a:bodyPr wrap="square">
            <a:spAutoFit/>
          </a:bodyPr>
          <a:lstStyle/>
          <a:p>
            <a:r>
              <a:rPr lang="zh-CN" altLang="en-US" sz="1200" dirty="0">
                <a:solidFill>
                  <a:srgbClr val="0070C0"/>
                </a:solidFill>
                <a:latin typeface="楷体" panose="02010609060101010101" pitchFamily="49" charset="-122"/>
                <a:ea typeface="楷体" panose="02010609060101010101" pitchFamily="49" charset="-122"/>
              </a:rPr>
              <a:t>指企业向与原产品、技术、市场无关的经营范围扩展。</a:t>
            </a:r>
            <a:r>
              <a:rPr lang="zh-CN" altLang="en-US" sz="1200" dirty="0">
                <a:solidFill>
                  <a:srgbClr val="0070C0"/>
                </a:solidFill>
                <a:latin typeface="微软雅黑" panose="020B0503020204020204" pitchFamily="34" charset="-122"/>
                <a:ea typeface="微软雅黑" panose="020B0503020204020204" pitchFamily="34" charset="-122"/>
              </a:rPr>
              <a:t>整体多角化经营需要充足的资金和其它资源，故为实力雄厚的大公司所采用。</a:t>
            </a:r>
          </a:p>
        </p:txBody>
      </p:sp>
      <p:sp>
        <p:nvSpPr>
          <p:cNvPr id="16" name="矩形 15"/>
          <p:cNvSpPr/>
          <p:nvPr/>
        </p:nvSpPr>
        <p:spPr>
          <a:xfrm>
            <a:off x="633866" y="4007387"/>
            <a:ext cx="5598577" cy="830997"/>
          </a:xfrm>
          <a:prstGeom prst="rect">
            <a:avLst/>
          </a:prstGeom>
        </p:spPr>
        <p:txBody>
          <a:bodyPr wrap="square">
            <a:spAutoFit/>
          </a:bodyPr>
          <a:lstStyle/>
          <a:p>
            <a:r>
              <a:rPr lang="zh-CN" altLang="en-US" sz="1200" dirty="0">
                <a:solidFill>
                  <a:srgbClr val="0070C0"/>
                </a:solidFill>
                <a:latin typeface="微软雅黑" panose="020B0503020204020204" pitchFamily="34" charset="-122"/>
                <a:ea typeface="微软雅黑" panose="020B0503020204020204" pitchFamily="34" charset="-122"/>
              </a:rPr>
              <a:t>垂直多角化经营的特点，是原产品与新产品的基本用途不同，但它们之间有密切的产品加工阶段关联性或生产与流通关联性。</a:t>
            </a:r>
            <a:r>
              <a:rPr lang="zh-CN" altLang="en-US" sz="1200" dirty="0">
                <a:solidFill>
                  <a:srgbClr val="0070C0"/>
                </a:solidFill>
                <a:latin typeface="楷体" panose="02010609060101010101" pitchFamily="49" charset="-122"/>
                <a:ea typeface="楷体" panose="02010609060101010101" pitchFamily="49" charset="-122"/>
              </a:rPr>
              <a:t>一般而言，后向一体化多角经营可保证原材料、零配件供应，风险较小；前向一体化多角经营往往在新的市场遇到激烈竞争，但原料或商品货源有保障。</a:t>
            </a:r>
          </a:p>
        </p:txBody>
      </p:sp>
      <p:grpSp>
        <p:nvGrpSpPr>
          <p:cNvPr id="17" name="组合 16"/>
          <p:cNvGrpSpPr/>
          <p:nvPr/>
        </p:nvGrpSpPr>
        <p:grpSpPr>
          <a:xfrm>
            <a:off x="611560" y="798403"/>
            <a:ext cx="2160240" cy="756000"/>
            <a:chOff x="4960303" y="447598"/>
            <a:chExt cx="2160240" cy="756000"/>
          </a:xfrm>
        </p:grpSpPr>
        <p:sp>
          <p:nvSpPr>
            <p:cNvPr id="18" name="圆角矩形 17"/>
            <p:cNvSpPr/>
            <p:nvPr/>
          </p:nvSpPr>
          <p:spPr>
            <a:xfrm>
              <a:off x="5338303" y="573570"/>
              <a:ext cx="1782240"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latin typeface="微软雅黑" panose="020B0503020204020204" pitchFamily="34" charset="-122"/>
                  <a:ea typeface="微软雅黑" panose="020B0503020204020204" pitchFamily="34" charset="-122"/>
                </a:rPr>
                <a:t>细分类别</a:t>
              </a:r>
            </a:p>
          </p:txBody>
        </p:sp>
        <p:sp>
          <p:nvSpPr>
            <p:cNvPr id="19" name="椭圆 18"/>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2</a:t>
              </a:r>
              <a:endParaRPr lang="zh-CN" altLang="en-US" sz="3200" b="1" dirty="0">
                <a:latin typeface="Arial Black" panose="020B0A04020102020204" pitchFamily="34" charset="0"/>
                <a:ea typeface="微软雅黑" panose="020B0503020204020204" pitchFamily="34" charset="-122"/>
              </a:endParaRPr>
            </a:p>
          </p:txBody>
        </p:sp>
      </p:grpSp>
      <p:sp>
        <p:nvSpPr>
          <p:cNvPr id="21" name="椭圆 20">
            <a:hlinkClick r:id="rId2" action="ppaction://hlinksldjump"/>
          </p:cNvPr>
          <p:cNvSpPr>
            <a:spLocks noChangeAspect="1"/>
          </p:cNvSpPr>
          <p:nvPr/>
        </p:nvSpPr>
        <p:spPr>
          <a:xfrm>
            <a:off x="8190041" y="51470"/>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776359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3.2.4 </a:t>
            </a:r>
            <a:r>
              <a:rPr lang="zh-CN" altLang="en-US" dirty="0"/>
              <a:t>多元化战略（</a:t>
            </a:r>
            <a:r>
              <a:rPr lang="en-US" altLang="zh-CN" dirty="0"/>
              <a:t>3</a:t>
            </a:r>
            <a:r>
              <a:rPr lang="zh-CN" altLang="en-US" dirty="0"/>
              <a:t>）</a:t>
            </a:r>
          </a:p>
        </p:txBody>
      </p:sp>
      <p:sp>
        <p:nvSpPr>
          <p:cNvPr id="4" name="圆角矩形 3"/>
          <p:cNvSpPr/>
          <p:nvPr/>
        </p:nvSpPr>
        <p:spPr>
          <a:xfrm>
            <a:off x="731980" y="1959978"/>
            <a:ext cx="3384376" cy="1031046"/>
          </a:xfrm>
          <a:prstGeom prst="roundRect">
            <a:avLst>
              <a:gd name="adj" fmla="val 7243"/>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同侧圆角矩形 4"/>
          <p:cNvSpPr/>
          <p:nvPr/>
        </p:nvSpPr>
        <p:spPr>
          <a:xfrm>
            <a:off x="971600" y="1617792"/>
            <a:ext cx="2664296" cy="360040"/>
          </a:xfrm>
          <a:prstGeom prst="round2Same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适用条件</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外部环境</a:t>
            </a:r>
          </a:p>
        </p:txBody>
      </p:sp>
      <p:grpSp>
        <p:nvGrpSpPr>
          <p:cNvPr id="6" name="组合 5"/>
          <p:cNvGrpSpPr/>
          <p:nvPr/>
        </p:nvGrpSpPr>
        <p:grpSpPr>
          <a:xfrm>
            <a:off x="611560" y="798403"/>
            <a:ext cx="2160240" cy="756000"/>
            <a:chOff x="4960303" y="447598"/>
            <a:chExt cx="2160240" cy="756000"/>
          </a:xfrm>
        </p:grpSpPr>
        <p:sp>
          <p:nvSpPr>
            <p:cNvPr id="7" name="圆角矩形 6"/>
            <p:cNvSpPr/>
            <p:nvPr/>
          </p:nvSpPr>
          <p:spPr>
            <a:xfrm>
              <a:off x="5338303" y="573570"/>
              <a:ext cx="1782240"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latin typeface="微软雅黑" panose="020B0503020204020204" pitchFamily="34" charset="-122"/>
                  <a:ea typeface="微软雅黑" panose="020B0503020204020204" pitchFamily="34" charset="-122"/>
                </a:rPr>
                <a:t>适用条件</a:t>
              </a:r>
            </a:p>
          </p:txBody>
        </p:sp>
        <p:sp>
          <p:nvSpPr>
            <p:cNvPr id="8" name="椭圆 7"/>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3</a:t>
              </a:r>
              <a:endParaRPr lang="zh-CN" altLang="en-US" sz="3200" b="1" dirty="0">
                <a:latin typeface="Arial Black" panose="020B0A04020102020204" pitchFamily="34" charset="0"/>
                <a:ea typeface="微软雅黑" panose="020B0503020204020204" pitchFamily="34" charset="-122"/>
              </a:endParaRPr>
            </a:p>
          </p:txBody>
        </p:sp>
      </p:grpSp>
      <p:sp>
        <p:nvSpPr>
          <p:cNvPr id="10" name="矩形 9"/>
          <p:cNvSpPr/>
          <p:nvPr/>
        </p:nvSpPr>
        <p:spPr>
          <a:xfrm>
            <a:off x="989627" y="2067694"/>
            <a:ext cx="2808312" cy="923330"/>
          </a:xfrm>
          <a:prstGeom prst="rect">
            <a:avLst/>
          </a:prstGeom>
        </p:spPr>
        <p:txBody>
          <a:bodyPr wrap="square">
            <a:spAutoFit/>
          </a:bodyPr>
          <a:lstStyle/>
          <a:p>
            <a:pPr marL="171450" indent="-171450">
              <a:lnSpc>
                <a:spcPct val="150000"/>
              </a:lnSpc>
              <a:buFont typeface="Wingdings" panose="05000000000000000000" pitchFamily="2" charset="2"/>
              <a:buChar char="l"/>
            </a:pPr>
            <a:r>
              <a:rPr lang="zh-CN" altLang="en-US" sz="1200" b="1" dirty="0">
                <a:solidFill>
                  <a:srgbClr val="0070C0"/>
                </a:solidFill>
                <a:latin typeface="微软雅黑" panose="020B0503020204020204" pitchFamily="34" charset="-122"/>
                <a:ea typeface="微软雅黑" panose="020B0503020204020204" pitchFamily="34" charset="-122"/>
              </a:rPr>
              <a:t>社会需求的发展变化</a:t>
            </a:r>
            <a:endParaRPr lang="en-US" altLang="zh-CN" sz="1200" dirty="0">
              <a:solidFill>
                <a:srgbClr val="0070C0"/>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l"/>
            </a:pPr>
            <a:r>
              <a:rPr lang="zh-CN" altLang="en-US" sz="1200" b="1" dirty="0">
                <a:solidFill>
                  <a:srgbClr val="0070C0"/>
                </a:solidFill>
                <a:latin typeface="微软雅黑" panose="020B0503020204020204" pitchFamily="34" charset="-122"/>
                <a:ea typeface="微软雅黑" panose="020B0503020204020204" pitchFamily="34" charset="-122"/>
              </a:rPr>
              <a:t>新技术革命对经济发展的作用</a:t>
            </a:r>
            <a:endParaRPr lang="en-US" altLang="zh-CN" sz="1200" dirty="0">
              <a:solidFill>
                <a:srgbClr val="0070C0"/>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l"/>
            </a:pPr>
            <a:r>
              <a:rPr lang="zh-CN" altLang="en-US" sz="1200" b="1" dirty="0">
                <a:solidFill>
                  <a:srgbClr val="0070C0"/>
                </a:solidFill>
                <a:latin typeface="微软雅黑" panose="020B0503020204020204" pitchFamily="34" charset="-122"/>
                <a:ea typeface="微软雅黑" panose="020B0503020204020204" pitchFamily="34" charset="-122"/>
              </a:rPr>
              <a:t>竞争局势的不断演变</a:t>
            </a:r>
            <a:endParaRPr lang="zh-CN" altLang="en-US" sz="1200" dirty="0">
              <a:solidFill>
                <a:srgbClr val="0070C0"/>
              </a:solidFill>
              <a:latin typeface="微软雅黑" panose="020B0503020204020204" pitchFamily="34" charset="-122"/>
              <a:ea typeface="微软雅黑" panose="020B0503020204020204" pitchFamily="34" charset="-122"/>
            </a:endParaRPr>
          </a:p>
        </p:txBody>
      </p:sp>
      <p:sp>
        <p:nvSpPr>
          <p:cNvPr id="11" name="圆角矩形 10"/>
          <p:cNvSpPr/>
          <p:nvPr/>
        </p:nvSpPr>
        <p:spPr>
          <a:xfrm>
            <a:off x="731980" y="3507854"/>
            <a:ext cx="3384376" cy="1031046"/>
          </a:xfrm>
          <a:prstGeom prst="roundRect">
            <a:avLst>
              <a:gd name="adj" fmla="val 7243"/>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同侧圆角矩形 11"/>
          <p:cNvSpPr/>
          <p:nvPr/>
        </p:nvSpPr>
        <p:spPr>
          <a:xfrm>
            <a:off x="971600" y="3165668"/>
            <a:ext cx="2664296" cy="360040"/>
          </a:xfrm>
          <a:prstGeom prst="round2Same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适用条件</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内部需要</a:t>
            </a:r>
          </a:p>
        </p:txBody>
      </p:sp>
      <p:sp>
        <p:nvSpPr>
          <p:cNvPr id="14" name="矩形 13"/>
          <p:cNvSpPr/>
          <p:nvPr/>
        </p:nvSpPr>
        <p:spPr>
          <a:xfrm>
            <a:off x="971600" y="3525708"/>
            <a:ext cx="2736304" cy="923330"/>
          </a:xfrm>
          <a:prstGeom prst="rect">
            <a:avLst/>
          </a:prstGeom>
        </p:spPr>
        <p:txBody>
          <a:bodyPr wrap="square">
            <a:spAutoFit/>
          </a:bodyPr>
          <a:lstStyle/>
          <a:p>
            <a:pPr marL="171450" indent="-171450">
              <a:lnSpc>
                <a:spcPct val="150000"/>
              </a:lnSpc>
              <a:buFont typeface="Wingdings" panose="05000000000000000000" pitchFamily="2" charset="2"/>
              <a:buChar char="l"/>
            </a:pPr>
            <a:r>
              <a:rPr lang="zh-CN" altLang="en-US" sz="1200" b="1" dirty="0">
                <a:solidFill>
                  <a:srgbClr val="0070C0"/>
                </a:solidFill>
                <a:latin typeface="微软雅黑" panose="020B0503020204020204" pitchFamily="34" charset="-122"/>
                <a:ea typeface="微软雅黑" panose="020B0503020204020204" pitchFamily="34" charset="-122"/>
              </a:rPr>
              <a:t>企业资源未能充分利用。</a:t>
            </a:r>
          </a:p>
          <a:p>
            <a:pPr marL="171450" indent="-171450">
              <a:lnSpc>
                <a:spcPct val="150000"/>
              </a:lnSpc>
              <a:buFont typeface="Wingdings" panose="05000000000000000000" pitchFamily="2" charset="2"/>
              <a:buChar char="l"/>
            </a:pPr>
            <a:r>
              <a:rPr lang="zh-CN" altLang="en-US" sz="1200" b="1" dirty="0">
                <a:solidFill>
                  <a:srgbClr val="0070C0"/>
                </a:solidFill>
                <a:latin typeface="微软雅黑" panose="020B0503020204020204" pitchFamily="34" charset="-122"/>
                <a:ea typeface="微软雅黑" panose="020B0503020204020204" pitchFamily="34" charset="-122"/>
              </a:rPr>
              <a:t>企业本身具有拓展经营项目的实力。　　</a:t>
            </a:r>
            <a:endParaRPr lang="en-US" altLang="zh-CN" sz="1200" b="1" dirty="0">
              <a:solidFill>
                <a:srgbClr val="0070C0"/>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l"/>
            </a:pPr>
            <a:r>
              <a:rPr lang="zh-CN" altLang="en-US" sz="1200" b="1" dirty="0">
                <a:solidFill>
                  <a:srgbClr val="0070C0"/>
                </a:solidFill>
                <a:latin typeface="微软雅黑" panose="020B0503020204020204" pitchFamily="34" charset="-122"/>
                <a:ea typeface="微软雅黑" panose="020B0503020204020204" pitchFamily="34" charset="-122"/>
              </a:rPr>
              <a:t>企业家的个性</a:t>
            </a:r>
          </a:p>
        </p:txBody>
      </p:sp>
      <p:graphicFrame>
        <p:nvGraphicFramePr>
          <p:cNvPr id="15" name="表格 14"/>
          <p:cNvGraphicFramePr>
            <a:graphicFrameLocks noGrp="1"/>
          </p:cNvGraphicFramePr>
          <p:nvPr>
            <p:extLst>
              <p:ext uri="{D42A27DB-BD31-4B8C-83A1-F6EECF244321}">
                <p14:modId xmlns:p14="http://schemas.microsoft.com/office/powerpoint/2010/main" val="2872782190"/>
              </p:ext>
            </p:extLst>
          </p:nvPr>
        </p:nvGraphicFramePr>
        <p:xfrm>
          <a:off x="4427984" y="1905423"/>
          <a:ext cx="4320480" cy="2466527"/>
        </p:xfrm>
        <a:graphic>
          <a:graphicData uri="http://schemas.openxmlformats.org/drawingml/2006/table">
            <a:tbl>
              <a:tblPr firstRow="1" bandRow="1">
                <a:tableStyleId>{5C22544A-7EE6-4342-B048-85BDC9FD1C3A}</a:tableStyleId>
              </a:tblPr>
              <a:tblGrid>
                <a:gridCol w="2055814">
                  <a:extLst>
                    <a:ext uri="{9D8B030D-6E8A-4147-A177-3AD203B41FA5}">
                      <a16:colId xmlns:a16="http://schemas.microsoft.com/office/drawing/2014/main" val="20000"/>
                    </a:ext>
                  </a:extLst>
                </a:gridCol>
                <a:gridCol w="2264666">
                  <a:extLst>
                    <a:ext uri="{9D8B030D-6E8A-4147-A177-3AD203B41FA5}">
                      <a16:colId xmlns:a16="http://schemas.microsoft.com/office/drawing/2014/main" val="20001"/>
                    </a:ext>
                  </a:extLst>
                </a:gridCol>
              </a:tblGrid>
              <a:tr h="761488">
                <a:tc>
                  <a:txBody>
                    <a:bodyPr/>
                    <a:lstStyle/>
                    <a:p>
                      <a:pPr algn="ctr"/>
                      <a:r>
                        <a:rPr lang="zh-CN" altLang="en-US" dirty="0">
                          <a:latin typeface="微软雅黑" panose="020B0503020204020204" pitchFamily="34" charset="-122"/>
                          <a:ea typeface="微软雅黑" panose="020B0503020204020204" pitchFamily="34" charset="-122"/>
                        </a:rPr>
                        <a:t>优势</a:t>
                      </a:r>
                      <a:r>
                        <a:rPr lang="zh-CN" altLang="en-US" sz="4000" b="0" dirty="0">
                          <a:latin typeface="微软雅黑" panose="020B0503020204020204" pitchFamily="34" charset="-122"/>
                          <a:ea typeface="微软雅黑" panose="020B0503020204020204" pitchFamily="34" charset="-122"/>
                          <a:sym typeface="Webdings"/>
                        </a:rPr>
                        <a:t></a:t>
                      </a:r>
                      <a:endParaRPr lang="zh-CN" altLang="en-US" b="0" dirty="0">
                        <a:latin typeface="微软雅黑" panose="020B0503020204020204" pitchFamily="34" charset="-122"/>
                        <a:ea typeface="微软雅黑" panose="020B0503020204020204" pitchFamily="34" charset="-122"/>
                      </a:endParaRPr>
                    </a:p>
                  </a:txBody>
                  <a:tcPr>
                    <a:solidFill>
                      <a:srgbClr val="0070C0"/>
                    </a:solidFill>
                  </a:tcPr>
                </a:tc>
                <a:tc>
                  <a:txBody>
                    <a:bodyPr/>
                    <a:lstStyle/>
                    <a:p>
                      <a:pPr algn="ctr"/>
                      <a:r>
                        <a:rPr lang="zh-CN" altLang="en-US" dirty="0">
                          <a:latin typeface="微软雅黑" panose="020B0503020204020204" pitchFamily="34" charset="-122"/>
                          <a:ea typeface="微软雅黑" panose="020B0503020204020204" pitchFamily="34" charset="-122"/>
                        </a:rPr>
                        <a:t>劣势</a:t>
                      </a:r>
                      <a:r>
                        <a:rPr lang="zh-CN" altLang="en-US" sz="4000" b="0" dirty="0">
                          <a:latin typeface="微软雅黑" panose="020B0503020204020204" pitchFamily="34" charset="-122"/>
                          <a:ea typeface="微软雅黑" panose="020B0503020204020204" pitchFamily="34" charset="-122"/>
                          <a:sym typeface="Wingdings"/>
                        </a:rPr>
                        <a:t></a:t>
                      </a:r>
                      <a:endParaRPr lang="zh-CN" altLang="en-US" b="0" dirty="0">
                        <a:latin typeface="微软雅黑" panose="020B0503020204020204" pitchFamily="34" charset="-122"/>
                        <a:ea typeface="微软雅黑" panose="020B0503020204020204" pitchFamily="34" charset="-122"/>
                      </a:endParaRPr>
                    </a:p>
                  </a:txBody>
                  <a:tcPr>
                    <a:solidFill>
                      <a:srgbClr val="0070C0"/>
                    </a:solidFill>
                  </a:tcPr>
                </a:tc>
                <a:extLst>
                  <a:ext uri="{0D108BD9-81ED-4DB2-BD59-A6C34878D82A}">
                    <a16:rowId xmlns:a16="http://schemas.microsoft.com/office/drawing/2014/main" val="10000"/>
                  </a:ext>
                </a:extLst>
              </a:tr>
              <a:tr h="1092570">
                <a:tc>
                  <a:txBody>
                    <a:bodyPr/>
                    <a:lstStyle/>
                    <a:p>
                      <a:pPr marL="171450" indent="-171450" algn="l" defTabSz="914400" rtl="0" eaLnBrk="1" latinLnBrk="0" hangingPunct="1">
                        <a:lnSpc>
                          <a:spcPct val="150000"/>
                        </a:lnSpc>
                        <a:buFont typeface="Wingdings" panose="05000000000000000000" pitchFamily="2" charset="2"/>
                        <a:buChar char="l"/>
                      </a:pPr>
                      <a:r>
                        <a:rPr lang="zh-CN" altLang="en-US" sz="1200" b="1" kern="1200" dirty="0">
                          <a:solidFill>
                            <a:srgbClr val="0070C0"/>
                          </a:solidFill>
                          <a:latin typeface="微软雅黑" panose="020B0503020204020204" pitchFamily="34" charset="-122"/>
                          <a:ea typeface="微软雅黑" panose="020B0503020204020204" pitchFamily="34" charset="-122"/>
                          <a:cs typeface="+mn-cs"/>
                        </a:rPr>
                        <a:t>多元化经营可以充分利用企业内部优势</a:t>
                      </a:r>
                      <a:endParaRPr lang="en-US" altLang="zh-CN" sz="1200" b="1" kern="1200" dirty="0">
                        <a:solidFill>
                          <a:srgbClr val="0070C0"/>
                        </a:solidFill>
                        <a:latin typeface="微软雅黑" panose="020B0503020204020204" pitchFamily="34" charset="-122"/>
                        <a:ea typeface="微软雅黑" panose="020B0503020204020204" pitchFamily="34" charset="-122"/>
                        <a:cs typeface="+mn-cs"/>
                      </a:endParaRPr>
                    </a:p>
                    <a:p>
                      <a:pPr marL="171450" indent="-171450" algn="l" defTabSz="914400" rtl="0" eaLnBrk="1" latinLnBrk="0" hangingPunct="1">
                        <a:lnSpc>
                          <a:spcPct val="150000"/>
                        </a:lnSpc>
                        <a:buFont typeface="Wingdings" panose="05000000000000000000" pitchFamily="2" charset="2"/>
                        <a:buChar char="l"/>
                      </a:pPr>
                      <a:r>
                        <a:rPr lang="zh-CN" altLang="en-US" sz="1200" b="1" kern="1200" dirty="0">
                          <a:solidFill>
                            <a:srgbClr val="0070C0"/>
                          </a:solidFill>
                          <a:latin typeface="微软雅黑" panose="020B0503020204020204" pitchFamily="34" charset="-122"/>
                          <a:ea typeface="微软雅黑" panose="020B0503020204020204" pitchFamily="34" charset="-122"/>
                          <a:cs typeface="+mn-cs"/>
                        </a:rPr>
                        <a:t>多元化经营可以有效的规避企业经营风险</a:t>
                      </a:r>
                    </a:p>
                  </a:txBody>
                  <a:tcPr/>
                </a:tc>
                <a:tc>
                  <a:txBody>
                    <a:bodyPr/>
                    <a:lstStyle/>
                    <a:p>
                      <a:pPr marL="171450" indent="-171450" algn="l" defTabSz="914400" rtl="0" eaLnBrk="1" latinLnBrk="0" hangingPunct="1">
                        <a:lnSpc>
                          <a:spcPct val="150000"/>
                        </a:lnSpc>
                        <a:buFont typeface="Wingdings" panose="05000000000000000000" pitchFamily="2" charset="2"/>
                        <a:buChar char="l"/>
                      </a:pPr>
                      <a:r>
                        <a:rPr lang="zh-CN" altLang="en-US" sz="1200" b="1" kern="1200" dirty="0">
                          <a:solidFill>
                            <a:srgbClr val="0070C0"/>
                          </a:solidFill>
                          <a:latin typeface="微软雅黑" panose="020B0503020204020204" pitchFamily="34" charset="-122"/>
                          <a:ea typeface="微软雅黑" panose="020B0503020204020204" pitchFamily="34" charset="-122"/>
                          <a:cs typeface="+mn-cs"/>
                        </a:rPr>
                        <a:t>过分追求多元化经营有财务风险</a:t>
                      </a:r>
                      <a:endParaRPr lang="en-US" altLang="zh-CN" sz="1200" b="1" kern="1200" dirty="0">
                        <a:solidFill>
                          <a:srgbClr val="0070C0"/>
                        </a:solidFill>
                        <a:latin typeface="微软雅黑" panose="020B0503020204020204" pitchFamily="34" charset="-122"/>
                        <a:ea typeface="微软雅黑" panose="020B0503020204020204" pitchFamily="34" charset="-122"/>
                        <a:cs typeface="+mn-cs"/>
                      </a:endParaRPr>
                    </a:p>
                    <a:p>
                      <a:pPr marL="171450" indent="-171450" algn="l" defTabSz="914400" rtl="0" eaLnBrk="1" latinLnBrk="0" hangingPunct="1">
                        <a:lnSpc>
                          <a:spcPct val="150000"/>
                        </a:lnSpc>
                        <a:buFont typeface="Wingdings" panose="05000000000000000000" pitchFamily="2" charset="2"/>
                        <a:buChar char="l"/>
                      </a:pPr>
                      <a:r>
                        <a:rPr lang="zh-CN" altLang="en-US" sz="1200" b="1" kern="1200" dirty="0">
                          <a:solidFill>
                            <a:srgbClr val="0070C0"/>
                          </a:solidFill>
                          <a:latin typeface="微软雅黑" panose="020B0503020204020204" pitchFamily="34" charset="-122"/>
                          <a:ea typeface="微软雅黑" panose="020B0503020204020204" pitchFamily="34" charset="-122"/>
                          <a:cs typeface="+mn-cs"/>
                        </a:rPr>
                        <a:t>过分追求多元化经营容易出现决策失误</a:t>
                      </a:r>
                      <a:r>
                        <a:rPr lang="en-US" altLang="zh-CN" sz="1200" b="1" kern="1200" dirty="0">
                          <a:solidFill>
                            <a:srgbClr val="0070C0"/>
                          </a:solidFill>
                          <a:latin typeface="微软雅黑" panose="020B0503020204020204" pitchFamily="34" charset="-122"/>
                          <a:ea typeface="微软雅黑" panose="020B0503020204020204" pitchFamily="34" charset="-122"/>
                          <a:cs typeface="+mn-cs"/>
                        </a:rPr>
                        <a:t>.</a:t>
                      </a:r>
                    </a:p>
                    <a:p>
                      <a:pPr marL="171450" indent="-171450" algn="l" defTabSz="914400" rtl="0" eaLnBrk="1" latinLnBrk="0" hangingPunct="1">
                        <a:lnSpc>
                          <a:spcPct val="150000"/>
                        </a:lnSpc>
                        <a:buFont typeface="Wingdings" panose="05000000000000000000" pitchFamily="2" charset="2"/>
                        <a:buChar char="l"/>
                      </a:pPr>
                      <a:r>
                        <a:rPr lang="zh-CN" altLang="en-US" sz="1200" b="1" kern="1200" dirty="0">
                          <a:solidFill>
                            <a:srgbClr val="0070C0"/>
                          </a:solidFill>
                          <a:latin typeface="微软雅黑" panose="020B0503020204020204" pitchFamily="34" charset="-122"/>
                          <a:ea typeface="微软雅黑" panose="020B0503020204020204" pitchFamily="34" charset="-122"/>
                          <a:cs typeface="+mn-cs"/>
                        </a:rPr>
                        <a:t>过分追求多元化经营会造成管理质量下降</a:t>
                      </a:r>
                      <a:endParaRPr lang="zh-CN" altLang="en-US" sz="1200" b="0" i="0" kern="1200" dirty="0">
                        <a:solidFill>
                          <a:srgbClr val="0070C0"/>
                        </a:solidFill>
                        <a:effectLst/>
                        <a:latin typeface="微软雅黑" panose="020B0503020204020204" pitchFamily="34" charset="-122"/>
                        <a:ea typeface="微软雅黑" panose="020B0503020204020204" pitchFamily="34" charset="-122"/>
                        <a:cs typeface="+mn-cs"/>
                      </a:endParaRPr>
                    </a:p>
                  </a:txBody>
                  <a:tcPr/>
                </a:tc>
                <a:extLst>
                  <a:ext uri="{0D108BD9-81ED-4DB2-BD59-A6C34878D82A}">
                    <a16:rowId xmlns:a16="http://schemas.microsoft.com/office/drawing/2014/main" val="10001"/>
                  </a:ext>
                </a:extLst>
              </a:tr>
            </a:tbl>
          </a:graphicData>
        </a:graphic>
      </p:graphicFrame>
      <p:grpSp>
        <p:nvGrpSpPr>
          <p:cNvPr id="16" name="组合 15"/>
          <p:cNvGrpSpPr/>
          <p:nvPr/>
        </p:nvGrpSpPr>
        <p:grpSpPr>
          <a:xfrm>
            <a:off x="4355976" y="798403"/>
            <a:ext cx="2160240" cy="756000"/>
            <a:chOff x="4960303" y="447598"/>
            <a:chExt cx="2160240" cy="756000"/>
          </a:xfrm>
        </p:grpSpPr>
        <p:sp>
          <p:nvSpPr>
            <p:cNvPr id="17" name="圆角矩形 16"/>
            <p:cNvSpPr/>
            <p:nvPr/>
          </p:nvSpPr>
          <p:spPr>
            <a:xfrm>
              <a:off x="5338303" y="573570"/>
              <a:ext cx="1782240"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latin typeface="微软雅黑" panose="020B0503020204020204" pitchFamily="34" charset="-122"/>
                  <a:ea typeface="微软雅黑" panose="020B0503020204020204" pitchFamily="34" charset="-122"/>
                </a:rPr>
                <a:t>优势劣势</a:t>
              </a:r>
            </a:p>
          </p:txBody>
        </p:sp>
        <p:sp>
          <p:nvSpPr>
            <p:cNvPr id="18" name="椭圆 17"/>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4</a:t>
              </a:r>
              <a:endParaRPr lang="zh-CN" altLang="en-US" sz="3200" b="1" dirty="0">
                <a:latin typeface="Arial Black" panose="020B0A04020102020204" pitchFamily="34" charset="0"/>
                <a:ea typeface="微软雅黑" panose="020B0503020204020204" pitchFamily="34" charset="-122"/>
              </a:endParaRPr>
            </a:p>
          </p:txBody>
        </p:sp>
      </p:grpSp>
      <p:sp>
        <p:nvSpPr>
          <p:cNvPr id="20" name="椭圆 19">
            <a:hlinkClick r:id="rId2" action="ppaction://hlinksldjump"/>
          </p:cNvPr>
          <p:cNvSpPr>
            <a:spLocks noChangeAspect="1"/>
          </p:cNvSpPr>
          <p:nvPr/>
        </p:nvSpPr>
        <p:spPr>
          <a:xfrm>
            <a:off x="8190041" y="13625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15738381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3.2.5 </a:t>
            </a:r>
            <a:r>
              <a:rPr lang="zh-CN" altLang="en-US" dirty="0"/>
              <a:t>战略钟</a:t>
            </a:r>
          </a:p>
        </p:txBody>
      </p:sp>
      <p:grpSp>
        <p:nvGrpSpPr>
          <p:cNvPr id="8" name="组合 7"/>
          <p:cNvGrpSpPr/>
          <p:nvPr/>
        </p:nvGrpSpPr>
        <p:grpSpPr>
          <a:xfrm>
            <a:off x="4932040" y="1347614"/>
            <a:ext cx="3312368" cy="3168352"/>
            <a:chOff x="5652120" y="1275606"/>
            <a:chExt cx="3312368" cy="3168352"/>
          </a:xfrm>
        </p:grpSpPr>
        <p:cxnSp>
          <p:nvCxnSpPr>
            <p:cNvPr id="5" name="直接箭头连接符 4"/>
            <p:cNvCxnSpPr/>
            <p:nvPr/>
          </p:nvCxnSpPr>
          <p:spPr>
            <a:xfrm flipV="1">
              <a:off x="5652120" y="1275606"/>
              <a:ext cx="0" cy="3168352"/>
            </a:xfrm>
            <a:prstGeom prst="straightConnector1">
              <a:avLst/>
            </a:prstGeom>
            <a:ln w="1905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a:off x="5652120" y="4443958"/>
              <a:ext cx="3312368" cy="0"/>
            </a:xfrm>
            <a:prstGeom prst="straightConnector1">
              <a:avLst/>
            </a:prstGeom>
            <a:ln w="1905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9" name="椭圆 8"/>
          <p:cNvSpPr>
            <a:spLocks noChangeAspect="1"/>
          </p:cNvSpPr>
          <p:nvPr/>
        </p:nvSpPr>
        <p:spPr>
          <a:xfrm>
            <a:off x="6120172" y="2463738"/>
            <a:ext cx="936104" cy="936104"/>
          </a:xfrm>
          <a:prstGeom prst="ellipse">
            <a:avLst/>
          </a:prstGeom>
          <a:ln w="1905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1" name="直接箭头连接符 10"/>
          <p:cNvCxnSpPr>
            <a:stCxn id="9" idx="0"/>
          </p:cNvCxnSpPr>
          <p:nvPr/>
        </p:nvCxnSpPr>
        <p:spPr>
          <a:xfrm flipV="1">
            <a:off x="6588224" y="1491630"/>
            <a:ext cx="0" cy="972108"/>
          </a:xfrm>
          <a:prstGeom prst="straightConnector1">
            <a:avLst/>
          </a:prstGeom>
          <a:ln w="1905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9" idx="6"/>
          </p:cNvCxnSpPr>
          <p:nvPr/>
        </p:nvCxnSpPr>
        <p:spPr>
          <a:xfrm>
            <a:off x="7056276" y="2931790"/>
            <a:ext cx="0" cy="0"/>
          </a:xfrm>
          <a:prstGeom prst="straightConnector1">
            <a:avLst/>
          </a:prstGeom>
          <a:ln w="1905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9" idx="7"/>
          </p:cNvCxnSpPr>
          <p:nvPr/>
        </p:nvCxnSpPr>
        <p:spPr>
          <a:xfrm flipV="1">
            <a:off x="6919187" y="1491630"/>
            <a:ext cx="1109197" cy="1109197"/>
          </a:xfrm>
          <a:prstGeom prst="straightConnector1">
            <a:avLst/>
          </a:prstGeom>
          <a:ln w="1905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a:stCxn id="9" idx="6"/>
          </p:cNvCxnSpPr>
          <p:nvPr/>
        </p:nvCxnSpPr>
        <p:spPr>
          <a:xfrm>
            <a:off x="7056276" y="2931790"/>
            <a:ext cx="972108" cy="0"/>
          </a:xfrm>
          <a:prstGeom prst="straightConnector1">
            <a:avLst/>
          </a:prstGeom>
          <a:ln w="1905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9" idx="5"/>
          </p:cNvCxnSpPr>
          <p:nvPr/>
        </p:nvCxnSpPr>
        <p:spPr>
          <a:xfrm>
            <a:off x="6919187" y="3262753"/>
            <a:ext cx="1066146" cy="1109197"/>
          </a:xfrm>
          <a:prstGeom prst="straightConnector1">
            <a:avLst/>
          </a:prstGeom>
          <a:ln w="1905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a:stCxn id="9" idx="4"/>
          </p:cNvCxnSpPr>
          <p:nvPr/>
        </p:nvCxnSpPr>
        <p:spPr>
          <a:xfrm>
            <a:off x="6588224" y="3399842"/>
            <a:ext cx="0" cy="972108"/>
          </a:xfrm>
          <a:prstGeom prst="straightConnector1">
            <a:avLst/>
          </a:prstGeom>
          <a:ln w="1905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a:stCxn id="9" idx="3"/>
          </p:cNvCxnSpPr>
          <p:nvPr/>
        </p:nvCxnSpPr>
        <p:spPr>
          <a:xfrm flipH="1">
            <a:off x="5148064" y="3262753"/>
            <a:ext cx="1109197" cy="1069921"/>
          </a:xfrm>
          <a:prstGeom prst="straightConnector1">
            <a:avLst/>
          </a:prstGeom>
          <a:ln w="1905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9" idx="2"/>
          </p:cNvCxnSpPr>
          <p:nvPr/>
        </p:nvCxnSpPr>
        <p:spPr>
          <a:xfrm flipH="1">
            <a:off x="5148064" y="2931790"/>
            <a:ext cx="972108" cy="0"/>
          </a:xfrm>
          <a:prstGeom prst="straightConnector1">
            <a:avLst/>
          </a:prstGeom>
          <a:ln w="1905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a:stCxn id="9" idx="1"/>
          </p:cNvCxnSpPr>
          <p:nvPr/>
        </p:nvCxnSpPr>
        <p:spPr>
          <a:xfrm flipH="1" flipV="1">
            <a:off x="5148064" y="1491630"/>
            <a:ext cx="1109197" cy="1109197"/>
          </a:xfrm>
          <a:prstGeom prst="straightConnector1">
            <a:avLst/>
          </a:prstGeom>
          <a:ln w="1905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404734" y="2097799"/>
            <a:ext cx="1512228" cy="307777"/>
          </a:xfrm>
          <a:prstGeom prst="rect">
            <a:avLst/>
          </a:prstGeom>
          <a:noFill/>
        </p:spPr>
        <p:txBody>
          <a:bodyPr wrap="square" rtlCol="0">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集中差别化</a:t>
            </a:r>
          </a:p>
        </p:txBody>
      </p:sp>
      <p:sp>
        <p:nvSpPr>
          <p:cNvPr id="46" name="TextBox 45"/>
          <p:cNvSpPr txBox="1"/>
          <p:nvPr/>
        </p:nvSpPr>
        <p:spPr>
          <a:xfrm>
            <a:off x="6732180" y="1399897"/>
            <a:ext cx="1512228" cy="646331"/>
          </a:xfrm>
          <a:prstGeom prst="rect">
            <a:avLst/>
          </a:prstGeom>
          <a:noFill/>
        </p:spPr>
        <p:txBody>
          <a:bodyPr wrap="square" rtlCol="0">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差别化</a:t>
            </a:r>
            <a:endParaRPr lang="en-US" altLang="zh-CN" sz="1400" dirty="0">
              <a:solidFill>
                <a:srgbClr val="0070C0"/>
              </a:solidFill>
              <a:latin typeface="微软雅黑" panose="020B0503020204020204" pitchFamily="34" charset="-122"/>
              <a:ea typeface="微软雅黑" panose="020B0503020204020204" pitchFamily="34" charset="-122"/>
            </a:endParaRPr>
          </a:p>
          <a:p>
            <a:r>
              <a:rPr lang="en-US" altLang="zh-CN" sz="1050" dirty="0">
                <a:solidFill>
                  <a:srgbClr val="0070C0"/>
                </a:solidFill>
                <a:latin typeface="楷体" panose="02010609060101010101" pitchFamily="49" charset="-122"/>
                <a:ea typeface="楷体" panose="02010609060101010101" pitchFamily="49" charset="-122"/>
              </a:rPr>
              <a:t>a.</a:t>
            </a:r>
            <a:r>
              <a:rPr lang="zh-CN" altLang="en-US" sz="1050" dirty="0">
                <a:solidFill>
                  <a:srgbClr val="0070C0"/>
                </a:solidFill>
                <a:latin typeface="楷体" panose="02010609060101010101" pitchFamily="49" charset="-122"/>
                <a:ea typeface="楷体" panose="02010609060101010101" pitchFamily="49" charset="-122"/>
              </a:rPr>
              <a:t>有溢价</a:t>
            </a:r>
            <a:endParaRPr lang="en-US" altLang="zh-CN" sz="1050" dirty="0">
              <a:solidFill>
                <a:srgbClr val="0070C0"/>
              </a:solidFill>
              <a:latin typeface="楷体" panose="02010609060101010101" pitchFamily="49" charset="-122"/>
              <a:ea typeface="楷体" panose="02010609060101010101" pitchFamily="49" charset="-122"/>
            </a:endParaRPr>
          </a:p>
          <a:p>
            <a:r>
              <a:rPr lang="en-US" altLang="zh-CN" sz="1050" dirty="0">
                <a:solidFill>
                  <a:srgbClr val="0070C0"/>
                </a:solidFill>
                <a:latin typeface="楷体" panose="02010609060101010101" pitchFamily="49" charset="-122"/>
                <a:ea typeface="楷体" panose="02010609060101010101" pitchFamily="49" charset="-122"/>
              </a:rPr>
              <a:t>b.</a:t>
            </a:r>
            <a:r>
              <a:rPr lang="zh-CN" altLang="en-US" sz="1050" dirty="0">
                <a:solidFill>
                  <a:srgbClr val="0070C0"/>
                </a:solidFill>
                <a:latin typeface="楷体" panose="02010609060101010101" pitchFamily="49" charset="-122"/>
                <a:ea typeface="楷体" panose="02010609060101010101" pitchFamily="49" charset="-122"/>
              </a:rPr>
              <a:t>无溢价</a:t>
            </a:r>
          </a:p>
        </p:txBody>
      </p:sp>
      <p:sp>
        <p:nvSpPr>
          <p:cNvPr id="47" name="TextBox 46"/>
          <p:cNvSpPr txBox="1"/>
          <p:nvPr/>
        </p:nvSpPr>
        <p:spPr>
          <a:xfrm>
            <a:off x="5674941" y="1723062"/>
            <a:ext cx="582320" cy="307777"/>
          </a:xfrm>
          <a:prstGeom prst="rect">
            <a:avLst/>
          </a:prstGeom>
          <a:noFill/>
        </p:spPr>
        <p:txBody>
          <a:bodyPr wrap="square" rtlCol="0">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混合</a:t>
            </a:r>
          </a:p>
        </p:txBody>
      </p:sp>
      <p:sp>
        <p:nvSpPr>
          <p:cNvPr id="48" name="TextBox 47"/>
          <p:cNvSpPr txBox="1"/>
          <p:nvPr/>
        </p:nvSpPr>
        <p:spPr>
          <a:xfrm>
            <a:off x="5131229" y="2579682"/>
            <a:ext cx="823987" cy="307777"/>
          </a:xfrm>
          <a:prstGeom prst="rect">
            <a:avLst/>
          </a:prstGeom>
          <a:noFill/>
        </p:spPr>
        <p:txBody>
          <a:bodyPr wrap="square" rtlCol="0">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低价格</a:t>
            </a:r>
          </a:p>
        </p:txBody>
      </p:sp>
      <p:sp>
        <p:nvSpPr>
          <p:cNvPr id="49" name="TextBox 48"/>
          <p:cNvSpPr txBox="1"/>
          <p:nvPr/>
        </p:nvSpPr>
        <p:spPr>
          <a:xfrm>
            <a:off x="4995330" y="3144815"/>
            <a:ext cx="823987" cy="523220"/>
          </a:xfrm>
          <a:prstGeom prst="rect">
            <a:avLst/>
          </a:prstGeom>
          <a:noFill/>
        </p:spPr>
        <p:txBody>
          <a:bodyPr wrap="square" rtlCol="0">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低价</a:t>
            </a:r>
            <a:r>
              <a:rPr lang="en-US" altLang="zh-CN" sz="1400" dirty="0">
                <a:solidFill>
                  <a:srgbClr val="0070C0"/>
                </a:solidFill>
                <a:latin typeface="微软雅黑" panose="020B0503020204020204" pitchFamily="34" charset="-122"/>
                <a:ea typeface="微软雅黑" panose="020B0503020204020204" pitchFamily="34" charset="-122"/>
              </a:rPr>
              <a:t>/</a:t>
            </a:r>
            <a:r>
              <a:rPr lang="zh-CN" altLang="en-US" sz="1400" dirty="0">
                <a:solidFill>
                  <a:srgbClr val="0070C0"/>
                </a:solidFill>
                <a:latin typeface="微软雅黑" panose="020B0503020204020204" pitchFamily="34" charset="-122"/>
                <a:ea typeface="微软雅黑" panose="020B0503020204020204" pitchFamily="34" charset="-122"/>
              </a:rPr>
              <a:t>低附加值</a:t>
            </a:r>
          </a:p>
        </p:txBody>
      </p:sp>
      <p:sp>
        <p:nvSpPr>
          <p:cNvPr id="45" name="椭圆 44"/>
          <p:cNvSpPr/>
          <p:nvPr/>
        </p:nvSpPr>
        <p:spPr>
          <a:xfrm rot="19234978">
            <a:off x="6377115" y="3102182"/>
            <a:ext cx="2090936" cy="1143998"/>
          </a:xfrm>
          <a:prstGeom prst="ellipse">
            <a:avLst/>
          </a:prstGeom>
          <a:solidFill>
            <a:schemeClr val="accent1">
              <a:alpha val="0"/>
            </a:schemeClr>
          </a:solidFill>
          <a:ln w="158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TextBox 50"/>
          <p:cNvSpPr txBox="1"/>
          <p:nvPr/>
        </p:nvSpPr>
        <p:spPr>
          <a:xfrm>
            <a:off x="8028384" y="3689575"/>
            <a:ext cx="1008112" cy="738664"/>
          </a:xfrm>
          <a:prstGeom prst="rect">
            <a:avLst/>
          </a:prstGeom>
          <a:noFill/>
        </p:spPr>
        <p:txBody>
          <a:bodyPr wrap="square" rtlCol="0">
            <a:spAutoFit/>
          </a:bodyPr>
          <a:lstStyle/>
          <a:p>
            <a:r>
              <a:rPr lang="zh-CN" altLang="en-US" sz="1400" dirty="0">
                <a:solidFill>
                  <a:srgbClr val="C00000"/>
                </a:solidFill>
                <a:latin typeface="微软雅黑" panose="020B0503020204020204" pitchFamily="34" charset="-122"/>
                <a:ea typeface="微软雅黑" panose="020B0503020204020204" pitchFamily="34" charset="-122"/>
              </a:rPr>
              <a:t>这些战略可能导致失败</a:t>
            </a:r>
          </a:p>
        </p:txBody>
      </p:sp>
      <p:sp>
        <p:nvSpPr>
          <p:cNvPr id="50" name="矩形 49"/>
          <p:cNvSpPr/>
          <p:nvPr/>
        </p:nvSpPr>
        <p:spPr>
          <a:xfrm>
            <a:off x="641223" y="1230619"/>
            <a:ext cx="3779912" cy="1200329"/>
          </a:xfrm>
          <a:prstGeom prst="rect">
            <a:avLst/>
          </a:prstGeom>
        </p:spPr>
        <p:txBody>
          <a:bodyPr wrap="square">
            <a:spAutoFit/>
          </a:bodyPr>
          <a:lstStyle/>
          <a:p>
            <a:r>
              <a:rPr lang="zh-CN" altLang="en-US" sz="1200" dirty="0">
                <a:solidFill>
                  <a:srgbClr val="0070C0"/>
                </a:solidFill>
                <a:latin typeface="微软雅黑" panose="020B0503020204020204" pitchFamily="34" charset="-122"/>
                <a:ea typeface="微软雅黑" panose="020B0503020204020204" pitchFamily="34" charset="-122"/>
              </a:rPr>
              <a:t>战略钟模型（</a:t>
            </a:r>
            <a:r>
              <a:rPr lang="en-US" altLang="zh-CN" sz="1200" dirty="0">
                <a:solidFill>
                  <a:srgbClr val="0070C0"/>
                </a:solidFill>
                <a:latin typeface="微软雅黑" panose="020B0503020204020204" pitchFamily="34" charset="-122"/>
                <a:ea typeface="微软雅黑" panose="020B0503020204020204" pitchFamily="34" charset="-122"/>
              </a:rPr>
              <a:t>Strategic Clock Model</a:t>
            </a:r>
            <a:r>
              <a:rPr lang="zh-CN" altLang="en-US" sz="1200" dirty="0">
                <a:solidFill>
                  <a:srgbClr val="0070C0"/>
                </a:solidFill>
                <a:latin typeface="微软雅黑" panose="020B0503020204020204" pitchFamily="34" charset="-122"/>
                <a:ea typeface="微软雅黑" panose="020B0503020204020204" pitchFamily="34" charset="-122"/>
              </a:rPr>
              <a:t>，简称</a:t>
            </a:r>
            <a:r>
              <a:rPr lang="en-US" altLang="zh-CN" sz="1200" dirty="0">
                <a:solidFill>
                  <a:srgbClr val="0070C0"/>
                </a:solidFill>
                <a:latin typeface="微软雅黑" panose="020B0503020204020204" pitchFamily="34" charset="-122"/>
                <a:ea typeface="微软雅黑" panose="020B0503020204020204" pitchFamily="34" charset="-122"/>
              </a:rPr>
              <a:t>SCM</a:t>
            </a:r>
            <a:r>
              <a:rPr lang="zh-CN" altLang="en-US" sz="1200" dirty="0">
                <a:solidFill>
                  <a:srgbClr val="0070C0"/>
                </a:solidFill>
                <a:latin typeface="微软雅黑" panose="020B0503020204020204" pitchFamily="34" charset="-122"/>
                <a:ea typeface="微软雅黑" panose="020B0503020204020204" pitchFamily="34" charset="-122"/>
              </a:rPr>
              <a:t>）</a:t>
            </a:r>
          </a:p>
          <a:p>
            <a:r>
              <a:rPr lang="zh-CN" altLang="en-US" sz="1200" dirty="0">
                <a:solidFill>
                  <a:srgbClr val="0070C0"/>
                </a:solidFill>
                <a:latin typeface="微软雅黑" panose="020B0503020204020204" pitchFamily="34" charset="-122"/>
                <a:ea typeface="微软雅黑" panose="020B0503020204020204" pitchFamily="34" charset="-122"/>
              </a:rPr>
              <a:t>战略钟模型（</a:t>
            </a:r>
            <a:r>
              <a:rPr lang="en-US" altLang="zh-CN" sz="1200" dirty="0">
                <a:solidFill>
                  <a:srgbClr val="0070C0"/>
                </a:solidFill>
                <a:latin typeface="微软雅黑" panose="020B0503020204020204" pitchFamily="34" charset="-122"/>
                <a:ea typeface="微软雅黑" panose="020B0503020204020204" pitchFamily="34" charset="-122"/>
              </a:rPr>
              <a:t>Strategic Clock Model</a:t>
            </a:r>
            <a:r>
              <a:rPr lang="zh-CN" altLang="en-US" sz="1200" dirty="0">
                <a:solidFill>
                  <a:srgbClr val="0070C0"/>
                </a:solidFill>
                <a:latin typeface="微软雅黑" panose="020B0503020204020204" pitchFamily="34" charset="-122"/>
                <a:ea typeface="微软雅黑" panose="020B0503020204020204" pitchFamily="34" charset="-122"/>
              </a:rPr>
              <a:t>）是由克利夫</a:t>
            </a:r>
            <a:r>
              <a:rPr lang="en-US" altLang="zh-CN" sz="1200" dirty="0">
                <a:solidFill>
                  <a:srgbClr val="0070C0"/>
                </a:solidFill>
                <a:latin typeface="微软雅黑" panose="020B0503020204020204" pitchFamily="34" charset="-122"/>
                <a:ea typeface="微软雅黑" panose="020B0503020204020204" pitchFamily="34" charset="-122"/>
              </a:rPr>
              <a:t>·</a:t>
            </a:r>
            <a:r>
              <a:rPr lang="zh-CN" altLang="en-US" sz="1200" dirty="0">
                <a:solidFill>
                  <a:srgbClr val="0070C0"/>
                </a:solidFill>
                <a:latin typeface="微软雅黑" panose="020B0503020204020204" pitchFamily="34" charset="-122"/>
                <a:ea typeface="微软雅黑" panose="020B0503020204020204" pitchFamily="34" charset="-122"/>
              </a:rPr>
              <a:t>鲍曼（</a:t>
            </a:r>
            <a:r>
              <a:rPr lang="en-US" altLang="zh-CN" sz="1200" dirty="0">
                <a:solidFill>
                  <a:srgbClr val="0070C0"/>
                </a:solidFill>
                <a:latin typeface="微软雅黑" panose="020B0503020204020204" pitchFamily="34" charset="-122"/>
                <a:ea typeface="微软雅黑" panose="020B0503020204020204" pitchFamily="34" charset="-122"/>
              </a:rPr>
              <a:t>Cliff Bowman</a:t>
            </a:r>
            <a:r>
              <a:rPr lang="zh-CN" altLang="en-US" sz="1200" dirty="0">
                <a:solidFill>
                  <a:srgbClr val="0070C0"/>
                </a:solidFill>
                <a:latin typeface="微软雅黑" panose="020B0503020204020204" pitchFamily="34" charset="-122"/>
                <a:ea typeface="微软雅黑" panose="020B0503020204020204" pitchFamily="34" charset="-122"/>
              </a:rPr>
              <a:t>）提出的，</a:t>
            </a:r>
            <a:r>
              <a:rPr lang="en-US" altLang="zh-CN" sz="1200" dirty="0">
                <a:solidFill>
                  <a:srgbClr val="0070C0"/>
                </a:solidFill>
                <a:latin typeface="微软雅黑" panose="020B0503020204020204" pitchFamily="34" charset="-122"/>
                <a:ea typeface="微软雅黑" panose="020B0503020204020204" pitchFamily="34" charset="-122"/>
              </a:rPr>
              <a:t>"</a:t>
            </a:r>
            <a:r>
              <a:rPr lang="zh-CN" altLang="en-US" sz="1200" dirty="0">
                <a:solidFill>
                  <a:srgbClr val="0070C0"/>
                </a:solidFill>
                <a:latin typeface="微软雅黑" panose="020B0503020204020204" pitchFamily="34" charset="-122"/>
                <a:ea typeface="微软雅黑" panose="020B0503020204020204" pitchFamily="34" charset="-122"/>
              </a:rPr>
              <a:t>战略钟</a:t>
            </a:r>
            <a:r>
              <a:rPr lang="en-US" altLang="zh-CN" sz="1200" dirty="0">
                <a:solidFill>
                  <a:srgbClr val="0070C0"/>
                </a:solidFill>
                <a:latin typeface="微软雅黑" panose="020B0503020204020204" pitchFamily="34" charset="-122"/>
                <a:ea typeface="微软雅黑" panose="020B0503020204020204" pitchFamily="34" charset="-122"/>
              </a:rPr>
              <a:t>"</a:t>
            </a:r>
            <a:r>
              <a:rPr lang="zh-CN" altLang="en-US" sz="1200" dirty="0">
                <a:solidFill>
                  <a:srgbClr val="0070C0"/>
                </a:solidFill>
                <a:latin typeface="微软雅黑" panose="020B0503020204020204" pitchFamily="34" charset="-122"/>
                <a:ea typeface="微软雅黑" panose="020B0503020204020204" pitchFamily="34" charset="-122"/>
              </a:rPr>
              <a:t>是分析企业竞争战略选择的一种工具，这种模型为企业的管理人员和咨询顾问提供了思考竞争战略和取得竞争优势的方法。</a:t>
            </a:r>
          </a:p>
        </p:txBody>
      </p:sp>
      <p:sp>
        <p:nvSpPr>
          <p:cNvPr id="25" name="TextBox 24"/>
          <p:cNvSpPr txBox="1"/>
          <p:nvPr/>
        </p:nvSpPr>
        <p:spPr>
          <a:xfrm>
            <a:off x="4413360" y="2627180"/>
            <a:ext cx="317282" cy="738664"/>
          </a:xfrm>
          <a:prstGeom prst="rect">
            <a:avLst/>
          </a:prstGeom>
          <a:noFill/>
        </p:spPr>
        <p:txBody>
          <a:bodyPr wrap="square" rtlCol="0">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附加值</a:t>
            </a:r>
          </a:p>
        </p:txBody>
      </p:sp>
      <p:sp>
        <p:nvSpPr>
          <p:cNvPr id="27" name="TextBox 26"/>
          <p:cNvSpPr txBox="1"/>
          <p:nvPr/>
        </p:nvSpPr>
        <p:spPr>
          <a:xfrm>
            <a:off x="4506688" y="1196283"/>
            <a:ext cx="317282" cy="307777"/>
          </a:xfrm>
          <a:prstGeom prst="rect">
            <a:avLst/>
          </a:prstGeom>
          <a:noFill/>
        </p:spPr>
        <p:txBody>
          <a:bodyPr wrap="square" rtlCol="0">
            <a:spAutoFit/>
          </a:bodyPr>
          <a:lstStyle/>
          <a:p>
            <a:r>
              <a:rPr lang="zh-CN" altLang="en-US" sz="1400" dirty="0">
                <a:solidFill>
                  <a:srgbClr val="0070C0"/>
                </a:solidFill>
                <a:latin typeface="楷体" panose="02010609060101010101" pitchFamily="49" charset="-122"/>
                <a:ea typeface="楷体" panose="02010609060101010101" pitchFamily="49" charset="-122"/>
              </a:rPr>
              <a:t>高</a:t>
            </a:r>
          </a:p>
        </p:txBody>
      </p:sp>
      <p:sp>
        <p:nvSpPr>
          <p:cNvPr id="29" name="TextBox 28"/>
          <p:cNvSpPr txBox="1"/>
          <p:nvPr/>
        </p:nvSpPr>
        <p:spPr>
          <a:xfrm>
            <a:off x="4506688" y="4178785"/>
            <a:ext cx="317282" cy="307777"/>
          </a:xfrm>
          <a:prstGeom prst="rect">
            <a:avLst/>
          </a:prstGeom>
          <a:noFill/>
        </p:spPr>
        <p:txBody>
          <a:bodyPr wrap="square" rtlCol="0">
            <a:spAutoFit/>
          </a:bodyPr>
          <a:lstStyle/>
          <a:p>
            <a:r>
              <a:rPr lang="zh-CN" altLang="en-US" sz="1400" dirty="0">
                <a:solidFill>
                  <a:srgbClr val="0070C0"/>
                </a:solidFill>
                <a:latin typeface="楷体" panose="02010609060101010101" pitchFamily="49" charset="-122"/>
                <a:ea typeface="楷体" panose="02010609060101010101" pitchFamily="49" charset="-122"/>
              </a:rPr>
              <a:t>低</a:t>
            </a:r>
          </a:p>
        </p:txBody>
      </p:sp>
      <p:sp>
        <p:nvSpPr>
          <p:cNvPr id="31" name="TextBox 30"/>
          <p:cNvSpPr txBox="1"/>
          <p:nvPr/>
        </p:nvSpPr>
        <p:spPr>
          <a:xfrm>
            <a:off x="4918681" y="4626017"/>
            <a:ext cx="488642" cy="307777"/>
          </a:xfrm>
          <a:prstGeom prst="rect">
            <a:avLst/>
          </a:prstGeom>
          <a:noFill/>
        </p:spPr>
        <p:txBody>
          <a:bodyPr wrap="square" rtlCol="0">
            <a:spAutoFit/>
          </a:bodyPr>
          <a:lstStyle/>
          <a:p>
            <a:r>
              <a:rPr lang="zh-CN" altLang="en-US" sz="1400" dirty="0">
                <a:solidFill>
                  <a:srgbClr val="0070C0"/>
                </a:solidFill>
                <a:latin typeface="楷体" panose="02010609060101010101" pitchFamily="49" charset="-122"/>
                <a:ea typeface="楷体" panose="02010609060101010101" pitchFamily="49" charset="-122"/>
              </a:rPr>
              <a:t>低</a:t>
            </a:r>
          </a:p>
        </p:txBody>
      </p:sp>
      <p:sp>
        <p:nvSpPr>
          <p:cNvPr id="33" name="TextBox 32"/>
          <p:cNvSpPr txBox="1"/>
          <p:nvPr/>
        </p:nvSpPr>
        <p:spPr>
          <a:xfrm>
            <a:off x="7985333" y="4617984"/>
            <a:ext cx="317282" cy="307777"/>
          </a:xfrm>
          <a:prstGeom prst="rect">
            <a:avLst/>
          </a:prstGeom>
          <a:noFill/>
        </p:spPr>
        <p:txBody>
          <a:bodyPr wrap="square" rtlCol="0">
            <a:spAutoFit/>
          </a:bodyPr>
          <a:lstStyle/>
          <a:p>
            <a:r>
              <a:rPr lang="zh-CN" altLang="en-US" sz="1400" dirty="0">
                <a:solidFill>
                  <a:srgbClr val="0070C0"/>
                </a:solidFill>
                <a:latin typeface="楷体" panose="02010609060101010101" pitchFamily="49" charset="-122"/>
                <a:ea typeface="楷体" panose="02010609060101010101" pitchFamily="49" charset="-122"/>
              </a:rPr>
              <a:t>高</a:t>
            </a:r>
          </a:p>
        </p:txBody>
      </p:sp>
      <p:sp>
        <p:nvSpPr>
          <p:cNvPr id="35" name="TextBox 34"/>
          <p:cNvSpPr txBox="1"/>
          <p:nvPr/>
        </p:nvSpPr>
        <p:spPr>
          <a:xfrm>
            <a:off x="6156176" y="4640237"/>
            <a:ext cx="857549" cy="307777"/>
          </a:xfrm>
          <a:prstGeom prst="rect">
            <a:avLst/>
          </a:prstGeom>
          <a:noFill/>
        </p:spPr>
        <p:txBody>
          <a:bodyPr wrap="square" rtlCol="0">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价格</a:t>
            </a:r>
          </a:p>
        </p:txBody>
      </p:sp>
      <p:sp>
        <p:nvSpPr>
          <p:cNvPr id="3" name="矩形 2"/>
          <p:cNvSpPr/>
          <p:nvPr/>
        </p:nvSpPr>
        <p:spPr>
          <a:xfrm>
            <a:off x="641223" y="2837038"/>
            <a:ext cx="3642745" cy="1200329"/>
          </a:xfrm>
          <a:prstGeom prst="rect">
            <a:avLst/>
          </a:prstGeom>
        </p:spPr>
        <p:txBody>
          <a:bodyPr wrap="square">
            <a:spAutoFit/>
          </a:bodyPr>
          <a:lstStyle/>
          <a:p>
            <a:r>
              <a:rPr lang="zh-CN" altLang="en-US" sz="1200" dirty="0">
                <a:solidFill>
                  <a:srgbClr val="0070C0"/>
                </a:solidFill>
                <a:latin typeface="微软雅黑" panose="020B0503020204020204" pitchFamily="34" charset="-122"/>
                <a:ea typeface="微软雅黑" panose="020B0503020204020204" pitchFamily="34" charset="-122"/>
              </a:rPr>
              <a:t>战略钟模型假设不同企业的产品或服务的适用性基本类似，那么，顾客购买时选择其中一家而不是其他企业可能有以下原因：</a:t>
            </a:r>
          </a:p>
          <a:p>
            <a:r>
              <a:rPr lang="en-US" altLang="zh-CN" sz="1200" dirty="0">
                <a:solidFill>
                  <a:srgbClr val="0070C0"/>
                </a:solidFill>
                <a:latin typeface="微软雅黑" panose="020B0503020204020204" pitchFamily="34" charset="-122"/>
                <a:ea typeface="微软雅黑" panose="020B0503020204020204" pitchFamily="34" charset="-122"/>
              </a:rPr>
              <a:t>(1) </a:t>
            </a:r>
            <a:r>
              <a:rPr lang="zh-CN" altLang="en-US" sz="1200" dirty="0">
                <a:solidFill>
                  <a:srgbClr val="0070C0"/>
                </a:solidFill>
                <a:latin typeface="微软雅黑" panose="020B0503020204020204" pitchFamily="34" charset="-122"/>
                <a:ea typeface="微软雅黑" panose="020B0503020204020204" pitchFamily="34" charset="-122"/>
              </a:rPr>
              <a:t>这家企业的产品和服务的价格比其他公司低；</a:t>
            </a:r>
          </a:p>
          <a:p>
            <a:r>
              <a:rPr lang="en-US" altLang="zh-CN" sz="1200" dirty="0">
                <a:solidFill>
                  <a:srgbClr val="0070C0"/>
                </a:solidFill>
                <a:latin typeface="微软雅黑" panose="020B0503020204020204" pitchFamily="34" charset="-122"/>
                <a:ea typeface="微软雅黑" panose="020B0503020204020204" pitchFamily="34" charset="-122"/>
              </a:rPr>
              <a:t>(2) </a:t>
            </a:r>
            <a:r>
              <a:rPr lang="zh-CN" altLang="en-US" sz="1200" dirty="0">
                <a:solidFill>
                  <a:srgbClr val="0070C0"/>
                </a:solidFill>
                <a:latin typeface="微软雅黑" panose="020B0503020204020204" pitchFamily="34" charset="-122"/>
                <a:ea typeface="微软雅黑" panose="020B0503020204020204" pitchFamily="34" charset="-122"/>
              </a:rPr>
              <a:t>顾客认为这家企业的产品和服务具有更高的附加值。</a:t>
            </a:r>
          </a:p>
        </p:txBody>
      </p:sp>
      <p:sp>
        <p:nvSpPr>
          <p:cNvPr id="36" name="椭圆 35">
            <a:hlinkClick r:id="rId2" action="ppaction://hlinksldjump"/>
          </p:cNvPr>
          <p:cNvSpPr>
            <a:spLocks noChangeAspect="1"/>
          </p:cNvSpPr>
          <p:nvPr/>
        </p:nvSpPr>
        <p:spPr>
          <a:xfrm>
            <a:off x="8104232" y="163898"/>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2637298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1.1.2 </a:t>
            </a:r>
            <a:r>
              <a:rPr lang="zh-CN" altLang="en-US" dirty="0"/>
              <a:t>六顶帽子</a:t>
            </a:r>
          </a:p>
        </p:txBody>
      </p:sp>
      <p:sp>
        <p:nvSpPr>
          <p:cNvPr id="3" name="内容占位符 2"/>
          <p:cNvSpPr>
            <a:spLocks noGrp="1"/>
          </p:cNvSpPr>
          <p:nvPr>
            <p:ph idx="1"/>
          </p:nvPr>
        </p:nvSpPr>
        <p:spPr>
          <a:xfrm>
            <a:off x="1319765" y="915566"/>
            <a:ext cx="6480720" cy="1080119"/>
          </a:xfrm>
          <a:ln>
            <a:solidFill>
              <a:srgbClr val="002060"/>
            </a:solidFill>
            <a:prstDash val="dashDot"/>
          </a:ln>
        </p:spPr>
        <p:txBody>
          <a:bodyPr>
            <a:normAutofit fontScale="55000" lnSpcReduction="20000"/>
          </a:bodyPr>
          <a:lstStyle/>
          <a:p>
            <a:pPr marL="0" indent="0">
              <a:lnSpc>
                <a:spcPct val="170000"/>
              </a:lnSpc>
              <a:buNone/>
            </a:pPr>
            <a:r>
              <a:rPr lang="zh-CN" altLang="en-US" sz="1900" dirty="0">
                <a:solidFill>
                  <a:srgbClr val="002060"/>
                </a:solidFill>
                <a:latin typeface="微软雅黑" pitchFamily="34" charset="-122"/>
                <a:ea typeface="微软雅黑" pitchFamily="34" charset="-122"/>
              </a:rPr>
              <a:t>六顶思考帽是英国学者爱德华</a:t>
            </a:r>
            <a:r>
              <a:rPr lang="en-US" altLang="zh-CN" sz="1900" dirty="0">
                <a:solidFill>
                  <a:srgbClr val="002060"/>
                </a:solidFill>
                <a:latin typeface="微软雅黑" pitchFamily="34" charset="-122"/>
                <a:ea typeface="微软雅黑" pitchFamily="34" charset="-122"/>
              </a:rPr>
              <a:t>·</a:t>
            </a:r>
            <a:r>
              <a:rPr lang="zh-CN" altLang="en-US" sz="1900" dirty="0">
                <a:solidFill>
                  <a:srgbClr val="002060"/>
                </a:solidFill>
                <a:latin typeface="微软雅黑" pitchFamily="34" charset="-122"/>
                <a:ea typeface="微软雅黑" pitchFamily="34" charset="-122"/>
              </a:rPr>
              <a:t>德</a:t>
            </a:r>
            <a:r>
              <a:rPr lang="en-US" altLang="zh-CN" sz="1900" dirty="0">
                <a:solidFill>
                  <a:srgbClr val="002060"/>
                </a:solidFill>
                <a:latin typeface="微软雅黑" pitchFamily="34" charset="-122"/>
                <a:ea typeface="微软雅黑" pitchFamily="34" charset="-122"/>
              </a:rPr>
              <a:t>·</a:t>
            </a:r>
            <a:r>
              <a:rPr lang="zh-CN" altLang="en-US" sz="1900" dirty="0">
                <a:solidFill>
                  <a:srgbClr val="002060"/>
                </a:solidFill>
                <a:latin typeface="微软雅黑" pitchFamily="34" charset="-122"/>
                <a:ea typeface="微软雅黑" pitchFamily="34" charset="-122"/>
              </a:rPr>
              <a:t>博诺（</a:t>
            </a:r>
            <a:r>
              <a:rPr lang="en-US" altLang="zh-CN" sz="1900" dirty="0">
                <a:solidFill>
                  <a:srgbClr val="002060"/>
                </a:solidFill>
                <a:latin typeface="微软雅黑" pitchFamily="34" charset="-122"/>
                <a:ea typeface="微软雅黑" pitchFamily="34" charset="-122"/>
              </a:rPr>
              <a:t>Edward de Bono</a:t>
            </a:r>
            <a:r>
              <a:rPr lang="zh-CN" altLang="en-US" sz="1900" dirty="0">
                <a:solidFill>
                  <a:srgbClr val="002060"/>
                </a:solidFill>
                <a:latin typeface="微软雅黑" pitchFamily="34" charset="-122"/>
                <a:ea typeface="微软雅黑" pitchFamily="34" charset="-122"/>
              </a:rPr>
              <a:t>）博士开发的一种思维训练模式，或者说是一个全面思考问题的模型。它提供了“平行思维”的工具，避免将时间浪费在互相争执上。强调的是“能够成为什么”，而非 “本身是什么”，是寻求一条向前发展的路，而不是争论谁对谁错。运用德博诺的六顶思考帽，将会使混乱的思考变得更清晰，使团体中无意义的争论变成集思广益的创造，使每个人变得富有创造性。</a:t>
            </a:r>
          </a:p>
        </p:txBody>
      </p:sp>
      <p:pic>
        <p:nvPicPr>
          <p:cNvPr id="2050" name="Picture 2"/>
          <p:cNvPicPr>
            <a:picLocks noChangeAspect="1" noChangeArrowheads="1"/>
          </p:cNvPicPr>
          <p:nvPr/>
        </p:nvPicPr>
        <p:blipFill>
          <a:blip r:embed="rId2" cstate="print"/>
          <a:srcRect/>
          <a:stretch>
            <a:fillRect/>
          </a:stretch>
        </p:blipFill>
        <p:spPr bwMode="auto">
          <a:xfrm>
            <a:off x="467544" y="915566"/>
            <a:ext cx="840659" cy="1080120"/>
          </a:xfrm>
          <a:prstGeom prst="rect">
            <a:avLst/>
          </a:prstGeom>
          <a:noFill/>
          <a:ln w="9525">
            <a:solidFill>
              <a:srgbClr val="002060"/>
            </a:solidFill>
            <a:miter lim="800000"/>
            <a:headEnd/>
            <a:tailEnd/>
          </a:ln>
        </p:spPr>
      </p:pic>
      <p:sp>
        <p:nvSpPr>
          <p:cNvPr id="5" name="矩形 4"/>
          <p:cNvSpPr/>
          <p:nvPr/>
        </p:nvSpPr>
        <p:spPr>
          <a:xfrm>
            <a:off x="467544" y="1707654"/>
            <a:ext cx="803425" cy="200055"/>
          </a:xfrm>
          <a:prstGeom prst="rect">
            <a:avLst/>
          </a:prstGeom>
          <a:solidFill>
            <a:srgbClr val="0070C0">
              <a:alpha val="51000"/>
            </a:srgbClr>
          </a:solidFill>
          <a:ln>
            <a:noFill/>
          </a:ln>
        </p:spPr>
        <p:txBody>
          <a:bodyPr wrap="none">
            <a:spAutoFit/>
          </a:bodyPr>
          <a:lstStyle/>
          <a:p>
            <a:r>
              <a:rPr lang="zh-CN" altLang="en-US" sz="700" b="1" dirty="0">
                <a:solidFill>
                  <a:schemeClr val="bg1"/>
                </a:solidFill>
                <a:latin typeface="微软雅黑" pitchFamily="34" charset="-122"/>
                <a:ea typeface="微软雅黑" pitchFamily="34" charset="-122"/>
              </a:rPr>
              <a:t>爱德华</a:t>
            </a:r>
            <a:r>
              <a:rPr lang="en-US" altLang="zh-CN" sz="700" b="1" dirty="0">
                <a:solidFill>
                  <a:schemeClr val="bg1"/>
                </a:solidFill>
                <a:latin typeface="微软雅黑" pitchFamily="34" charset="-122"/>
                <a:ea typeface="微软雅黑" pitchFamily="34" charset="-122"/>
              </a:rPr>
              <a:t>·</a:t>
            </a:r>
            <a:r>
              <a:rPr lang="zh-CN" altLang="en-US" sz="700" b="1" dirty="0">
                <a:solidFill>
                  <a:schemeClr val="bg1"/>
                </a:solidFill>
                <a:latin typeface="微软雅黑" pitchFamily="34" charset="-122"/>
                <a:ea typeface="微软雅黑" pitchFamily="34" charset="-122"/>
              </a:rPr>
              <a:t>德</a:t>
            </a:r>
            <a:r>
              <a:rPr lang="en-US" altLang="zh-CN" sz="700" b="1" dirty="0">
                <a:solidFill>
                  <a:schemeClr val="bg1"/>
                </a:solidFill>
                <a:latin typeface="微软雅黑" pitchFamily="34" charset="-122"/>
                <a:ea typeface="微软雅黑" pitchFamily="34" charset="-122"/>
              </a:rPr>
              <a:t>·</a:t>
            </a:r>
            <a:r>
              <a:rPr lang="zh-CN" altLang="en-US" sz="700" b="1" dirty="0">
                <a:solidFill>
                  <a:schemeClr val="bg1"/>
                </a:solidFill>
                <a:latin typeface="微软雅黑" pitchFamily="34" charset="-122"/>
                <a:ea typeface="微软雅黑" pitchFamily="34" charset="-122"/>
              </a:rPr>
              <a:t>博诺</a:t>
            </a:r>
            <a:endParaRPr lang="zh-CN" altLang="en-US" sz="700" b="1" dirty="0">
              <a:solidFill>
                <a:schemeClr val="bg1"/>
              </a:solidFill>
            </a:endParaRPr>
          </a:p>
        </p:txBody>
      </p:sp>
      <p:sp>
        <p:nvSpPr>
          <p:cNvPr id="6" name="矩形 5"/>
          <p:cNvSpPr/>
          <p:nvPr/>
        </p:nvSpPr>
        <p:spPr>
          <a:xfrm>
            <a:off x="395536" y="2067694"/>
            <a:ext cx="8676456" cy="2585323"/>
          </a:xfrm>
          <a:prstGeom prst="rect">
            <a:avLst/>
          </a:prstGeom>
        </p:spPr>
        <p:txBody>
          <a:bodyPr wrap="square">
            <a:spAutoFit/>
          </a:bodyPr>
          <a:lstStyle/>
          <a:p>
            <a:pPr>
              <a:lnSpc>
                <a:spcPct val="150000"/>
              </a:lnSpc>
            </a:pPr>
            <a:r>
              <a:rPr lang="zh-CN" altLang="en-US" b="1" dirty="0">
                <a:solidFill>
                  <a:srgbClr val="0070C0"/>
                </a:solidFill>
                <a:latin typeface="微软雅黑" pitchFamily="34" charset="-122"/>
                <a:ea typeface="微软雅黑" pitchFamily="34" charset="-122"/>
              </a:rPr>
              <a:t>白色思考帽</a:t>
            </a:r>
            <a:r>
              <a:rPr lang="zh-CN" altLang="en-US" sz="1050" dirty="0">
                <a:latin typeface="微软雅黑" pitchFamily="34" charset="-122"/>
                <a:ea typeface="微软雅黑" pitchFamily="34" charset="-122"/>
              </a:rPr>
              <a:t>白色是中立而客观的。戴上白色思考帽，人们思考的是关注客观的事实和数据。</a:t>
            </a:r>
          </a:p>
          <a:p>
            <a:pPr>
              <a:lnSpc>
                <a:spcPct val="150000"/>
              </a:lnSpc>
            </a:pPr>
            <a:r>
              <a:rPr lang="zh-CN" altLang="en-US" b="1" dirty="0">
                <a:solidFill>
                  <a:srgbClr val="0070C0"/>
                </a:solidFill>
                <a:latin typeface="微软雅黑" pitchFamily="34" charset="-122"/>
                <a:ea typeface="微软雅黑" pitchFamily="34" charset="-122"/>
              </a:rPr>
              <a:t>黄色思考帽</a:t>
            </a:r>
            <a:r>
              <a:rPr lang="zh-CN" altLang="en-US" sz="1050" dirty="0">
                <a:latin typeface="微软雅黑" pitchFamily="34" charset="-122"/>
                <a:ea typeface="微软雅黑" pitchFamily="34" charset="-122"/>
              </a:rPr>
              <a:t>黄色代表价值与肯定。戴上黄色思考帽，人们从正面考虑问题，表达乐观的、满怀希望的、建设性的观点。</a:t>
            </a:r>
          </a:p>
          <a:p>
            <a:pPr>
              <a:lnSpc>
                <a:spcPct val="150000"/>
              </a:lnSpc>
            </a:pPr>
            <a:r>
              <a:rPr lang="zh-CN" altLang="en-US" b="1" dirty="0">
                <a:solidFill>
                  <a:srgbClr val="0070C0"/>
                </a:solidFill>
                <a:latin typeface="微软雅黑" pitchFamily="34" charset="-122"/>
                <a:ea typeface="微软雅黑" pitchFamily="34" charset="-122"/>
              </a:rPr>
              <a:t>黑色思考帽</a:t>
            </a:r>
            <a:r>
              <a:rPr lang="zh-CN" altLang="en-US" sz="1050" dirty="0">
                <a:latin typeface="微软雅黑" pitchFamily="34" charset="-122"/>
                <a:ea typeface="微软雅黑" pitchFamily="34" charset="-122"/>
              </a:rPr>
              <a:t>戴上黑色思考帽，人们可以运用否定、怀疑、质疑的看法，合乎逻辑的进行批判，尽情发表负面的意见，找出逻辑上的错误。</a:t>
            </a:r>
          </a:p>
          <a:p>
            <a:pPr>
              <a:lnSpc>
                <a:spcPct val="150000"/>
              </a:lnSpc>
            </a:pPr>
            <a:r>
              <a:rPr lang="zh-CN" altLang="en-US" b="1" dirty="0">
                <a:solidFill>
                  <a:srgbClr val="0070C0"/>
                </a:solidFill>
                <a:latin typeface="微软雅黑" pitchFamily="34" charset="-122"/>
                <a:ea typeface="微软雅黑" pitchFamily="34" charset="-122"/>
              </a:rPr>
              <a:t>红色思考帽</a:t>
            </a:r>
            <a:r>
              <a:rPr lang="zh-CN" altLang="en-US" sz="1050" dirty="0">
                <a:latin typeface="微软雅黑" pitchFamily="34" charset="-122"/>
                <a:ea typeface="微软雅黑" pitchFamily="34" charset="-122"/>
              </a:rPr>
              <a:t>红色是情感的色彩。戴上红色思考帽，人们可以表现自己的情绪，人们还可以表达直觉、感受、预感等方面的看法。</a:t>
            </a:r>
          </a:p>
          <a:p>
            <a:pPr>
              <a:lnSpc>
                <a:spcPct val="150000"/>
              </a:lnSpc>
            </a:pPr>
            <a:r>
              <a:rPr lang="zh-CN" altLang="en-US" b="1" dirty="0">
                <a:solidFill>
                  <a:srgbClr val="0070C0"/>
                </a:solidFill>
                <a:latin typeface="微软雅黑" pitchFamily="34" charset="-122"/>
                <a:ea typeface="微软雅黑" pitchFamily="34" charset="-122"/>
              </a:rPr>
              <a:t>绿色思考帽</a:t>
            </a:r>
            <a:r>
              <a:rPr lang="zh-CN" altLang="en-US" sz="1050" dirty="0">
                <a:latin typeface="微软雅黑" pitchFamily="34" charset="-122"/>
                <a:ea typeface="微软雅黑" pitchFamily="34" charset="-122"/>
              </a:rPr>
              <a:t>绿色代表茵茵芳草，象征勃勃生机。绿色思考帽寓意创造力和想象力。它具有创造性思考、头脑风暴、求异思维等功能。</a:t>
            </a:r>
          </a:p>
          <a:p>
            <a:pPr>
              <a:lnSpc>
                <a:spcPct val="150000"/>
              </a:lnSpc>
            </a:pPr>
            <a:r>
              <a:rPr lang="zh-CN" altLang="en-US" b="1" dirty="0">
                <a:solidFill>
                  <a:srgbClr val="0070C0"/>
                </a:solidFill>
                <a:latin typeface="微软雅黑" pitchFamily="34" charset="-122"/>
                <a:ea typeface="微软雅黑" pitchFamily="34" charset="-122"/>
              </a:rPr>
              <a:t>蓝色思考帽</a:t>
            </a:r>
            <a:r>
              <a:rPr lang="zh-CN" altLang="en-US" sz="1050" dirty="0">
                <a:latin typeface="微软雅黑" pitchFamily="34" charset="-122"/>
                <a:ea typeface="微软雅黑" pitchFamily="34" charset="-122"/>
              </a:rPr>
              <a:t>蓝色思考帽负责控制和调节思维过程。它负责控制各种思考帽的使用顺序，它规划和管理整个思考过程，并负责做出结论。</a:t>
            </a:r>
          </a:p>
        </p:txBody>
      </p:sp>
      <p:sp>
        <p:nvSpPr>
          <p:cNvPr id="7" name="椭圆 6">
            <a:hlinkClick r:id="rId3" action="ppaction://hlinksldjump"/>
          </p:cNvPr>
          <p:cNvSpPr>
            <a:spLocks noChangeAspect="1"/>
          </p:cNvSpPr>
          <p:nvPr/>
        </p:nvSpPr>
        <p:spPr>
          <a:xfrm>
            <a:off x="7812233" y="4747500"/>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3.2.6</a:t>
            </a:r>
            <a:r>
              <a:rPr lang="en-US" altLang="zh-CN" baseline="0" dirty="0"/>
              <a:t> </a:t>
            </a:r>
            <a:r>
              <a:rPr lang="zh-CN" altLang="en-US" dirty="0"/>
              <a:t>扩张方法矩阵（</a:t>
            </a:r>
            <a:r>
              <a:rPr lang="en-US" altLang="zh-CN" dirty="0"/>
              <a:t>1</a:t>
            </a:r>
            <a:r>
              <a:rPr lang="zh-CN" altLang="en-US" dirty="0"/>
              <a:t>）</a:t>
            </a:r>
          </a:p>
        </p:txBody>
      </p:sp>
      <p:sp>
        <p:nvSpPr>
          <p:cNvPr id="4" name="矩形 3"/>
          <p:cNvSpPr/>
          <p:nvPr/>
        </p:nvSpPr>
        <p:spPr>
          <a:xfrm>
            <a:off x="1324100" y="1806431"/>
            <a:ext cx="1663724" cy="1708160"/>
          </a:xfrm>
          <a:prstGeom prst="rect">
            <a:avLst/>
          </a:prstGeom>
        </p:spPr>
        <p:txBody>
          <a:bodyPr wrap="square">
            <a:spAutoFit/>
          </a:bodyPr>
          <a:lstStyle/>
          <a:p>
            <a:pPr algn="just"/>
            <a:r>
              <a:rPr lang="zh-CN" altLang="en-US" sz="1050" dirty="0">
                <a:solidFill>
                  <a:srgbClr val="0070C0"/>
                </a:solidFill>
                <a:latin typeface="微软雅黑" panose="020B0503020204020204" pitchFamily="34" charset="-122"/>
                <a:ea typeface="微软雅黑" panose="020B0503020204020204" pitchFamily="34" charset="-122"/>
              </a:rPr>
              <a:t>当我们决定扩张时，有哪些战略可供选择呢</a:t>
            </a:r>
            <a:r>
              <a:rPr lang="en-US" altLang="zh-CN" sz="1050" dirty="0">
                <a:solidFill>
                  <a:srgbClr val="0070C0"/>
                </a:solidFill>
                <a:latin typeface="微软雅黑" panose="020B0503020204020204" pitchFamily="34" charset="-122"/>
                <a:ea typeface="微软雅黑" panose="020B0503020204020204" pitchFamily="34" charset="-122"/>
              </a:rPr>
              <a:t>?</a:t>
            </a:r>
            <a:r>
              <a:rPr lang="zh-CN" altLang="en-US" sz="1050" dirty="0">
                <a:solidFill>
                  <a:srgbClr val="0070C0"/>
                </a:solidFill>
                <a:latin typeface="微软雅黑" panose="020B0503020204020204" pitchFamily="34" charset="-122"/>
                <a:ea typeface="微软雅黑" panose="020B0503020204020204" pitchFamily="34" charset="-122"/>
              </a:rPr>
              <a:t>扩张方法矩阵为我们解决了这个问题。扩张方法矩阵采用了一种结构化方法分析基于环境的不同战略方案。通过对组织内部和外部扩张机会以及经营活动进行全面分析，找出可以采用的多种战略方案。</a:t>
            </a:r>
          </a:p>
        </p:txBody>
      </p:sp>
      <p:grpSp>
        <p:nvGrpSpPr>
          <p:cNvPr id="5" name="组合 4"/>
          <p:cNvGrpSpPr/>
          <p:nvPr/>
        </p:nvGrpSpPr>
        <p:grpSpPr>
          <a:xfrm>
            <a:off x="755576" y="1050431"/>
            <a:ext cx="2160240" cy="756000"/>
            <a:chOff x="4960303" y="447598"/>
            <a:chExt cx="2160240" cy="756000"/>
          </a:xfrm>
        </p:grpSpPr>
        <p:sp>
          <p:nvSpPr>
            <p:cNvPr id="6" name="圆角矩形 5"/>
            <p:cNvSpPr/>
            <p:nvPr/>
          </p:nvSpPr>
          <p:spPr>
            <a:xfrm>
              <a:off x="5338303" y="573570"/>
              <a:ext cx="1782240"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latin typeface="微软雅黑" panose="020B0503020204020204" pitchFamily="34" charset="-122"/>
                  <a:ea typeface="微软雅黑" panose="020B0503020204020204" pitchFamily="34" charset="-122"/>
                </a:rPr>
                <a:t>模型简介</a:t>
              </a:r>
            </a:p>
          </p:txBody>
        </p:sp>
        <p:sp>
          <p:nvSpPr>
            <p:cNvPr id="7" name="椭圆 6"/>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1</a:t>
              </a:r>
              <a:endParaRPr lang="zh-CN" altLang="en-US" sz="3200" b="1" dirty="0">
                <a:latin typeface="Arial Black" panose="020B0A04020102020204" pitchFamily="34" charset="0"/>
                <a:ea typeface="微软雅黑" panose="020B0503020204020204" pitchFamily="34" charset="-122"/>
              </a:endParaRPr>
            </a:p>
          </p:txBody>
        </p:sp>
      </p:grpSp>
      <p:grpSp>
        <p:nvGrpSpPr>
          <p:cNvPr id="9" name="组合 8"/>
          <p:cNvGrpSpPr/>
          <p:nvPr/>
        </p:nvGrpSpPr>
        <p:grpSpPr>
          <a:xfrm>
            <a:off x="755576" y="3558228"/>
            <a:ext cx="2160240" cy="756000"/>
            <a:chOff x="4960303" y="447598"/>
            <a:chExt cx="2160240" cy="756000"/>
          </a:xfrm>
        </p:grpSpPr>
        <p:sp>
          <p:nvSpPr>
            <p:cNvPr id="10" name="圆角矩形 9"/>
            <p:cNvSpPr/>
            <p:nvPr/>
          </p:nvSpPr>
          <p:spPr>
            <a:xfrm>
              <a:off x="5338303" y="573570"/>
              <a:ext cx="1782240"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latin typeface="微软雅黑" panose="020B0503020204020204" pitchFamily="34" charset="-122"/>
                  <a:ea typeface="微软雅黑" panose="020B0503020204020204" pitchFamily="34" charset="-122"/>
                </a:rPr>
                <a:t>模型适用</a:t>
              </a:r>
            </a:p>
          </p:txBody>
        </p:sp>
        <p:sp>
          <p:nvSpPr>
            <p:cNvPr id="11" name="椭圆 10"/>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2</a:t>
              </a:r>
              <a:endParaRPr lang="zh-CN" altLang="en-US" sz="3200" b="1" dirty="0">
                <a:latin typeface="Arial Black" panose="020B0A04020102020204" pitchFamily="34" charset="0"/>
                <a:ea typeface="微软雅黑" panose="020B0503020204020204" pitchFamily="34" charset="-122"/>
              </a:endParaRPr>
            </a:p>
          </p:txBody>
        </p:sp>
      </p:grpSp>
      <p:sp>
        <p:nvSpPr>
          <p:cNvPr id="13" name="矩形 12"/>
          <p:cNvSpPr/>
          <p:nvPr/>
        </p:nvSpPr>
        <p:spPr>
          <a:xfrm>
            <a:off x="1511576" y="4314228"/>
            <a:ext cx="1663724" cy="253916"/>
          </a:xfrm>
          <a:prstGeom prst="rect">
            <a:avLst/>
          </a:prstGeom>
        </p:spPr>
        <p:txBody>
          <a:bodyPr wrap="square">
            <a:spAutoFit/>
          </a:bodyPr>
          <a:lstStyle/>
          <a:p>
            <a:pPr algn="just"/>
            <a:r>
              <a:rPr lang="zh-CN" altLang="en-US" sz="1050" dirty="0">
                <a:solidFill>
                  <a:srgbClr val="0070C0"/>
                </a:solidFill>
                <a:latin typeface="微软雅黑" panose="020B0503020204020204" pitchFamily="34" charset="-122"/>
                <a:ea typeface="微软雅黑" panose="020B0503020204020204" pitchFamily="34" charset="-122"/>
              </a:rPr>
              <a:t>权衡扩张方法</a:t>
            </a:r>
          </a:p>
        </p:txBody>
      </p:sp>
      <p:grpSp>
        <p:nvGrpSpPr>
          <p:cNvPr id="14" name="组合 13"/>
          <p:cNvGrpSpPr/>
          <p:nvPr/>
        </p:nvGrpSpPr>
        <p:grpSpPr>
          <a:xfrm>
            <a:off x="3522990" y="1099610"/>
            <a:ext cx="4608512" cy="3341576"/>
            <a:chOff x="4474062" y="1326262"/>
            <a:chExt cx="3818402" cy="2765512"/>
          </a:xfrm>
        </p:grpSpPr>
        <p:grpSp>
          <p:nvGrpSpPr>
            <p:cNvPr id="15" name="组合 14"/>
            <p:cNvGrpSpPr/>
            <p:nvPr/>
          </p:nvGrpSpPr>
          <p:grpSpPr>
            <a:xfrm>
              <a:off x="4828993" y="1635646"/>
              <a:ext cx="3456384" cy="2456128"/>
              <a:chOff x="4139952" y="1069002"/>
              <a:chExt cx="3456384" cy="2456128"/>
            </a:xfrm>
          </p:grpSpPr>
          <p:sp>
            <p:nvSpPr>
              <p:cNvPr id="24" name="矩形 23"/>
              <p:cNvSpPr/>
              <p:nvPr/>
            </p:nvSpPr>
            <p:spPr>
              <a:xfrm>
                <a:off x="4139952" y="1069002"/>
                <a:ext cx="1728192" cy="122413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5868144" y="1069002"/>
                <a:ext cx="1728192" cy="122413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868144" y="2300994"/>
                <a:ext cx="1728192" cy="122413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4143333" y="2293138"/>
                <a:ext cx="1728192" cy="122413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矩形 15"/>
            <p:cNvSpPr/>
            <p:nvPr/>
          </p:nvSpPr>
          <p:spPr>
            <a:xfrm>
              <a:off x="5345335" y="1978409"/>
              <a:ext cx="748924" cy="261610"/>
            </a:xfrm>
            <a:prstGeom prst="rect">
              <a:avLst/>
            </a:prstGeom>
          </p:spPr>
          <p:txBody>
            <a:bodyPr wrap="none">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内部扩张</a:t>
              </a:r>
            </a:p>
          </p:txBody>
        </p:sp>
        <p:sp>
          <p:nvSpPr>
            <p:cNvPr id="17" name="矩形 16"/>
            <p:cNvSpPr/>
            <p:nvPr/>
          </p:nvSpPr>
          <p:spPr>
            <a:xfrm>
              <a:off x="7064823" y="1787518"/>
              <a:ext cx="748923" cy="938719"/>
            </a:xfrm>
            <a:prstGeom prst="rect">
              <a:avLst/>
            </a:prstGeom>
          </p:spPr>
          <p:txBody>
            <a:bodyPr wrap="none">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兼并</a:t>
              </a:r>
              <a:endParaRPr lang="en-US" altLang="zh-CN" sz="1100" dirty="0">
                <a:solidFill>
                  <a:schemeClr val="bg1"/>
                </a:solidFill>
                <a:latin typeface="微软雅黑" panose="020B0503020204020204" pitchFamily="34" charset="-122"/>
                <a:ea typeface="微软雅黑" panose="020B0503020204020204" pitchFamily="34" charset="-122"/>
              </a:endParaRPr>
            </a:p>
            <a:p>
              <a:pPr algn="ctr"/>
              <a:r>
                <a:rPr lang="zh-CN" altLang="en-US" sz="1100" dirty="0">
                  <a:solidFill>
                    <a:schemeClr val="bg1"/>
                  </a:solidFill>
                  <a:latin typeface="微软雅黑" panose="020B0503020204020204" pitchFamily="34" charset="-122"/>
                  <a:ea typeface="微软雅黑" panose="020B0503020204020204" pitchFamily="34" charset="-122"/>
                </a:rPr>
                <a:t>收购</a:t>
              </a:r>
              <a:endParaRPr lang="en-US" altLang="zh-CN" sz="1100" dirty="0">
                <a:solidFill>
                  <a:schemeClr val="bg1"/>
                </a:solidFill>
                <a:latin typeface="微软雅黑" panose="020B0503020204020204" pitchFamily="34" charset="-122"/>
                <a:ea typeface="微软雅黑" panose="020B0503020204020204" pitchFamily="34" charset="-122"/>
              </a:endParaRPr>
            </a:p>
            <a:p>
              <a:pPr algn="ctr"/>
              <a:r>
                <a:rPr lang="zh-CN" altLang="en-US" sz="1100" dirty="0">
                  <a:solidFill>
                    <a:schemeClr val="bg1"/>
                  </a:solidFill>
                  <a:latin typeface="微软雅黑" panose="020B0503020204020204" pitchFamily="34" charset="-122"/>
                  <a:ea typeface="微软雅黑" panose="020B0503020204020204" pitchFamily="34" charset="-122"/>
                </a:rPr>
                <a:t>联合经营</a:t>
              </a:r>
              <a:endParaRPr lang="en-US" altLang="zh-CN" sz="1100" dirty="0">
                <a:solidFill>
                  <a:schemeClr val="bg1"/>
                </a:solidFill>
                <a:latin typeface="微软雅黑" panose="020B0503020204020204" pitchFamily="34" charset="-122"/>
                <a:ea typeface="微软雅黑" panose="020B0503020204020204" pitchFamily="34" charset="-122"/>
              </a:endParaRPr>
            </a:p>
            <a:p>
              <a:pPr algn="ctr"/>
              <a:r>
                <a:rPr lang="zh-CN" altLang="en-US" sz="1100" dirty="0">
                  <a:solidFill>
                    <a:schemeClr val="bg1"/>
                  </a:solidFill>
                  <a:latin typeface="微软雅黑" panose="020B0503020204020204" pitchFamily="34" charset="-122"/>
                  <a:ea typeface="微软雅黑" panose="020B0503020204020204" pitchFamily="34" charset="-122"/>
                </a:rPr>
                <a:t>联盟</a:t>
              </a:r>
              <a:endParaRPr lang="en-US" altLang="zh-CN" sz="1100" dirty="0">
                <a:solidFill>
                  <a:schemeClr val="bg1"/>
                </a:solidFill>
                <a:latin typeface="微软雅黑" panose="020B0503020204020204" pitchFamily="34" charset="-122"/>
                <a:ea typeface="微软雅黑" panose="020B0503020204020204" pitchFamily="34" charset="-122"/>
              </a:endParaRPr>
            </a:p>
            <a:p>
              <a:pPr algn="ctr"/>
              <a:r>
                <a:rPr lang="zh-CN" altLang="en-US" sz="1100" dirty="0">
                  <a:solidFill>
                    <a:schemeClr val="bg1"/>
                  </a:solidFill>
                  <a:latin typeface="微软雅黑" panose="020B0503020204020204" pitchFamily="34" charset="-122"/>
                  <a:ea typeface="微软雅黑" panose="020B0503020204020204" pitchFamily="34" charset="-122"/>
                </a:rPr>
                <a:t>特许经营</a:t>
              </a:r>
            </a:p>
          </p:txBody>
        </p:sp>
        <p:sp>
          <p:nvSpPr>
            <p:cNvPr id="18" name="矩形 17"/>
            <p:cNvSpPr/>
            <p:nvPr/>
          </p:nvSpPr>
          <p:spPr>
            <a:xfrm>
              <a:off x="5238915" y="3011654"/>
              <a:ext cx="889987" cy="938719"/>
            </a:xfrm>
            <a:prstGeom prst="rect">
              <a:avLst/>
            </a:prstGeom>
          </p:spPr>
          <p:txBody>
            <a:bodyPr wrap="none">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扩张</a:t>
              </a:r>
              <a:endParaRPr lang="en-US" altLang="zh-CN" sz="1100" dirty="0">
                <a:solidFill>
                  <a:schemeClr val="bg1"/>
                </a:solidFill>
                <a:latin typeface="微软雅黑" panose="020B0503020204020204" pitchFamily="34" charset="-122"/>
                <a:ea typeface="微软雅黑" panose="020B0503020204020204" pitchFamily="34" charset="-122"/>
              </a:endParaRPr>
            </a:p>
            <a:p>
              <a:pPr algn="ctr"/>
              <a:r>
                <a:rPr lang="zh-CN" altLang="en-US" sz="1100" dirty="0">
                  <a:solidFill>
                    <a:schemeClr val="bg1"/>
                  </a:solidFill>
                  <a:latin typeface="微软雅黑" panose="020B0503020204020204" pitchFamily="34" charset="-122"/>
                  <a:ea typeface="微软雅黑" panose="020B0503020204020204" pitchFamily="34" charset="-122"/>
                </a:rPr>
                <a:t>国外办事处</a:t>
              </a:r>
              <a:endParaRPr lang="en-US" altLang="zh-CN" sz="1100" dirty="0">
                <a:solidFill>
                  <a:schemeClr val="bg1"/>
                </a:solidFill>
                <a:latin typeface="微软雅黑" panose="020B0503020204020204" pitchFamily="34" charset="-122"/>
                <a:ea typeface="微软雅黑" panose="020B0503020204020204" pitchFamily="34" charset="-122"/>
              </a:endParaRPr>
            </a:p>
            <a:p>
              <a:pPr algn="ctr"/>
              <a:r>
                <a:rPr lang="zh-CN" altLang="en-US" sz="1100" dirty="0">
                  <a:solidFill>
                    <a:schemeClr val="bg1"/>
                  </a:solidFill>
                  <a:latin typeface="微软雅黑" panose="020B0503020204020204" pitchFamily="34" charset="-122"/>
                  <a:ea typeface="微软雅黑" panose="020B0503020204020204" pitchFamily="34" charset="-122"/>
                </a:rPr>
                <a:t>国外外包</a:t>
              </a:r>
              <a:endParaRPr lang="en-US" altLang="zh-CN" sz="1100" dirty="0">
                <a:solidFill>
                  <a:schemeClr val="bg1"/>
                </a:solidFill>
                <a:latin typeface="微软雅黑" panose="020B0503020204020204" pitchFamily="34" charset="-122"/>
                <a:ea typeface="微软雅黑" panose="020B0503020204020204" pitchFamily="34" charset="-122"/>
              </a:endParaRPr>
            </a:p>
            <a:p>
              <a:pPr algn="ctr"/>
              <a:r>
                <a:rPr lang="zh-CN" altLang="en-US" sz="1100" dirty="0">
                  <a:solidFill>
                    <a:schemeClr val="bg1"/>
                  </a:solidFill>
                  <a:latin typeface="微软雅黑" panose="020B0503020204020204" pitchFamily="34" charset="-122"/>
                  <a:ea typeface="微软雅黑" panose="020B0503020204020204" pitchFamily="34" charset="-122"/>
                </a:rPr>
                <a:t>多国运营</a:t>
              </a:r>
              <a:endParaRPr lang="en-US" altLang="zh-CN" sz="1100" dirty="0">
                <a:solidFill>
                  <a:schemeClr val="bg1"/>
                </a:solidFill>
                <a:latin typeface="微软雅黑" panose="020B0503020204020204" pitchFamily="34" charset="-122"/>
                <a:ea typeface="微软雅黑" panose="020B0503020204020204" pitchFamily="34" charset="-122"/>
              </a:endParaRPr>
            </a:p>
            <a:p>
              <a:pPr algn="ctr"/>
              <a:r>
                <a:rPr lang="zh-CN" altLang="en-US" sz="1100" dirty="0">
                  <a:solidFill>
                    <a:schemeClr val="bg1"/>
                  </a:solidFill>
                  <a:latin typeface="微软雅黑" panose="020B0503020204020204" pitchFamily="34" charset="-122"/>
                  <a:ea typeface="微软雅黑" panose="020B0503020204020204" pitchFamily="34" charset="-122"/>
                </a:rPr>
                <a:t>全球运营</a:t>
              </a:r>
            </a:p>
          </p:txBody>
        </p:sp>
        <p:sp>
          <p:nvSpPr>
            <p:cNvPr id="19" name="矩形 18"/>
            <p:cNvSpPr/>
            <p:nvPr/>
          </p:nvSpPr>
          <p:spPr>
            <a:xfrm>
              <a:off x="6854968" y="2911770"/>
              <a:ext cx="1031051" cy="1107996"/>
            </a:xfrm>
            <a:prstGeom prst="rect">
              <a:avLst/>
            </a:prstGeom>
          </p:spPr>
          <p:txBody>
            <a:bodyPr wrap="none">
              <a:spAutoFit/>
            </a:bodyPr>
            <a:lstStyle/>
            <a:p>
              <a:pPr algn="ctr"/>
              <a:r>
                <a:rPr lang="zh-CN" altLang="en-US" sz="1100" dirty="0">
                  <a:solidFill>
                    <a:schemeClr val="bg1"/>
                  </a:solidFill>
                  <a:latin typeface="微软雅黑" panose="020B0503020204020204" pitchFamily="34" charset="-122"/>
                  <a:ea typeface="微软雅黑" panose="020B0503020204020204" pitchFamily="34" charset="-122"/>
                </a:rPr>
                <a:t>兼并</a:t>
              </a:r>
              <a:endParaRPr lang="en-US" altLang="zh-CN" sz="1100" dirty="0">
                <a:solidFill>
                  <a:schemeClr val="bg1"/>
                </a:solidFill>
                <a:latin typeface="微软雅黑" panose="020B0503020204020204" pitchFamily="34" charset="-122"/>
                <a:ea typeface="微软雅黑" panose="020B0503020204020204" pitchFamily="34" charset="-122"/>
              </a:endParaRPr>
            </a:p>
            <a:p>
              <a:pPr algn="ctr"/>
              <a:r>
                <a:rPr lang="zh-CN" altLang="en-US" sz="1100" dirty="0">
                  <a:solidFill>
                    <a:schemeClr val="bg1"/>
                  </a:solidFill>
                  <a:latin typeface="微软雅黑" panose="020B0503020204020204" pitchFamily="34" charset="-122"/>
                  <a:ea typeface="微软雅黑" panose="020B0503020204020204" pitchFamily="34" charset="-122"/>
                </a:rPr>
                <a:t>收购</a:t>
              </a:r>
              <a:endParaRPr lang="en-US" altLang="zh-CN" sz="1100" dirty="0">
                <a:solidFill>
                  <a:schemeClr val="bg1"/>
                </a:solidFill>
                <a:latin typeface="微软雅黑" panose="020B0503020204020204" pitchFamily="34" charset="-122"/>
                <a:ea typeface="微软雅黑" panose="020B0503020204020204" pitchFamily="34" charset="-122"/>
              </a:endParaRPr>
            </a:p>
            <a:p>
              <a:pPr algn="ctr"/>
              <a:r>
                <a:rPr lang="zh-CN" altLang="en-US" sz="1100" dirty="0">
                  <a:solidFill>
                    <a:schemeClr val="bg1"/>
                  </a:solidFill>
                  <a:latin typeface="微软雅黑" panose="020B0503020204020204" pitchFamily="34" charset="-122"/>
                  <a:ea typeface="微软雅黑" panose="020B0503020204020204" pitchFamily="34" charset="-122"/>
                </a:rPr>
                <a:t>联合经营</a:t>
              </a:r>
              <a:endParaRPr lang="en-US" altLang="zh-CN" sz="1100" dirty="0">
                <a:solidFill>
                  <a:schemeClr val="bg1"/>
                </a:solidFill>
                <a:latin typeface="微软雅黑" panose="020B0503020204020204" pitchFamily="34" charset="-122"/>
                <a:ea typeface="微软雅黑" panose="020B0503020204020204" pitchFamily="34" charset="-122"/>
              </a:endParaRPr>
            </a:p>
            <a:p>
              <a:pPr algn="ctr"/>
              <a:r>
                <a:rPr lang="zh-CN" altLang="en-US" sz="1100" dirty="0">
                  <a:solidFill>
                    <a:schemeClr val="bg1"/>
                  </a:solidFill>
                  <a:latin typeface="微软雅黑" panose="020B0503020204020204" pitchFamily="34" charset="-122"/>
                  <a:ea typeface="微软雅黑" panose="020B0503020204020204" pitchFamily="34" charset="-122"/>
                </a:rPr>
                <a:t>联盟</a:t>
              </a:r>
              <a:endParaRPr lang="en-US" altLang="zh-CN" sz="1100" dirty="0">
                <a:solidFill>
                  <a:schemeClr val="bg1"/>
                </a:solidFill>
                <a:latin typeface="微软雅黑" panose="020B0503020204020204" pitchFamily="34" charset="-122"/>
                <a:ea typeface="微软雅黑" panose="020B0503020204020204" pitchFamily="34" charset="-122"/>
              </a:endParaRPr>
            </a:p>
            <a:p>
              <a:pPr algn="ctr"/>
              <a:r>
                <a:rPr lang="zh-CN" altLang="en-US" sz="1100" dirty="0">
                  <a:solidFill>
                    <a:schemeClr val="bg1"/>
                  </a:solidFill>
                  <a:latin typeface="微软雅黑" panose="020B0503020204020204" pitchFamily="34" charset="-122"/>
                  <a:ea typeface="微软雅黑" panose="020B0503020204020204" pitchFamily="34" charset="-122"/>
                </a:rPr>
                <a:t>特许经营</a:t>
              </a:r>
              <a:endParaRPr lang="en-US" altLang="zh-CN" sz="1100" dirty="0">
                <a:solidFill>
                  <a:schemeClr val="bg1"/>
                </a:solidFill>
                <a:latin typeface="微软雅黑" panose="020B0503020204020204" pitchFamily="34" charset="-122"/>
                <a:ea typeface="微软雅黑" panose="020B0503020204020204" pitchFamily="34" charset="-122"/>
              </a:endParaRPr>
            </a:p>
            <a:p>
              <a:pPr algn="ctr"/>
              <a:r>
                <a:rPr lang="zh-CN" altLang="en-US" sz="1100" dirty="0">
                  <a:solidFill>
                    <a:schemeClr val="bg1"/>
                  </a:solidFill>
                  <a:latin typeface="微软雅黑" panose="020B0503020204020204" pitchFamily="34" charset="-122"/>
                  <a:ea typeface="微软雅黑" panose="020B0503020204020204" pitchFamily="34" charset="-122"/>
                </a:rPr>
                <a:t>国际许可经营</a:t>
              </a:r>
            </a:p>
          </p:txBody>
        </p:sp>
        <p:sp>
          <p:nvSpPr>
            <p:cNvPr id="20" name="TextBox 19"/>
            <p:cNvSpPr txBox="1"/>
            <p:nvPr/>
          </p:nvSpPr>
          <p:spPr>
            <a:xfrm>
              <a:off x="5148066" y="1326262"/>
              <a:ext cx="1152128" cy="307777"/>
            </a:xfrm>
            <a:prstGeom prst="rect">
              <a:avLst/>
            </a:prstGeom>
            <a:noFill/>
          </p:spPr>
          <p:txBody>
            <a:bodyPr wrap="square" rtlCol="0">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内部扩张</a:t>
              </a:r>
            </a:p>
          </p:txBody>
        </p:sp>
        <p:sp>
          <p:nvSpPr>
            <p:cNvPr id="21" name="TextBox 20"/>
            <p:cNvSpPr txBox="1"/>
            <p:nvPr/>
          </p:nvSpPr>
          <p:spPr>
            <a:xfrm>
              <a:off x="7140336" y="1326262"/>
              <a:ext cx="1152128" cy="307777"/>
            </a:xfrm>
            <a:prstGeom prst="rect">
              <a:avLst/>
            </a:prstGeom>
            <a:noFill/>
          </p:spPr>
          <p:txBody>
            <a:bodyPr wrap="square" rtlCol="0">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外部扩张</a:t>
              </a:r>
            </a:p>
          </p:txBody>
        </p:sp>
        <p:sp>
          <p:nvSpPr>
            <p:cNvPr id="22" name="TextBox 21"/>
            <p:cNvSpPr txBox="1"/>
            <p:nvPr/>
          </p:nvSpPr>
          <p:spPr>
            <a:xfrm>
              <a:off x="4474062" y="1842220"/>
              <a:ext cx="385970" cy="523220"/>
            </a:xfrm>
            <a:prstGeom prst="rect">
              <a:avLst/>
            </a:prstGeom>
            <a:noFill/>
          </p:spPr>
          <p:txBody>
            <a:bodyPr wrap="square" rtlCol="0">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本地</a:t>
              </a:r>
            </a:p>
          </p:txBody>
        </p:sp>
        <p:sp>
          <p:nvSpPr>
            <p:cNvPr id="23" name="TextBox 22"/>
            <p:cNvSpPr txBox="1"/>
            <p:nvPr/>
          </p:nvSpPr>
          <p:spPr>
            <a:xfrm>
              <a:off x="4474062" y="3201238"/>
              <a:ext cx="385970" cy="738664"/>
            </a:xfrm>
            <a:prstGeom prst="rect">
              <a:avLst/>
            </a:prstGeom>
            <a:noFill/>
          </p:spPr>
          <p:txBody>
            <a:bodyPr wrap="square" rtlCol="0">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非本地</a:t>
              </a:r>
            </a:p>
          </p:txBody>
        </p:sp>
      </p:grpSp>
      <p:sp>
        <p:nvSpPr>
          <p:cNvPr id="28" name="椭圆 27">
            <a:hlinkClick r:id="rId2" action="ppaction://hlinksldjump"/>
          </p:cNvPr>
          <p:cNvSpPr>
            <a:spLocks noChangeAspect="1"/>
          </p:cNvSpPr>
          <p:nvPr/>
        </p:nvSpPr>
        <p:spPr>
          <a:xfrm>
            <a:off x="7933119" y="4696030"/>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194714359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3.2.6 </a:t>
            </a:r>
            <a:r>
              <a:rPr lang="zh-CN" altLang="en-US" dirty="0"/>
              <a:t>扩张方法矩阵（</a:t>
            </a:r>
            <a:r>
              <a:rPr lang="en-US" altLang="zh-CN" dirty="0"/>
              <a:t>2</a:t>
            </a:r>
            <a:r>
              <a:rPr lang="zh-CN" altLang="en-US" dirty="0"/>
              <a:t>）</a:t>
            </a:r>
          </a:p>
        </p:txBody>
      </p:sp>
      <p:graphicFrame>
        <p:nvGraphicFramePr>
          <p:cNvPr id="4" name="表格 3"/>
          <p:cNvGraphicFramePr>
            <a:graphicFrameLocks noGrp="1"/>
          </p:cNvGraphicFramePr>
          <p:nvPr>
            <p:extLst>
              <p:ext uri="{D42A27DB-BD31-4B8C-83A1-F6EECF244321}">
                <p14:modId xmlns:p14="http://schemas.microsoft.com/office/powerpoint/2010/main" val="2608391107"/>
              </p:ext>
            </p:extLst>
          </p:nvPr>
        </p:nvGraphicFramePr>
        <p:xfrm>
          <a:off x="539552" y="699542"/>
          <a:ext cx="6096000" cy="396240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gridCol w="2927648">
                  <a:extLst>
                    <a:ext uri="{9D8B030D-6E8A-4147-A177-3AD203B41FA5}">
                      <a16:colId xmlns:a16="http://schemas.microsoft.com/office/drawing/2014/main" val="20002"/>
                    </a:ext>
                  </a:extLst>
                </a:gridCol>
              </a:tblGrid>
              <a:tr h="370840">
                <a:tc>
                  <a:txBody>
                    <a:bodyPr/>
                    <a:lstStyle/>
                    <a:p>
                      <a:pPr algn="ctr"/>
                      <a:r>
                        <a:rPr lang="zh-CN" altLang="en-US" dirty="0">
                          <a:latin typeface="微软雅黑" panose="020B0503020204020204" pitchFamily="34" charset="-122"/>
                          <a:ea typeface="微软雅黑" panose="020B0503020204020204" pitchFamily="34" charset="-122"/>
                        </a:rPr>
                        <a:t>方法</a:t>
                      </a:r>
                    </a:p>
                  </a:txBody>
                  <a:tcPr anchor="b">
                    <a:solidFill>
                      <a:srgbClr val="0070C0"/>
                    </a:solidFill>
                  </a:tcPr>
                </a:tc>
                <a:tc>
                  <a:txBody>
                    <a:bodyPr/>
                    <a:lstStyle/>
                    <a:p>
                      <a:pPr algn="ctr"/>
                      <a:r>
                        <a:rPr lang="zh-CN" altLang="en-US" dirty="0">
                          <a:latin typeface="微软雅黑" panose="020B0503020204020204" pitchFamily="34" charset="-122"/>
                          <a:ea typeface="微软雅黑" panose="020B0503020204020204" pitchFamily="34" charset="-122"/>
                        </a:rPr>
                        <a:t>优势</a:t>
                      </a:r>
                      <a:r>
                        <a:rPr lang="zh-CN" altLang="en-US" sz="4000" b="0" dirty="0">
                          <a:latin typeface="微软雅黑" panose="020B0503020204020204" pitchFamily="34" charset="-122"/>
                          <a:ea typeface="微软雅黑" panose="020B0503020204020204" pitchFamily="34" charset="-122"/>
                          <a:sym typeface="Webdings"/>
                        </a:rPr>
                        <a:t></a:t>
                      </a:r>
                      <a:endParaRPr lang="zh-CN" altLang="en-US" b="0" dirty="0">
                        <a:latin typeface="微软雅黑" panose="020B0503020204020204" pitchFamily="34" charset="-122"/>
                        <a:ea typeface="微软雅黑" panose="020B0503020204020204" pitchFamily="34" charset="-122"/>
                      </a:endParaRPr>
                    </a:p>
                  </a:txBody>
                  <a:tcPr>
                    <a:solidFill>
                      <a:srgbClr val="0070C0"/>
                    </a:solidFill>
                  </a:tcPr>
                </a:tc>
                <a:tc>
                  <a:txBody>
                    <a:bodyPr/>
                    <a:lstStyle/>
                    <a:p>
                      <a:pPr algn="ctr"/>
                      <a:r>
                        <a:rPr lang="zh-CN" altLang="en-US" dirty="0">
                          <a:latin typeface="微软雅黑" panose="020B0503020204020204" pitchFamily="34" charset="-122"/>
                          <a:ea typeface="微软雅黑" panose="020B0503020204020204" pitchFamily="34" charset="-122"/>
                        </a:rPr>
                        <a:t>劣势</a:t>
                      </a:r>
                      <a:r>
                        <a:rPr lang="zh-CN" altLang="en-US" sz="4000" b="0" dirty="0">
                          <a:latin typeface="微软雅黑" panose="020B0503020204020204" pitchFamily="34" charset="-122"/>
                          <a:ea typeface="微软雅黑" panose="020B0503020204020204" pitchFamily="34" charset="-122"/>
                          <a:sym typeface="Wingdings"/>
                        </a:rPr>
                        <a:t></a:t>
                      </a:r>
                      <a:endParaRPr lang="zh-CN" altLang="en-US" b="0" dirty="0">
                        <a:latin typeface="微软雅黑" panose="020B0503020204020204" pitchFamily="34" charset="-122"/>
                        <a:ea typeface="微软雅黑" panose="020B0503020204020204" pitchFamily="34" charset="-122"/>
                      </a:endParaRPr>
                    </a:p>
                  </a:txBody>
                  <a:tcPr>
                    <a:solidFill>
                      <a:srgbClr val="0070C0"/>
                    </a:solidFill>
                  </a:tcPr>
                </a:tc>
                <a:extLst>
                  <a:ext uri="{0D108BD9-81ED-4DB2-BD59-A6C34878D82A}">
                    <a16:rowId xmlns:a16="http://schemas.microsoft.com/office/drawing/2014/main" val="10000"/>
                  </a:ext>
                </a:extLst>
              </a:tr>
              <a:tr h="370840">
                <a:tc>
                  <a:txBody>
                    <a:bodyPr/>
                    <a:lstStyle/>
                    <a:p>
                      <a:pPr algn="ctr"/>
                      <a:r>
                        <a:rPr lang="zh-CN" altLang="en-US" sz="1400" dirty="0">
                          <a:solidFill>
                            <a:srgbClr val="0070C0"/>
                          </a:solidFill>
                          <a:latin typeface="微软雅黑" panose="020B0503020204020204" pitchFamily="34" charset="-122"/>
                          <a:ea typeface="微软雅黑" panose="020B0503020204020204" pitchFamily="34" charset="-122"/>
                        </a:rPr>
                        <a:t>收购</a:t>
                      </a:r>
                    </a:p>
                  </a:txBody>
                  <a:tcPr anchor="ctr"/>
                </a:tc>
                <a:tc>
                  <a:txBody>
                    <a:bodyPr/>
                    <a:lstStyle/>
                    <a:p>
                      <a:r>
                        <a:rPr lang="zh-CN" altLang="en-US" sz="1000" dirty="0">
                          <a:latin typeface="楷体" panose="02010609060101010101" pitchFamily="49" charset="-122"/>
                          <a:ea typeface="楷体" panose="02010609060101010101" pitchFamily="49" charset="-122"/>
                        </a:rPr>
                        <a:t>速度快</a:t>
                      </a:r>
                      <a:endParaRPr lang="en-US" altLang="zh-CN" sz="1000" dirty="0">
                        <a:latin typeface="楷体" panose="02010609060101010101" pitchFamily="49" charset="-122"/>
                        <a:ea typeface="楷体" panose="02010609060101010101" pitchFamily="49" charset="-122"/>
                      </a:endParaRPr>
                    </a:p>
                    <a:p>
                      <a:r>
                        <a:rPr lang="zh-CN" altLang="en-US" sz="1000" dirty="0">
                          <a:latin typeface="楷体" panose="02010609060101010101" pitchFamily="49" charset="-122"/>
                          <a:ea typeface="楷体" panose="02010609060101010101" pitchFamily="49" charset="-122"/>
                        </a:rPr>
                        <a:t>增加市场规模</a:t>
                      </a:r>
                      <a:endParaRPr lang="en-US" altLang="zh-CN" sz="1000" dirty="0">
                        <a:latin typeface="楷体" panose="02010609060101010101" pitchFamily="49" charset="-122"/>
                        <a:ea typeface="楷体" panose="02010609060101010101" pitchFamily="49" charset="-122"/>
                      </a:endParaRPr>
                    </a:p>
                    <a:p>
                      <a:r>
                        <a:rPr lang="zh-CN" altLang="en-US" sz="1000" dirty="0">
                          <a:latin typeface="楷体" panose="02010609060101010101" pitchFamily="49" charset="-122"/>
                          <a:ea typeface="楷体" panose="02010609060101010101" pitchFamily="49" charset="-122"/>
                        </a:rPr>
                        <a:t>可以降低竞争对手竞争力</a:t>
                      </a:r>
                      <a:endParaRPr lang="en-US" altLang="zh-CN" sz="1000" dirty="0">
                        <a:latin typeface="楷体" panose="02010609060101010101" pitchFamily="49" charset="-122"/>
                        <a:ea typeface="楷体" panose="02010609060101010101" pitchFamily="49" charset="-122"/>
                      </a:endParaRPr>
                    </a:p>
                    <a:p>
                      <a:r>
                        <a:rPr lang="zh-CN" altLang="en-US" sz="1000" dirty="0">
                          <a:latin typeface="楷体" panose="02010609060101010101" pitchFamily="49" charset="-122"/>
                          <a:ea typeface="楷体" panose="02010609060101010101" pitchFamily="49" charset="-122"/>
                        </a:rPr>
                        <a:t>规模经济下管理成本降低</a:t>
                      </a:r>
                      <a:endParaRPr lang="en-US" altLang="zh-CN" sz="1000" dirty="0">
                        <a:latin typeface="楷体" panose="02010609060101010101" pitchFamily="49" charset="-122"/>
                        <a:ea typeface="楷体" panose="02010609060101010101" pitchFamily="49" charset="-122"/>
                      </a:endParaRPr>
                    </a:p>
                    <a:p>
                      <a:r>
                        <a:rPr lang="zh-CN" altLang="en-US" sz="1000" dirty="0">
                          <a:latin typeface="楷体" panose="02010609060101010101" pitchFamily="49" charset="-122"/>
                          <a:ea typeface="楷体" panose="02010609060101010101" pitchFamily="49" charset="-122"/>
                        </a:rPr>
                        <a:t>维持专业技术上的垄断权</a:t>
                      </a:r>
                      <a:endParaRPr lang="en-US" altLang="zh-CN" sz="1000" dirty="0">
                        <a:latin typeface="楷体" panose="02010609060101010101" pitchFamily="49" charset="-122"/>
                        <a:ea typeface="楷体" panose="02010609060101010101" pitchFamily="49" charset="-122"/>
                      </a:endParaRPr>
                    </a:p>
                    <a:p>
                      <a:r>
                        <a:rPr lang="zh-CN" altLang="en-US" sz="1000" dirty="0">
                          <a:latin typeface="楷体" panose="02010609060101010101" pitchFamily="49" charset="-122"/>
                          <a:ea typeface="楷体" panose="02010609060101010101" pitchFamily="49" charset="-122"/>
                        </a:rPr>
                        <a:t>进入新的区域</a:t>
                      </a:r>
                    </a:p>
                  </a:txBody>
                  <a:tcPr/>
                </a:tc>
                <a:tc>
                  <a:txBody>
                    <a:bodyPr/>
                    <a:lstStyle/>
                    <a:p>
                      <a:r>
                        <a:rPr lang="zh-CN" altLang="en-US" sz="1000" dirty="0">
                          <a:latin typeface="楷体" panose="02010609060101010101" pitchFamily="49" charset="-122"/>
                          <a:ea typeface="楷体" panose="02010609060101010101" pitchFamily="49" charset="-122"/>
                        </a:rPr>
                        <a:t>收购成本高</a:t>
                      </a:r>
                      <a:endParaRPr lang="en-US" altLang="zh-CN" sz="1000" dirty="0">
                        <a:latin typeface="楷体" panose="02010609060101010101" pitchFamily="49" charset="-122"/>
                        <a:ea typeface="楷体" panose="02010609060101010101" pitchFamily="49" charset="-122"/>
                      </a:endParaRPr>
                    </a:p>
                    <a:p>
                      <a:r>
                        <a:rPr lang="zh-CN" altLang="en-US" sz="1000" dirty="0">
                          <a:latin typeface="楷体" panose="02010609060101010101" pitchFamily="49" charset="-122"/>
                          <a:ea typeface="楷体" panose="02010609060101010101" pitchFamily="49" charset="-122"/>
                        </a:rPr>
                        <a:t>一旦失误会带来高风险</a:t>
                      </a:r>
                      <a:endParaRPr lang="en-US" altLang="zh-CN" sz="1000" dirty="0">
                        <a:latin typeface="楷体" panose="02010609060101010101" pitchFamily="49" charset="-122"/>
                        <a:ea typeface="楷体" panose="02010609060101010101" pitchFamily="49" charset="-122"/>
                      </a:endParaRPr>
                    </a:p>
                    <a:p>
                      <a:r>
                        <a:rPr lang="zh-CN" altLang="en-US" sz="1000" dirty="0">
                          <a:latin typeface="楷体" panose="02010609060101010101" pitchFamily="49" charset="-122"/>
                          <a:ea typeface="楷体" panose="02010609060101010101" pitchFamily="49" charset="-122"/>
                        </a:rPr>
                        <a:t>更好的目标公司可能已经被收购</a:t>
                      </a:r>
                      <a:endParaRPr lang="en-US" altLang="zh-CN" sz="1000" dirty="0">
                        <a:latin typeface="楷体" panose="02010609060101010101" pitchFamily="49" charset="-122"/>
                        <a:ea typeface="楷体" panose="02010609060101010101" pitchFamily="49" charset="-122"/>
                      </a:endParaRPr>
                    </a:p>
                    <a:p>
                      <a:r>
                        <a:rPr lang="zh-CN" altLang="en-US" sz="1000" dirty="0">
                          <a:latin typeface="楷体" panose="02010609060101010101" pitchFamily="49" charset="-122"/>
                          <a:ea typeface="楷体" panose="02010609060101010101" pitchFamily="49" charset="-122"/>
                        </a:rPr>
                        <a:t>难以取得目标公司董事会的同一</a:t>
                      </a:r>
                      <a:endParaRPr lang="en-US" altLang="zh-CN" sz="1000" dirty="0">
                        <a:latin typeface="楷体" panose="02010609060101010101" pitchFamily="49" charset="-122"/>
                        <a:ea typeface="楷体" panose="02010609060101010101" pitchFamily="49" charset="-122"/>
                      </a:endParaRPr>
                    </a:p>
                    <a:p>
                      <a:r>
                        <a:rPr lang="zh-CN" altLang="en-US" sz="1000" dirty="0">
                          <a:latin typeface="楷体" panose="02010609060101010101" pitchFamily="49" charset="-122"/>
                          <a:ea typeface="楷体" panose="02010609060101010101" pitchFamily="49" charset="-122"/>
                        </a:rPr>
                        <a:t>企业文化不同会产生龃龉</a:t>
                      </a:r>
                      <a:endParaRPr lang="en-US" altLang="zh-CN" sz="1000" dirty="0">
                        <a:latin typeface="楷体" panose="02010609060101010101" pitchFamily="49" charset="-122"/>
                        <a:ea typeface="楷体" panose="02010609060101010101" pitchFamily="49" charset="-122"/>
                      </a:endParaRPr>
                    </a:p>
                    <a:p>
                      <a:r>
                        <a:rPr lang="zh-CN" altLang="en-US" sz="1000" dirty="0">
                          <a:latin typeface="楷体" panose="02010609060101010101" pitchFamily="49" charset="-122"/>
                          <a:ea typeface="楷体" panose="02010609060101010101" pitchFamily="49" charset="-122"/>
                        </a:rPr>
                        <a:t>由于购买不良资产造成财务困难</a:t>
                      </a:r>
                    </a:p>
                  </a:txBody>
                  <a:tcPr/>
                </a:tc>
                <a:extLst>
                  <a:ext uri="{0D108BD9-81ED-4DB2-BD59-A6C34878D82A}">
                    <a16:rowId xmlns:a16="http://schemas.microsoft.com/office/drawing/2014/main" val="10001"/>
                  </a:ext>
                </a:extLst>
              </a:tr>
              <a:tr h="370840">
                <a:tc>
                  <a:txBody>
                    <a:bodyPr/>
                    <a:lstStyle/>
                    <a:p>
                      <a:pPr algn="ctr"/>
                      <a:r>
                        <a:rPr lang="zh-CN" altLang="en-US" sz="1400" dirty="0">
                          <a:solidFill>
                            <a:srgbClr val="0070C0"/>
                          </a:solidFill>
                          <a:latin typeface="微软雅黑" panose="020B0503020204020204" pitchFamily="34" charset="-122"/>
                          <a:ea typeface="微软雅黑" panose="020B0503020204020204" pitchFamily="34" charset="-122"/>
                        </a:rPr>
                        <a:t>联合经营</a:t>
                      </a:r>
                    </a:p>
                  </a:txBody>
                  <a:tcPr anchor="ctr"/>
                </a:tc>
                <a:tc>
                  <a:txBody>
                    <a:bodyPr/>
                    <a:lstStyle/>
                    <a:p>
                      <a:r>
                        <a:rPr lang="zh-CN" altLang="en-US" sz="1000" dirty="0">
                          <a:latin typeface="楷体" panose="02010609060101010101" pitchFamily="49" charset="-122"/>
                          <a:ea typeface="楷体" panose="02010609060101010101" pitchFamily="49" charset="-122"/>
                        </a:rPr>
                        <a:t>很快建立规模优势</a:t>
                      </a:r>
                      <a:endParaRPr lang="en-US" altLang="zh-CN" sz="1000" dirty="0">
                        <a:latin typeface="楷体" panose="02010609060101010101" pitchFamily="49" charset="-122"/>
                        <a:ea typeface="楷体" panose="02010609060101010101" pitchFamily="49" charset="-122"/>
                      </a:endParaRPr>
                    </a:p>
                    <a:p>
                      <a:r>
                        <a:rPr lang="zh-CN" altLang="en-US" sz="1000" dirty="0">
                          <a:latin typeface="楷体" panose="02010609060101010101" pitchFamily="49" charset="-122"/>
                          <a:ea typeface="楷体" panose="02010609060101010101" pitchFamily="49" charset="-122"/>
                        </a:rPr>
                        <a:t>快速获得专业技术</a:t>
                      </a:r>
                      <a:endParaRPr lang="en-US" altLang="zh-CN" sz="1000" dirty="0">
                        <a:latin typeface="楷体" panose="02010609060101010101" pitchFamily="49" charset="-122"/>
                        <a:ea typeface="楷体" panose="02010609060101010101" pitchFamily="49" charset="-122"/>
                      </a:endParaRPr>
                    </a:p>
                    <a:p>
                      <a:r>
                        <a:rPr lang="zh-CN" altLang="en-US" sz="1000" dirty="0">
                          <a:latin typeface="楷体" panose="02010609060101010101" pitchFamily="49" charset="-122"/>
                          <a:ea typeface="楷体" panose="02010609060101010101" pitchFamily="49" charset="-122"/>
                        </a:rPr>
                        <a:t>成本低于收购</a:t>
                      </a:r>
                      <a:endParaRPr lang="en-US" altLang="zh-CN" sz="1000" dirty="0">
                        <a:latin typeface="楷体" panose="02010609060101010101" pitchFamily="49" charset="-122"/>
                        <a:ea typeface="楷体" panose="02010609060101010101" pitchFamily="49" charset="-122"/>
                      </a:endParaRPr>
                    </a:p>
                    <a:p>
                      <a:r>
                        <a:rPr lang="zh-CN" altLang="en-US" sz="1000" dirty="0">
                          <a:latin typeface="楷体" panose="02010609060101010101" pitchFamily="49" charset="-122"/>
                          <a:ea typeface="楷体" panose="02010609060101010101" pitchFamily="49" charset="-122"/>
                        </a:rPr>
                        <a:t>当直接收购失败的时候可以考虑</a:t>
                      </a:r>
                      <a:endParaRPr lang="en-US" altLang="zh-CN" sz="1000" dirty="0">
                        <a:latin typeface="楷体" panose="02010609060101010101" pitchFamily="49" charset="-122"/>
                        <a:ea typeface="楷体" panose="02010609060101010101" pitchFamily="49" charset="-122"/>
                      </a:endParaRPr>
                    </a:p>
                    <a:p>
                      <a:r>
                        <a:rPr lang="zh-CN" altLang="en-US" sz="1000" dirty="0">
                          <a:latin typeface="楷体" panose="02010609060101010101" pitchFamily="49" charset="-122"/>
                          <a:ea typeface="楷体" panose="02010609060101010101" pitchFamily="49" charset="-122"/>
                        </a:rPr>
                        <a:t>当两家公司在合作上有不同的贡献的时候，效果更佳</a:t>
                      </a:r>
                      <a:endParaRPr lang="en-US" altLang="zh-CN" sz="1000" dirty="0">
                        <a:latin typeface="楷体" panose="02010609060101010101" pitchFamily="49" charset="-122"/>
                        <a:ea typeface="楷体" panose="02010609060101010101" pitchFamily="49" charset="-122"/>
                      </a:endParaRPr>
                    </a:p>
                  </a:txBody>
                  <a:tcPr/>
                </a:tc>
                <a:tc>
                  <a:txBody>
                    <a:bodyPr/>
                    <a:lstStyle/>
                    <a:p>
                      <a:r>
                        <a:rPr lang="zh-CN" altLang="en-US" sz="1000" dirty="0">
                          <a:latin typeface="楷体" panose="02010609060101010101" pitchFamily="49" charset="-122"/>
                          <a:ea typeface="楷体" panose="02010609060101010101" pitchFamily="49" charset="-122"/>
                        </a:rPr>
                        <a:t>难以控制</a:t>
                      </a:r>
                      <a:endParaRPr lang="en-US" altLang="zh-CN" sz="1000" dirty="0">
                        <a:latin typeface="楷体" panose="02010609060101010101" pitchFamily="49" charset="-122"/>
                        <a:ea typeface="楷体" panose="02010609060101010101" pitchFamily="49" charset="-122"/>
                      </a:endParaRPr>
                    </a:p>
                    <a:p>
                      <a:r>
                        <a:rPr lang="zh-CN" altLang="en-US" sz="1000" dirty="0">
                          <a:latin typeface="楷体" panose="02010609060101010101" pitchFamily="49" charset="-122"/>
                          <a:ea typeface="楷体" panose="02010609060101010101" pitchFamily="49" charset="-122"/>
                        </a:rPr>
                        <a:t>母公司抵制使得公司管理困难</a:t>
                      </a:r>
                      <a:endParaRPr lang="en-US" altLang="zh-CN" sz="1000" dirty="0">
                        <a:latin typeface="楷体" panose="02010609060101010101" pitchFamily="49" charset="-122"/>
                        <a:ea typeface="楷体" panose="02010609060101010101" pitchFamily="49" charset="-122"/>
                      </a:endParaRPr>
                    </a:p>
                    <a:p>
                      <a:r>
                        <a:rPr lang="zh-CN" altLang="en-US" sz="1000" dirty="0">
                          <a:latin typeface="楷体" panose="02010609060101010101" pitchFamily="49" charset="-122"/>
                          <a:ea typeface="楷体" panose="02010609060101010101" pitchFamily="49" charset="-122"/>
                        </a:rPr>
                        <a:t>必须与合作伙伴分享收益</a:t>
                      </a:r>
                    </a:p>
                  </a:txBody>
                  <a:tcPr/>
                </a:tc>
                <a:extLst>
                  <a:ext uri="{0D108BD9-81ED-4DB2-BD59-A6C34878D82A}">
                    <a16:rowId xmlns:a16="http://schemas.microsoft.com/office/drawing/2014/main" val="10002"/>
                  </a:ext>
                </a:extLst>
              </a:tr>
              <a:tr h="370840">
                <a:tc>
                  <a:txBody>
                    <a:bodyPr/>
                    <a:lstStyle/>
                    <a:p>
                      <a:pPr algn="ctr"/>
                      <a:r>
                        <a:rPr lang="zh-CN" altLang="en-US" sz="1400" dirty="0">
                          <a:solidFill>
                            <a:srgbClr val="0070C0"/>
                          </a:solidFill>
                          <a:latin typeface="微软雅黑" panose="020B0503020204020204" pitchFamily="34" charset="-122"/>
                          <a:ea typeface="微软雅黑" panose="020B0503020204020204" pitchFamily="34" charset="-122"/>
                        </a:rPr>
                        <a:t>联盟</a:t>
                      </a:r>
                    </a:p>
                  </a:txBody>
                  <a:tcPr anchor="ctr"/>
                </a:tc>
                <a:tc>
                  <a:txBody>
                    <a:bodyPr/>
                    <a:lstStyle/>
                    <a:p>
                      <a:r>
                        <a:rPr lang="zh-CN" altLang="en-US" sz="1000" kern="1200" dirty="0">
                          <a:solidFill>
                            <a:schemeClr val="dk1"/>
                          </a:solidFill>
                          <a:latin typeface="楷体" panose="02010609060101010101" pitchFamily="49" charset="-122"/>
                          <a:ea typeface="楷体" panose="02010609060101010101" pitchFamily="49" charset="-122"/>
                          <a:cs typeface="+mn-cs"/>
                        </a:rPr>
                        <a:t>同合作者建立近似于契约的关系</a:t>
                      </a:r>
                      <a:endParaRPr lang="en-US" altLang="zh-CN" sz="1000" kern="1200" dirty="0">
                        <a:solidFill>
                          <a:schemeClr val="dk1"/>
                        </a:solidFill>
                        <a:latin typeface="楷体" panose="02010609060101010101" pitchFamily="49" charset="-122"/>
                        <a:ea typeface="楷体" panose="02010609060101010101" pitchFamily="49" charset="-122"/>
                        <a:cs typeface="+mn-cs"/>
                      </a:endParaRPr>
                    </a:p>
                    <a:p>
                      <a:r>
                        <a:rPr lang="zh-CN" altLang="en-US" sz="1000" kern="1200" dirty="0">
                          <a:solidFill>
                            <a:schemeClr val="dk1"/>
                          </a:solidFill>
                          <a:latin typeface="楷体" panose="02010609060101010101" pitchFamily="49" charset="-122"/>
                          <a:ea typeface="楷体" panose="02010609060101010101" pitchFamily="49" charset="-122"/>
                          <a:cs typeface="+mn-cs"/>
                        </a:rPr>
                        <a:t>公用专业技术，共同承担义务</a:t>
                      </a:r>
                      <a:endParaRPr lang="en-US" altLang="zh-CN" sz="1000" kern="1200" dirty="0">
                        <a:solidFill>
                          <a:schemeClr val="dk1"/>
                        </a:solidFill>
                        <a:latin typeface="楷体" panose="02010609060101010101" pitchFamily="49" charset="-122"/>
                        <a:ea typeface="楷体" panose="02010609060101010101" pitchFamily="49" charset="-122"/>
                        <a:cs typeface="+mn-cs"/>
                      </a:endParaRPr>
                    </a:p>
                    <a:p>
                      <a:r>
                        <a:rPr lang="zh-CN" altLang="en-US" sz="1000" kern="1200" dirty="0">
                          <a:solidFill>
                            <a:schemeClr val="dk1"/>
                          </a:solidFill>
                          <a:latin typeface="楷体" panose="02010609060101010101" pitchFamily="49" charset="-122"/>
                          <a:ea typeface="楷体" panose="02010609060101010101" pitchFamily="49" charset="-122"/>
                          <a:cs typeface="+mn-cs"/>
                        </a:rPr>
                        <a:t>潜在的合作伙伴可相互学习</a:t>
                      </a:r>
                      <a:endParaRPr lang="en-US" altLang="zh-CN" sz="1000" kern="1200" dirty="0">
                        <a:solidFill>
                          <a:schemeClr val="dk1"/>
                        </a:solidFill>
                        <a:latin typeface="楷体" panose="02010609060101010101" pitchFamily="49" charset="-122"/>
                        <a:ea typeface="楷体" panose="02010609060101010101" pitchFamily="49" charset="-122"/>
                        <a:cs typeface="+mn-cs"/>
                      </a:endParaRPr>
                    </a:p>
                    <a:p>
                      <a:r>
                        <a:rPr lang="zh-CN" altLang="en-US" sz="1000" kern="1200" dirty="0">
                          <a:solidFill>
                            <a:schemeClr val="dk1"/>
                          </a:solidFill>
                          <a:latin typeface="楷体" panose="02010609060101010101" pitchFamily="49" charset="-122"/>
                          <a:ea typeface="楷体" panose="02010609060101010101" pitchFamily="49" charset="-122"/>
                          <a:cs typeface="+mn-cs"/>
                        </a:rPr>
                        <a:t>将其他竞争者排除在外</a:t>
                      </a:r>
                    </a:p>
                  </a:txBody>
                  <a:tcPr/>
                </a:tc>
                <a:tc>
                  <a:txBody>
                    <a:bodyPr/>
                    <a:lstStyle/>
                    <a:p>
                      <a:r>
                        <a:rPr lang="zh-CN" altLang="en-US" sz="1000" kern="1200" dirty="0">
                          <a:solidFill>
                            <a:schemeClr val="dk1"/>
                          </a:solidFill>
                          <a:latin typeface="楷体" panose="02010609060101010101" pitchFamily="49" charset="-122"/>
                          <a:ea typeface="楷体" panose="02010609060101010101" pitchFamily="49" charset="-122"/>
                          <a:cs typeface="+mn-cs"/>
                        </a:rPr>
                        <a:t>进程缓慢</a:t>
                      </a:r>
                      <a:endParaRPr lang="en-US" altLang="zh-CN" sz="1000" kern="1200" dirty="0">
                        <a:solidFill>
                          <a:schemeClr val="dk1"/>
                        </a:solidFill>
                        <a:latin typeface="楷体" panose="02010609060101010101" pitchFamily="49" charset="-122"/>
                        <a:ea typeface="楷体" panose="02010609060101010101" pitchFamily="49" charset="-122"/>
                        <a:cs typeface="+mn-cs"/>
                      </a:endParaRPr>
                    </a:p>
                    <a:p>
                      <a:r>
                        <a:rPr lang="zh-CN" altLang="en-US" sz="1000" kern="1200" dirty="0">
                          <a:solidFill>
                            <a:schemeClr val="dk1"/>
                          </a:solidFill>
                          <a:latin typeface="楷体" panose="02010609060101010101" pitchFamily="49" charset="-122"/>
                          <a:ea typeface="楷体" panose="02010609060101010101" pitchFamily="49" charset="-122"/>
                          <a:cs typeface="+mn-cs"/>
                        </a:rPr>
                        <a:t>需要不断努力地维持稳固的合作关系</a:t>
                      </a:r>
                      <a:endParaRPr lang="en-US" altLang="zh-CN" sz="1000" kern="1200" dirty="0">
                        <a:solidFill>
                          <a:schemeClr val="dk1"/>
                        </a:solidFill>
                        <a:latin typeface="楷体" panose="02010609060101010101" pitchFamily="49" charset="-122"/>
                        <a:ea typeface="楷体" panose="02010609060101010101" pitchFamily="49" charset="-122"/>
                        <a:cs typeface="+mn-cs"/>
                      </a:endParaRPr>
                    </a:p>
                    <a:p>
                      <a:r>
                        <a:rPr lang="zh-CN" altLang="en-US" sz="1000" kern="1200" dirty="0">
                          <a:solidFill>
                            <a:schemeClr val="dk1"/>
                          </a:solidFill>
                          <a:latin typeface="楷体" panose="02010609060101010101" pitchFamily="49" charset="-122"/>
                          <a:ea typeface="楷体" panose="02010609060101010101" pitchFamily="49" charset="-122"/>
                          <a:cs typeface="+mn-cs"/>
                        </a:rPr>
                        <a:t>合作者对联盟成功经营只承担有限的责任</a:t>
                      </a:r>
                      <a:endParaRPr lang="en-US" altLang="zh-CN" sz="1000" kern="1200" dirty="0">
                        <a:solidFill>
                          <a:schemeClr val="dk1"/>
                        </a:solidFill>
                        <a:latin typeface="楷体" panose="02010609060101010101" pitchFamily="49" charset="-122"/>
                        <a:ea typeface="楷体" panose="02010609060101010101" pitchFamily="49" charset="-122"/>
                        <a:cs typeface="+mn-cs"/>
                      </a:endParaRPr>
                    </a:p>
                    <a:p>
                      <a:r>
                        <a:rPr lang="zh-CN" altLang="en-US" sz="1000" kern="1200" dirty="0">
                          <a:solidFill>
                            <a:schemeClr val="dk1"/>
                          </a:solidFill>
                          <a:latin typeface="楷体" panose="02010609060101010101" pitchFamily="49" charset="-122"/>
                          <a:ea typeface="楷体" panose="02010609060101010101" pitchFamily="49" charset="-122"/>
                          <a:cs typeface="+mn-cs"/>
                        </a:rPr>
                        <a:t>不能建立规模经济</a:t>
                      </a:r>
                    </a:p>
                  </a:txBody>
                  <a:tcPr/>
                </a:tc>
                <a:extLst>
                  <a:ext uri="{0D108BD9-81ED-4DB2-BD59-A6C34878D82A}">
                    <a16:rowId xmlns:a16="http://schemas.microsoft.com/office/drawing/2014/main" val="10003"/>
                  </a:ext>
                </a:extLst>
              </a:tr>
              <a:tr h="370840">
                <a:tc>
                  <a:txBody>
                    <a:bodyPr/>
                    <a:lstStyle/>
                    <a:p>
                      <a:pPr algn="ctr"/>
                      <a:r>
                        <a:rPr lang="zh-CN" altLang="en-US" sz="1400" dirty="0">
                          <a:solidFill>
                            <a:srgbClr val="0070C0"/>
                          </a:solidFill>
                          <a:latin typeface="微软雅黑" panose="020B0503020204020204" pitchFamily="34" charset="-122"/>
                          <a:ea typeface="微软雅黑" panose="020B0503020204020204" pitchFamily="34" charset="-122"/>
                        </a:rPr>
                        <a:t>特许经营</a:t>
                      </a:r>
                    </a:p>
                  </a:txBody>
                  <a:tcPr anchor="ctr"/>
                </a:tc>
                <a:tc>
                  <a:txBody>
                    <a:bodyPr/>
                    <a:lstStyle/>
                    <a:p>
                      <a:r>
                        <a:rPr lang="zh-CN" altLang="en-US" sz="1000" kern="1200" dirty="0">
                          <a:solidFill>
                            <a:schemeClr val="dk1"/>
                          </a:solidFill>
                          <a:latin typeface="楷体" panose="02010609060101010101" pitchFamily="49" charset="-122"/>
                          <a:ea typeface="楷体" panose="02010609060101010101" pitchFamily="49" charset="-122"/>
                          <a:cs typeface="+mn-cs"/>
                        </a:rPr>
                        <a:t>投入低</a:t>
                      </a:r>
                      <a:endParaRPr lang="en-US" altLang="zh-CN" sz="1000" kern="1200" dirty="0">
                        <a:solidFill>
                          <a:schemeClr val="dk1"/>
                        </a:solidFill>
                        <a:latin typeface="楷体" panose="02010609060101010101" pitchFamily="49" charset="-122"/>
                        <a:ea typeface="楷体" panose="02010609060101010101" pitchFamily="49" charset="-122"/>
                        <a:cs typeface="+mn-cs"/>
                      </a:endParaRPr>
                    </a:p>
                    <a:p>
                      <a:r>
                        <a:rPr lang="zh-CN" altLang="en-US" sz="1000" kern="1200" dirty="0">
                          <a:solidFill>
                            <a:schemeClr val="dk1"/>
                          </a:solidFill>
                          <a:latin typeface="楷体" panose="02010609060101010101" pitchFamily="49" charset="-122"/>
                          <a:ea typeface="楷体" panose="02010609060101010101" pitchFamily="49" charset="-122"/>
                          <a:cs typeface="+mn-cs"/>
                        </a:rPr>
                        <a:t>风险低</a:t>
                      </a:r>
                      <a:endParaRPr lang="en-US" altLang="zh-CN" sz="1000" kern="1200" dirty="0">
                        <a:solidFill>
                          <a:schemeClr val="dk1"/>
                        </a:solidFill>
                        <a:latin typeface="楷体" panose="02010609060101010101" pitchFamily="49" charset="-122"/>
                        <a:ea typeface="楷体" panose="02010609060101010101" pitchFamily="49" charset="-122"/>
                        <a:cs typeface="+mn-cs"/>
                      </a:endParaRPr>
                    </a:p>
                    <a:p>
                      <a:r>
                        <a:rPr lang="zh-CN" altLang="en-US" sz="1000" kern="1200" dirty="0">
                          <a:solidFill>
                            <a:schemeClr val="dk1"/>
                          </a:solidFill>
                          <a:latin typeface="楷体" panose="02010609060101010101" pitchFamily="49" charset="-122"/>
                          <a:ea typeface="楷体" panose="02010609060101010101" pitchFamily="49" charset="-122"/>
                          <a:cs typeface="+mn-cs"/>
                        </a:rPr>
                        <a:t>在一个领域只有一家公司得到特许经营</a:t>
                      </a:r>
                      <a:endParaRPr lang="en-US" altLang="zh-CN" sz="1000" kern="1200" dirty="0">
                        <a:solidFill>
                          <a:schemeClr val="dk1"/>
                        </a:solidFill>
                        <a:latin typeface="楷体" panose="02010609060101010101" pitchFamily="49" charset="-122"/>
                        <a:ea typeface="楷体" panose="02010609060101010101" pitchFamily="49" charset="-122"/>
                        <a:cs typeface="+mn-cs"/>
                      </a:endParaRPr>
                    </a:p>
                  </a:txBody>
                  <a:tcPr/>
                </a:tc>
                <a:tc>
                  <a:txBody>
                    <a:bodyPr/>
                    <a:lstStyle/>
                    <a:p>
                      <a:r>
                        <a:rPr lang="zh-CN" altLang="en-US" sz="1000" kern="1200" dirty="0">
                          <a:solidFill>
                            <a:schemeClr val="dk1"/>
                          </a:solidFill>
                          <a:latin typeface="楷体" panose="02010609060101010101" pitchFamily="49" charset="-122"/>
                          <a:ea typeface="楷体" panose="02010609060101010101" pitchFamily="49" charset="-122"/>
                          <a:cs typeface="+mn-cs"/>
                        </a:rPr>
                        <a:t>必须依赖特许经营的质量</a:t>
                      </a:r>
                      <a:endParaRPr lang="en-US" altLang="zh-CN" sz="1000" kern="1200" dirty="0">
                        <a:solidFill>
                          <a:schemeClr val="dk1"/>
                        </a:solidFill>
                        <a:latin typeface="楷体" panose="02010609060101010101" pitchFamily="49" charset="-122"/>
                        <a:ea typeface="楷体" panose="02010609060101010101" pitchFamily="49" charset="-122"/>
                        <a:cs typeface="+mn-cs"/>
                      </a:endParaRPr>
                    </a:p>
                    <a:p>
                      <a:r>
                        <a:rPr lang="zh-CN" altLang="en-US" sz="1000" kern="1200" dirty="0">
                          <a:solidFill>
                            <a:schemeClr val="dk1"/>
                          </a:solidFill>
                          <a:latin typeface="楷体" panose="02010609060101010101" pitchFamily="49" charset="-122"/>
                          <a:ea typeface="楷体" panose="02010609060101010101" pitchFamily="49" charset="-122"/>
                          <a:cs typeface="+mn-cs"/>
                        </a:rPr>
                        <a:t>必须向经营所有者支付一定份额的利润</a:t>
                      </a:r>
                      <a:endParaRPr lang="en-US" altLang="zh-CN" sz="1000" kern="1200" dirty="0">
                        <a:solidFill>
                          <a:schemeClr val="dk1"/>
                        </a:solidFill>
                        <a:latin typeface="楷体" panose="02010609060101010101" pitchFamily="49" charset="-122"/>
                        <a:ea typeface="楷体" panose="02010609060101010101" pitchFamily="49" charset="-122"/>
                        <a:cs typeface="+mn-cs"/>
                      </a:endParaRPr>
                    </a:p>
                    <a:p>
                      <a:r>
                        <a:rPr lang="zh-CN" altLang="en-US" sz="1000" kern="1200" dirty="0">
                          <a:solidFill>
                            <a:schemeClr val="dk1"/>
                          </a:solidFill>
                          <a:latin typeface="楷体" panose="02010609060101010101" pitchFamily="49" charset="-122"/>
                          <a:ea typeface="楷体" panose="02010609060101010101" pitchFamily="49" charset="-122"/>
                          <a:cs typeface="+mn-cs"/>
                        </a:rPr>
                        <a:t>业务的建立和退出有一定风险性</a:t>
                      </a:r>
                    </a:p>
                  </a:txBody>
                  <a:tcPr/>
                </a:tc>
                <a:extLst>
                  <a:ext uri="{0D108BD9-81ED-4DB2-BD59-A6C34878D82A}">
                    <a16:rowId xmlns:a16="http://schemas.microsoft.com/office/drawing/2014/main" val="10004"/>
                  </a:ext>
                </a:extLst>
              </a:tr>
            </a:tbl>
          </a:graphicData>
        </a:graphic>
      </p:graphicFrame>
      <p:sp>
        <p:nvSpPr>
          <p:cNvPr id="5" name="矩形 4"/>
          <p:cNvSpPr/>
          <p:nvPr/>
        </p:nvSpPr>
        <p:spPr>
          <a:xfrm>
            <a:off x="6847731" y="725090"/>
            <a:ext cx="1962472" cy="3693319"/>
          </a:xfrm>
          <a:prstGeom prst="rect">
            <a:avLst/>
          </a:prstGeom>
        </p:spPr>
        <p:txBody>
          <a:bodyPr wrap="square">
            <a:spAutoFit/>
          </a:bodyPr>
          <a:lstStyle/>
          <a:p>
            <a:r>
              <a:rPr lang="zh-CN" altLang="en-US" sz="1000" dirty="0">
                <a:solidFill>
                  <a:srgbClr val="0070C0"/>
                </a:solidFill>
                <a:latin typeface="微软雅黑" panose="020B0503020204020204" pitchFamily="34" charset="-122"/>
                <a:ea typeface="微软雅黑" panose="020B0503020204020204" pitchFamily="34" charset="-122"/>
              </a:rPr>
              <a:t>除了左表分析的几种方法外，随着全球贸易的扩大，使得原本在一些西方国家适用的战略方案在世界范围内被广泛采用。。</a:t>
            </a:r>
          </a:p>
          <a:p>
            <a:r>
              <a:rPr lang="zh-CN" altLang="en-US" sz="1000" dirty="0">
                <a:solidFill>
                  <a:srgbClr val="0070C0"/>
                </a:solidFill>
                <a:latin typeface="微软雅黑" panose="020B0503020204020204" pitchFamily="34" charset="-122"/>
                <a:ea typeface="微软雅黑" panose="020B0503020204020204" pitchFamily="34" charset="-122"/>
              </a:rPr>
              <a:t>　　通常情况下，国外经营产生的结果包括五种：一是出口，它常常是扩张的第一步；二是提供一个永久性的窗口，在国外建立办事处；三是国外建立工厂，这会增加企业的风险，造成国际性风险；四是跨国经营，这需要更丰富的国际经验；五是全球运营，这种方式与跨国经营的差别在于国际化程度加深了，更为重要的是，可以从全世界各个地方购买最适合的原材料，将产品卖到世界各地。</a:t>
            </a:r>
          </a:p>
          <a:p>
            <a:r>
              <a:rPr lang="zh-CN" altLang="en-US" sz="1000" dirty="0">
                <a:solidFill>
                  <a:srgbClr val="0070C0"/>
                </a:solidFill>
                <a:latin typeface="微软雅黑" panose="020B0503020204020204" pitchFamily="34" charset="-122"/>
                <a:ea typeface="微软雅黑" panose="020B0503020204020204" pitchFamily="34" charset="-122"/>
              </a:rPr>
              <a:t>　　无论哪一种结果，都存在着大量的风险和机会，最重要的风险可能就是货币风险。货币兑换的不稳定性使得交易变得困难，可能会给公司造成显著的、不可预期的损失</a:t>
            </a:r>
            <a:r>
              <a:rPr lang="zh-CN" altLang="en-US" sz="1400" dirty="0">
                <a:solidFill>
                  <a:srgbClr val="0070C0"/>
                </a:solidFill>
              </a:rPr>
              <a:t>。</a:t>
            </a:r>
          </a:p>
        </p:txBody>
      </p:sp>
      <p:sp>
        <p:nvSpPr>
          <p:cNvPr id="6" name="椭圆 5">
            <a:hlinkClick r:id="rId2" action="ppaction://hlinksldjump"/>
          </p:cNvPr>
          <p:cNvSpPr>
            <a:spLocks noChangeAspect="1"/>
          </p:cNvSpPr>
          <p:nvPr/>
        </p:nvSpPr>
        <p:spPr>
          <a:xfrm>
            <a:off x="7828967" y="51470"/>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10150272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3.2.7 </a:t>
            </a:r>
            <a:r>
              <a:rPr lang="zh-CN" altLang="en-US" dirty="0"/>
              <a:t>新业务进入方式矩阵</a:t>
            </a:r>
          </a:p>
        </p:txBody>
      </p:sp>
      <p:grpSp>
        <p:nvGrpSpPr>
          <p:cNvPr id="4" name="组合 3"/>
          <p:cNvGrpSpPr/>
          <p:nvPr/>
        </p:nvGrpSpPr>
        <p:grpSpPr>
          <a:xfrm>
            <a:off x="4932040" y="1347614"/>
            <a:ext cx="3312368" cy="3168352"/>
            <a:chOff x="5652120" y="1275606"/>
            <a:chExt cx="3312368" cy="3168352"/>
          </a:xfrm>
        </p:grpSpPr>
        <p:cxnSp>
          <p:nvCxnSpPr>
            <p:cNvPr id="5" name="直接箭头连接符 4"/>
            <p:cNvCxnSpPr/>
            <p:nvPr/>
          </p:nvCxnSpPr>
          <p:spPr>
            <a:xfrm flipV="1">
              <a:off x="5652120" y="1275606"/>
              <a:ext cx="0" cy="3168352"/>
            </a:xfrm>
            <a:prstGeom prst="straightConnector1">
              <a:avLst/>
            </a:prstGeom>
            <a:ln w="1905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5652120" y="4443958"/>
              <a:ext cx="3312368" cy="0"/>
            </a:xfrm>
            <a:prstGeom prst="straightConnector1">
              <a:avLst/>
            </a:prstGeom>
            <a:ln w="1905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grpSp>
      <p:cxnSp>
        <p:nvCxnSpPr>
          <p:cNvPr id="9" name="直接箭头连接符 8"/>
          <p:cNvCxnSpPr/>
          <p:nvPr/>
        </p:nvCxnSpPr>
        <p:spPr>
          <a:xfrm>
            <a:off x="7056276" y="2931790"/>
            <a:ext cx="0" cy="0"/>
          </a:xfrm>
          <a:prstGeom prst="straightConnector1">
            <a:avLst/>
          </a:prstGeom>
          <a:ln w="1905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430488" y="2239292"/>
            <a:ext cx="317282" cy="1384995"/>
          </a:xfrm>
          <a:prstGeom prst="rect">
            <a:avLst/>
          </a:prstGeom>
          <a:noFill/>
        </p:spPr>
        <p:txBody>
          <a:bodyPr wrap="square" rtlCol="0">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整合资源难度</a:t>
            </a:r>
          </a:p>
        </p:txBody>
      </p:sp>
      <p:sp>
        <p:nvSpPr>
          <p:cNvPr id="25" name="TextBox 24"/>
          <p:cNvSpPr txBox="1"/>
          <p:nvPr/>
        </p:nvSpPr>
        <p:spPr>
          <a:xfrm>
            <a:off x="4506688" y="1196283"/>
            <a:ext cx="317282" cy="307777"/>
          </a:xfrm>
          <a:prstGeom prst="rect">
            <a:avLst/>
          </a:prstGeom>
          <a:noFill/>
        </p:spPr>
        <p:txBody>
          <a:bodyPr wrap="square" rtlCol="0">
            <a:spAutoFit/>
          </a:bodyPr>
          <a:lstStyle/>
          <a:p>
            <a:r>
              <a:rPr lang="zh-CN" altLang="en-US" sz="1400" dirty="0">
                <a:solidFill>
                  <a:srgbClr val="0070C0"/>
                </a:solidFill>
                <a:latin typeface="楷体" panose="02010609060101010101" pitchFamily="49" charset="-122"/>
                <a:ea typeface="楷体" panose="02010609060101010101" pitchFamily="49" charset="-122"/>
              </a:rPr>
              <a:t>高</a:t>
            </a:r>
          </a:p>
        </p:txBody>
      </p:sp>
      <p:sp>
        <p:nvSpPr>
          <p:cNvPr id="26" name="TextBox 25"/>
          <p:cNvSpPr txBox="1"/>
          <p:nvPr/>
        </p:nvSpPr>
        <p:spPr>
          <a:xfrm>
            <a:off x="4506688" y="4178785"/>
            <a:ext cx="317282" cy="307777"/>
          </a:xfrm>
          <a:prstGeom prst="rect">
            <a:avLst/>
          </a:prstGeom>
          <a:noFill/>
        </p:spPr>
        <p:txBody>
          <a:bodyPr wrap="square" rtlCol="0">
            <a:spAutoFit/>
          </a:bodyPr>
          <a:lstStyle/>
          <a:p>
            <a:r>
              <a:rPr lang="zh-CN" altLang="en-US" sz="1400" dirty="0">
                <a:solidFill>
                  <a:srgbClr val="0070C0"/>
                </a:solidFill>
                <a:latin typeface="楷体" panose="02010609060101010101" pitchFamily="49" charset="-122"/>
                <a:ea typeface="楷体" panose="02010609060101010101" pitchFamily="49" charset="-122"/>
              </a:rPr>
              <a:t>低</a:t>
            </a:r>
          </a:p>
        </p:txBody>
      </p:sp>
      <p:sp>
        <p:nvSpPr>
          <p:cNvPr id="27" name="TextBox 26"/>
          <p:cNvSpPr txBox="1"/>
          <p:nvPr/>
        </p:nvSpPr>
        <p:spPr>
          <a:xfrm>
            <a:off x="5580112" y="4659982"/>
            <a:ext cx="1685434" cy="307777"/>
          </a:xfrm>
          <a:prstGeom prst="rect">
            <a:avLst/>
          </a:prstGeom>
          <a:noFill/>
        </p:spPr>
        <p:txBody>
          <a:bodyPr wrap="square" rtlCol="0">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市场进入难度</a:t>
            </a:r>
          </a:p>
        </p:txBody>
      </p:sp>
      <p:sp>
        <p:nvSpPr>
          <p:cNvPr id="28" name="TextBox 27"/>
          <p:cNvSpPr txBox="1"/>
          <p:nvPr/>
        </p:nvSpPr>
        <p:spPr>
          <a:xfrm>
            <a:off x="4932040" y="4515966"/>
            <a:ext cx="425352" cy="307777"/>
          </a:xfrm>
          <a:prstGeom prst="rect">
            <a:avLst/>
          </a:prstGeom>
          <a:noFill/>
        </p:spPr>
        <p:txBody>
          <a:bodyPr wrap="square" rtlCol="0">
            <a:spAutoFit/>
          </a:bodyPr>
          <a:lstStyle/>
          <a:p>
            <a:r>
              <a:rPr lang="zh-CN" altLang="en-US" sz="1400" dirty="0">
                <a:solidFill>
                  <a:srgbClr val="0070C0"/>
                </a:solidFill>
                <a:latin typeface="楷体" panose="02010609060101010101" pitchFamily="49" charset="-122"/>
                <a:ea typeface="楷体" panose="02010609060101010101" pitchFamily="49" charset="-122"/>
              </a:rPr>
              <a:t>低</a:t>
            </a:r>
          </a:p>
        </p:txBody>
      </p:sp>
      <p:sp>
        <p:nvSpPr>
          <p:cNvPr id="29" name="TextBox 28"/>
          <p:cNvSpPr txBox="1"/>
          <p:nvPr/>
        </p:nvSpPr>
        <p:spPr>
          <a:xfrm>
            <a:off x="8009565" y="4563999"/>
            <a:ext cx="317282" cy="307777"/>
          </a:xfrm>
          <a:prstGeom prst="rect">
            <a:avLst/>
          </a:prstGeom>
          <a:noFill/>
        </p:spPr>
        <p:txBody>
          <a:bodyPr wrap="square" rtlCol="0">
            <a:spAutoFit/>
          </a:bodyPr>
          <a:lstStyle/>
          <a:p>
            <a:r>
              <a:rPr lang="zh-CN" altLang="en-US" sz="1400" dirty="0">
                <a:solidFill>
                  <a:srgbClr val="0070C0"/>
                </a:solidFill>
                <a:latin typeface="楷体" panose="02010609060101010101" pitchFamily="49" charset="-122"/>
                <a:ea typeface="楷体" panose="02010609060101010101" pitchFamily="49" charset="-122"/>
              </a:rPr>
              <a:t>高</a:t>
            </a:r>
          </a:p>
        </p:txBody>
      </p:sp>
      <p:sp>
        <p:nvSpPr>
          <p:cNvPr id="30" name="矩形 29"/>
          <p:cNvSpPr/>
          <p:nvPr/>
        </p:nvSpPr>
        <p:spPr>
          <a:xfrm>
            <a:off x="4983948" y="1668304"/>
            <a:ext cx="1083468" cy="88912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投资新建</a:t>
            </a:r>
          </a:p>
        </p:txBody>
      </p:sp>
      <p:sp>
        <p:nvSpPr>
          <p:cNvPr id="31" name="矩形 30"/>
          <p:cNvSpPr/>
          <p:nvPr/>
        </p:nvSpPr>
        <p:spPr>
          <a:xfrm>
            <a:off x="6116762" y="2579197"/>
            <a:ext cx="1083468" cy="88912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合资控股</a:t>
            </a:r>
          </a:p>
        </p:txBody>
      </p:sp>
      <p:sp>
        <p:nvSpPr>
          <p:cNvPr id="32" name="矩形 31"/>
          <p:cNvSpPr/>
          <p:nvPr/>
        </p:nvSpPr>
        <p:spPr>
          <a:xfrm>
            <a:off x="7237227" y="3468318"/>
            <a:ext cx="1083468" cy="8891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微软雅黑" panose="020B0503020204020204" pitchFamily="34" charset="-122"/>
                <a:ea typeface="微软雅黑" panose="020B0503020204020204" pitchFamily="34" charset="-122"/>
              </a:rPr>
              <a:t>收购兼并</a:t>
            </a:r>
          </a:p>
        </p:txBody>
      </p:sp>
      <p:grpSp>
        <p:nvGrpSpPr>
          <p:cNvPr id="33" name="组合 32"/>
          <p:cNvGrpSpPr/>
          <p:nvPr/>
        </p:nvGrpSpPr>
        <p:grpSpPr>
          <a:xfrm>
            <a:off x="755576" y="1050431"/>
            <a:ext cx="2160240" cy="756000"/>
            <a:chOff x="4960303" y="447598"/>
            <a:chExt cx="2160240" cy="756000"/>
          </a:xfrm>
        </p:grpSpPr>
        <p:sp>
          <p:nvSpPr>
            <p:cNvPr id="34" name="圆角矩形 33"/>
            <p:cNvSpPr/>
            <p:nvPr/>
          </p:nvSpPr>
          <p:spPr>
            <a:xfrm>
              <a:off x="5338303" y="573570"/>
              <a:ext cx="1782240"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latin typeface="微软雅黑" panose="020B0503020204020204" pitchFamily="34" charset="-122"/>
                  <a:ea typeface="微软雅黑" panose="020B0503020204020204" pitchFamily="34" charset="-122"/>
                </a:rPr>
                <a:t>模型简介</a:t>
              </a:r>
            </a:p>
          </p:txBody>
        </p:sp>
        <p:sp>
          <p:nvSpPr>
            <p:cNvPr id="35" name="椭圆 34"/>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1</a:t>
              </a:r>
              <a:endParaRPr lang="zh-CN" altLang="en-US" sz="3200" b="1" dirty="0">
                <a:latin typeface="Arial Black" panose="020B0A04020102020204" pitchFamily="34" charset="0"/>
                <a:ea typeface="微软雅黑" panose="020B0503020204020204" pitchFamily="34" charset="-122"/>
              </a:endParaRPr>
            </a:p>
          </p:txBody>
        </p:sp>
      </p:grpSp>
      <p:grpSp>
        <p:nvGrpSpPr>
          <p:cNvPr id="37" name="组合 36"/>
          <p:cNvGrpSpPr/>
          <p:nvPr/>
        </p:nvGrpSpPr>
        <p:grpSpPr>
          <a:xfrm>
            <a:off x="755576" y="3558228"/>
            <a:ext cx="2160240" cy="756000"/>
            <a:chOff x="4960303" y="447598"/>
            <a:chExt cx="2160240" cy="756000"/>
          </a:xfrm>
        </p:grpSpPr>
        <p:sp>
          <p:nvSpPr>
            <p:cNvPr id="38" name="圆角矩形 37"/>
            <p:cNvSpPr/>
            <p:nvPr/>
          </p:nvSpPr>
          <p:spPr>
            <a:xfrm>
              <a:off x="5338303" y="573570"/>
              <a:ext cx="1782240"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latin typeface="微软雅黑" panose="020B0503020204020204" pitchFamily="34" charset="-122"/>
                  <a:ea typeface="微软雅黑" panose="020B0503020204020204" pitchFamily="34" charset="-122"/>
                </a:rPr>
                <a:t>模型适用</a:t>
              </a:r>
            </a:p>
          </p:txBody>
        </p:sp>
        <p:sp>
          <p:nvSpPr>
            <p:cNvPr id="39" name="椭圆 38"/>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2</a:t>
              </a:r>
              <a:endParaRPr lang="zh-CN" altLang="en-US" sz="3200" b="1" dirty="0">
                <a:latin typeface="Arial Black" panose="020B0A04020102020204" pitchFamily="34" charset="0"/>
                <a:ea typeface="微软雅黑" panose="020B0503020204020204" pitchFamily="34" charset="-122"/>
              </a:endParaRPr>
            </a:p>
          </p:txBody>
        </p:sp>
      </p:grpSp>
      <p:sp>
        <p:nvSpPr>
          <p:cNvPr id="41" name="矩形 40"/>
          <p:cNvSpPr/>
          <p:nvPr/>
        </p:nvSpPr>
        <p:spPr>
          <a:xfrm>
            <a:off x="1324100" y="1806431"/>
            <a:ext cx="1663724" cy="1569660"/>
          </a:xfrm>
          <a:prstGeom prst="rect">
            <a:avLst/>
          </a:prstGeom>
        </p:spPr>
        <p:txBody>
          <a:bodyPr wrap="square">
            <a:spAutoFit/>
          </a:bodyPr>
          <a:lstStyle/>
          <a:p>
            <a:pPr algn="just"/>
            <a:r>
              <a:rPr lang="zh-CN" altLang="en-US" sz="1200" dirty="0">
                <a:solidFill>
                  <a:srgbClr val="0070C0"/>
                </a:solidFill>
                <a:latin typeface="微软雅黑" panose="020B0503020204020204" pitchFamily="34" charset="-122"/>
                <a:ea typeface="微软雅黑" panose="020B0503020204020204" pitchFamily="34" charset="-122"/>
              </a:rPr>
              <a:t>当我们决定进入一个新的行业的好时候，需要考虑自身整合资源的难度和市场进入难度两个方面，再决定使用什么方法进入。还可以结合托宾的</a:t>
            </a:r>
            <a:r>
              <a:rPr lang="en-US" altLang="zh-CN" sz="1200" dirty="0">
                <a:solidFill>
                  <a:srgbClr val="0070C0"/>
                </a:solidFill>
                <a:latin typeface="微软雅黑" panose="020B0503020204020204" pitchFamily="34" charset="-122"/>
                <a:ea typeface="微软雅黑" panose="020B0503020204020204" pitchFamily="34" charset="-122"/>
              </a:rPr>
              <a:t>Q</a:t>
            </a:r>
            <a:r>
              <a:rPr lang="zh-CN" altLang="en-US" sz="1200" dirty="0">
                <a:solidFill>
                  <a:srgbClr val="0070C0"/>
                </a:solidFill>
                <a:latin typeface="微软雅黑" panose="020B0503020204020204" pitchFamily="34" charset="-122"/>
                <a:ea typeface="微软雅黑" panose="020B0503020204020204" pitchFamily="34" charset="-122"/>
              </a:rPr>
              <a:t>理论，进行考虑</a:t>
            </a:r>
          </a:p>
        </p:txBody>
      </p:sp>
      <p:sp>
        <p:nvSpPr>
          <p:cNvPr id="42" name="矩形 41"/>
          <p:cNvSpPr/>
          <p:nvPr/>
        </p:nvSpPr>
        <p:spPr>
          <a:xfrm>
            <a:off x="1324100" y="4310975"/>
            <a:ext cx="1663724" cy="276999"/>
          </a:xfrm>
          <a:prstGeom prst="rect">
            <a:avLst/>
          </a:prstGeom>
        </p:spPr>
        <p:txBody>
          <a:bodyPr wrap="square">
            <a:spAutoFit/>
          </a:bodyPr>
          <a:lstStyle/>
          <a:p>
            <a:pPr algn="just"/>
            <a:r>
              <a:rPr lang="zh-CN" altLang="en-US" sz="1200" dirty="0">
                <a:solidFill>
                  <a:srgbClr val="0070C0"/>
                </a:solidFill>
                <a:latin typeface="微软雅黑" panose="020B0503020204020204" pitchFamily="34" charset="-122"/>
                <a:ea typeface="微软雅黑" panose="020B0503020204020204" pitchFamily="34" charset="-122"/>
              </a:rPr>
              <a:t>市场进入方法选择</a:t>
            </a:r>
          </a:p>
        </p:txBody>
      </p:sp>
      <p:sp>
        <p:nvSpPr>
          <p:cNvPr id="43" name="椭圆 42">
            <a:hlinkClick r:id="rId2" action="ppaction://hlinksldjump"/>
          </p:cNvPr>
          <p:cNvSpPr>
            <a:spLocks noChangeAspect="1"/>
          </p:cNvSpPr>
          <p:nvPr/>
        </p:nvSpPr>
        <p:spPr>
          <a:xfrm>
            <a:off x="7847643" y="336972"/>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395389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表格 22"/>
          <p:cNvGraphicFramePr>
            <a:graphicFrameLocks noGrp="1"/>
          </p:cNvGraphicFramePr>
          <p:nvPr>
            <p:extLst>
              <p:ext uri="{D42A27DB-BD31-4B8C-83A1-F6EECF244321}">
                <p14:modId xmlns:p14="http://schemas.microsoft.com/office/powerpoint/2010/main" val="261302597"/>
              </p:ext>
            </p:extLst>
          </p:nvPr>
        </p:nvGraphicFramePr>
        <p:xfrm>
          <a:off x="3378925" y="2959194"/>
          <a:ext cx="5056812" cy="1877702"/>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0000"/>
                    </a:ext>
                  </a:extLst>
                </a:gridCol>
                <a:gridCol w="1265083">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1487473">
                  <a:extLst>
                    <a:ext uri="{9D8B030D-6E8A-4147-A177-3AD203B41FA5}">
                      <a16:colId xmlns:a16="http://schemas.microsoft.com/office/drawing/2014/main" val="20003"/>
                    </a:ext>
                  </a:extLst>
                </a:gridCol>
              </a:tblGrid>
              <a:tr h="307690">
                <a:tc>
                  <a:txBody>
                    <a:bodyPr/>
                    <a:lstStyle/>
                    <a:p>
                      <a:pPr algn="ctr"/>
                      <a:r>
                        <a:rPr lang="zh-CN" altLang="en-US" sz="1200" b="0" dirty="0">
                          <a:solidFill>
                            <a:schemeClr val="bg1"/>
                          </a:solidFill>
                          <a:latin typeface="微软雅黑" panose="020B0503020204020204" pitchFamily="34" charset="-122"/>
                          <a:ea typeface="微软雅黑" panose="020B0503020204020204" pitchFamily="34" charset="-122"/>
                        </a:rPr>
                        <a:t>关键成功</a:t>
                      </a:r>
                      <a:endParaRPr lang="en-US" altLang="zh-CN" sz="1200" b="0" dirty="0">
                        <a:solidFill>
                          <a:schemeClr val="bg1"/>
                        </a:solidFill>
                        <a:latin typeface="微软雅黑" panose="020B0503020204020204" pitchFamily="34" charset="-122"/>
                        <a:ea typeface="微软雅黑" panose="020B0503020204020204" pitchFamily="34" charset="-122"/>
                      </a:endParaRPr>
                    </a:p>
                    <a:p>
                      <a:pPr algn="ctr"/>
                      <a:r>
                        <a:rPr lang="zh-CN" altLang="en-US" sz="1200" b="0" dirty="0">
                          <a:solidFill>
                            <a:schemeClr val="bg1"/>
                          </a:solidFill>
                          <a:latin typeface="微软雅黑" panose="020B0503020204020204" pitchFamily="34" charset="-122"/>
                          <a:ea typeface="微软雅黑" panose="020B0503020204020204" pitchFamily="34" charset="-122"/>
                        </a:rPr>
                        <a:t>要素</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r>
                        <a:rPr lang="zh-CN" altLang="en-US" sz="1100" b="0" kern="1200" dirty="0">
                          <a:solidFill>
                            <a:schemeClr val="dk1"/>
                          </a:solidFill>
                          <a:latin typeface="楷体" panose="02010609060101010101" pitchFamily="49" charset="-122"/>
                          <a:ea typeface="楷体" panose="02010609060101010101" pitchFamily="49" charset="-122"/>
                          <a:cs typeface="+mn-cs"/>
                        </a:rPr>
                        <a:t>注重绩效</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zh-CN" altLang="en-US" sz="1100" b="0" kern="1200" dirty="0">
                          <a:solidFill>
                            <a:schemeClr val="dk1"/>
                          </a:solidFill>
                          <a:latin typeface="楷体" panose="02010609060101010101" pitchFamily="49" charset="-122"/>
                          <a:ea typeface="楷体" panose="02010609060101010101" pitchFamily="49" charset="-122"/>
                          <a:cs typeface="+mn-cs"/>
                        </a:rPr>
                        <a:t>营造创业环境</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zh-CN" altLang="en-US" sz="1100" b="0" kern="1200" dirty="0">
                          <a:solidFill>
                            <a:schemeClr val="dk1"/>
                          </a:solidFill>
                          <a:latin typeface="楷体" panose="02010609060101010101" pitchFamily="49" charset="-122"/>
                          <a:ea typeface="楷体" panose="02010609060101010101" pitchFamily="49" charset="-122"/>
                          <a:cs typeface="+mn-cs"/>
                        </a:rPr>
                        <a:t>独特的竞争优势</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000"/>
                  </a:ext>
                </a:extLst>
              </a:tr>
              <a:tr h="523073">
                <a:tc>
                  <a:txBody>
                    <a:bodyPr/>
                    <a:lstStyle/>
                    <a:p>
                      <a:pPr algn="ctr"/>
                      <a:r>
                        <a:rPr lang="zh-CN" altLang="en-US" sz="1200" b="0" dirty="0">
                          <a:solidFill>
                            <a:schemeClr val="bg1"/>
                          </a:solidFill>
                          <a:latin typeface="微软雅黑" panose="020B0503020204020204" pitchFamily="34" charset="-122"/>
                          <a:ea typeface="微软雅黑" panose="020B0503020204020204" pitchFamily="34" charset="-122"/>
                        </a:rPr>
                        <a:t>评估标准</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zh-CN" altLang="en-US" sz="1100" dirty="0">
                          <a:latin typeface="楷体" panose="02010609060101010101" pitchFamily="49" charset="-122"/>
                          <a:ea typeface="楷体" panose="02010609060101010101" pitchFamily="49" charset="-122"/>
                        </a:rPr>
                        <a:t>利润、投资资本回报率（</a:t>
                      </a:r>
                      <a:r>
                        <a:rPr lang="en-US" altLang="zh-CN" sz="1100" dirty="0">
                          <a:latin typeface="楷体" panose="02010609060101010101" pitchFamily="49" charset="-122"/>
                          <a:ea typeface="楷体" panose="02010609060101010101" pitchFamily="49" charset="-122"/>
                        </a:rPr>
                        <a:t>ROIC</a:t>
                      </a:r>
                      <a:r>
                        <a:rPr lang="zh-CN" altLang="en-US" sz="1100" dirty="0">
                          <a:latin typeface="楷体" panose="02010609060101010101" pitchFamily="49" charset="-122"/>
                          <a:ea typeface="楷体" panose="02010609060101010101" pitchFamily="49" charset="-122"/>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sz="1100" dirty="0">
                          <a:latin typeface="楷体" panose="02010609060101010101" pitchFamily="49" charset="-122"/>
                          <a:ea typeface="楷体" panose="02010609060101010101" pitchFamily="49" charset="-122"/>
                        </a:rPr>
                        <a:t>营业收入</a:t>
                      </a:r>
                      <a:endParaRPr lang="en-US" altLang="zh-CN" sz="1100" dirty="0">
                        <a:latin typeface="楷体" panose="02010609060101010101" pitchFamily="49" charset="-122"/>
                        <a:ea typeface="楷体" panose="02010609060101010101" pitchFamily="49" charset="-122"/>
                      </a:endParaRPr>
                    </a:p>
                    <a:p>
                      <a:r>
                        <a:rPr lang="zh-CN" altLang="en-US" sz="1100" dirty="0">
                          <a:latin typeface="楷体" panose="02010609060101010101" pitchFamily="49" charset="-122"/>
                          <a:ea typeface="楷体" panose="02010609060101010101" pitchFamily="49" charset="-122"/>
                        </a:rPr>
                        <a:t>净现值（</a:t>
                      </a:r>
                      <a:r>
                        <a:rPr lang="en-US" altLang="zh-CN" sz="1100" dirty="0">
                          <a:latin typeface="楷体" panose="02010609060101010101" pitchFamily="49" charset="-122"/>
                          <a:ea typeface="楷体" panose="02010609060101010101" pitchFamily="49" charset="-122"/>
                        </a:rPr>
                        <a:t>NPV</a:t>
                      </a:r>
                      <a:r>
                        <a:rPr lang="zh-CN" altLang="en-US" sz="1100" dirty="0">
                          <a:latin typeface="楷体" panose="02010609060101010101" pitchFamily="49" charset="-122"/>
                          <a:ea typeface="楷体" panose="02010609060101010101" pitchFamily="49" charset="-122"/>
                        </a:rPr>
                        <a: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sz="1100" dirty="0">
                          <a:latin typeface="楷体" panose="02010609060101010101" pitchFamily="49" charset="-122"/>
                          <a:ea typeface="楷体" panose="02010609060101010101" pitchFamily="49" charset="-122"/>
                        </a:rPr>
                        <a:t>选择权价值</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374356">
                <a:tc>
                  <a:txBody>
                    <a:bodyPr/>
                    <a:lstStyle/>
                    <a:p>
                      <a:pPr algn="ctr"/>
                      <a:r>
                        <a:rPr lang="zh-CN" altLang="en-US" sz="1200" b="0" dirty="0">
                          <a:solidFill>
                            <a:schemeClr val="bg1"/>
                          </a:solidFill>
                          <a:latin typeface="微软雅黑" panose="020B0503020204020204" pitchFamily="34" charset="-122"/>
                          <a:ea typeface="微软雅黑" panose="020B0503020204020204" pitchFamily="34" charset="-122"/>
                        </a:rPr>
                        <a:t>所需要人才</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zh-CN" altLang="en-US" sz="1100" dirty="0">
                          <a:latin typeface="楷体" panose="02010609060101010101" pitchFamily="49" charset="-122"/>
                          <a:ea typeface="楷体" panose="02010609060101010101" pitchFamily="49" charset="-122"/>
                        </a:rPr>
                        <a:t>企业经营者</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sz="1100" dirty="0">
                          <a:latin typeface="楷体" panose="02010609060101010101" pitchFamily="49" charset="-122"/>
                          <a:ea typeface="楷体" panose="02010609060101010101" pitchFamily="49" charset="-122"/>
                        </a:rPr>
                        <a:t>企业创建者</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sz="1100" dirty="0">
                          <a:latin typeface="楷体" panose="02010609060101010101" pitchFamily="49" charset="-122"/>
                          <a:ea typeface="楷体" panose="02010609060101010101" pitchFamily="49" charset="-122"/>
                        </a:rPr>
                        <a:t>前瞻开拓者</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523073">
                <a:tc>
                  <a:txBody>
                    <a:bodyPr/>
                    <a:lstStyle/>
                    <a:p>
                      <a:pPr algn="ctr"/>
                      <a:r>
                        <a:rPr lang="zh-CN" altLang="en-US" sz="1200" b="0" dirty="0">
                          <a:solidFill>
                            <a:schemeClr val="bg1"/>
                          </a:solidFill>
                          <a:latin typeface="微软雅黑" panose="020B0503020204020204" pitchFamily="34" charset="-122"/>
                          <a:ea typeface="微软雅黑" panose="020B0503020204020204" pitchFamily="34" charset="-122"/>
                        </a:rPr>
                        <a:t>能力</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a:txBody>
                    <a:bodyPr/>
                    <a:lstStyle/>
                    <a:p>
                      <a:r>
                        <a:rPr lang="zh-CN" altLang="en-US" sz="1100" dirty="0">
                          <a:latin typeface="楷体" panose="02010609060101010101" pitchFamily="49" charset="-122"/>
                          <a:ea typeface="楷体" panose="02010609060101010101" pitchFamily="49" charset="-122"/>
                        </a:rPr>
                        <a:t>完全结合现况的实力平台</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sz="1100" dirty="0">
                          <a:latin typeface="楷体" panose="02010609060101010101" pitchFamily="49" charset="-122"/>
                          <a:ea typeface="楷体" panose="02010609060101010101" pitchFamily="49" charset="-122"/>
                        </a:rPr>
                        <a:t>自行发展从外部获取能力</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r>
                        <a:rPr lang="zh-CN" altLang="en-US" sz="1100" dirty="0">
                          <a:latin typeface="楷体" panose="02010609060101010101" pitchFamily="49" charset="-122"/>
                          <a:ea typeface="楷体" panose="02010609060101010101" pitchFamily="49" charset="-122"/>
                        </a:rPr>
                        <a:t>所需能力不能确定</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9" name="矩形 18"/>
          <p:cNvSpPr/>
          <p:nvPr/>
        </p:nvSpPr>
        <p:spPr>
          <a:xfrm>
            <a:off x="3419872" y="2139702"/>
            <a:ext cx="5328592" cy="1224136"/>
          </a:xfrm>
          <a:prstGeom prst="rect">
            <a:avLst/>
          </a:prstGeom>
          <a:solidFill>
            <a:schemeClr val="bg1">
              <a:lumMod val="75000"/>
            </a:schemeClr>
          </a:solidFill>
          <a:ln>
            <a:noFill/>
          </a:ln>
          <a:scene3d>
            <a:camera prst="orthographicFront">
              <a:rot lat="17879440" lon="2806869" rev="1900681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en-US" altLang="zh-CN" dirty="0"/>
              <a:t>3.2.8 </a:t>
            </a:r>
            <a:r>
              <a:rPr lang="zh-CN" altLang="en-US" dirty="0"/>
              <a:t>三层面模型</a:t>
            </a:r>
          </a:p>
        </p:txBody>
      </p:sp>
      <p:sp>
        <p:nvSpPr>
          <p:cNvPr id="4" name="矩形 3"/>
          <p:cNvSpPr/>
          <p:nvPr/>
        </p:nvSpPr>
        <p:spPr>
          <a:xfrm>
            <a:off x="602634" y="1419622"/>
            <a:ext cx="2664296" cy="3231654"/>
          </a:xfrm>
          <a:prstGeom prst="rect">
            <a:avLst/>
          </a:prstGeom>
        </p:spPr>
        <p:txBody>
          <a:bodyPr wrap="square">
            <a:spAutoFit/>
          </a:bodyPr>
          <a:lstStyle/>
          <a:p>
            <a:pPr algn="just"/>
            <a:r>
              <a:rPr lang="zh-CN" altLang="en-US" sz="1200" dirty="0">
                <a:solidFill>
                  <a:srgbClr val="0070C0"/>
                </a:solidFill>
                <a:latin typeface="微软雅黑" panose="020B0503020204020204" pitchFamily="34" charset="-122"/>
                <a:ea typeface="微软雅黑" panose="020B0503020204020204" pitchFamily="34" charset="-122"/>
              </a:rPr>
              <a:t>麦肯锡资深顾问梅尔达德</a:t>
            </a:r>
            <a:r>
              <a:rPr lang="en-US" altLang="zh-CN" sz="1200" dirty="0">
                <a:solidFill>
                  <a:srgbClr val="0070C0"/>
                </a:solidFill>
                <a:latin typeface="微软雅黑" panose="020B0503020204020204" pitchFamily="34" charset="-122"/>
                <a:ea typeface="微软雅黑" panose="020B0503020204020204" pitchFamily="34" charset="-122"/>
              </a:rPr>
              <a:t>·</a:t>
            </a:r>
            <a:r>
              <a:rPr lang="zh-CN" altLang="en-US" sz="1200" dirty="0">
                <a:solidFill>
                  <a:srgbClr val="0070C0"/>
                </a:solidFill>
                <a:latin typeface="微软雅黑" panose="020B0503020204020204" pitchFamily="34" charset="-122"/>
                <a:ea typeface="微软雅黑" panose="020B0503020204020204" pitchFamily="34" charset="-122"/>
              </a:rPr>
              <a:t>巴格海</a:t>
            </a:r>
            <a:r>
              <a:rPr lang="en-US" altLang="zh-CN" sz="1200" dirty="0">
                <a:solidFill>
                  <a:srgbClr val="0070C0"/>
                </a:solidFill>
                <a:latin typeface="微软雅黑" panose="020B0503020204020204" pitchFamily="34" charset="-122"/>
                <a:ea typeface="微软雅黑" panose="020B0503020204020204" pitchFamily="34" charset="-122"/>
              </a:rPr>
              <a:t>(</a:t>
            </a:r>
            <a:r>
              <a:rPr lang="en-US" altLang="zh-CN" sz="1200" dirty="0" err="1">
                <a:solidFill>
                  <a:srgbClr val="0070C0"/>
                </a:solidFill>
                <a:latin typeface="微软雅黑" panose="020B0503020204020204" pitchFamily="34" charset="-122"/>
                <a:ea typeface="微软雅黑" panose="020B0503020204020204" pitchFamily="34" charset="-122"/>
              </a:rPr>
              <a:t>Mehrdad</a:t>
            </a:r>
            <a:r>
              <a:rPr lang="en-US" altLang="zh-CN" sz="1200" dirty="0">
                <a:solidFill>
                  <a:srgbClr val="0070C0"/>
                </a:solidFill>
                <a:latin typeface="微软雅黑" panose="020B0503020204020204" pitchFamily="34" charset="-122"/>
                <a:ea typeface="微软雅黑" panose="020B0503020204020204" pitchFamily="34" charset="-122"/>
              </a:rPr>
              <a:t> </a:t>
            </a:r>
            <a:r>
              <a:rPr lang="en-US" altLang="zh-CN" sz="1200" dirty="0" err="1">
                <a:solidFill>
                  <a:srgbClr val="0070C0"/>
                </a:solidFill>
                <a:latin typeface="微软雅黑" panose="020B0503020204020204" pitchFamily="34" charset="-122"/>
                <a:ea typeface="微软雅黑" panose="020B0503020204020204" pitchFamily="34" charset="-122"/>
              </a:rPr>
              <a:t>Baghai</a:t>
            </a:r>
            <a:r>
              <a:rPr lang="en-US" altLang="zh-CN" sz="1200" dirty="0">
                <a:solidFill>
                  <a:srgbClr val="0070C0"/>
                </a:solidFill>
                <a:latin typeface="微软雅黑" panose="020B0503020204020204" pitchFamily="34" charset="-122"/>
                <a:ea typeface="微软雅黑" panose="020B0503020204020204" pitchFamily="34" charset="-122"/>
              </a:rPr>
              <a:t>)</a:t>
            </a:r>
            <a:r>
              <a:rPr lang="zh-CN" altLang="en-US" sz="1200" dirty="0">
                <a:solidFill>
                  <a:srgbClr val="0070C0"/>
                </a:solidFill>
                <a:latin typeface="微软雅黑" panose="020B0503020204020204" pitchFamily="34" charset="-122"/>
                <a:ea typeface="微软雅黑" panose="020B0503020204020204" pitchFamily="34" charset="-122"/>
              </a:rPr>
              <a:t>、斯蒂芬</a:t>
            </a:r>
            <a:r>
              <a:rPr lang="en-US" altLang="zh-CN" sz="1200" dirty="0">
                <a:solidFill>
                  <a:srgbClr val="0070C0"/>
                </a:solidFill>
                <a:latin typeface="微软雅黑" panose="020B0503020204020204" pitchFamily="34" charset="-122"/>
                <a:ea typeface="微软雅黑" panose="020B0503020204020204" pitchFamily="34" charset="-122"/>
              </a:rPr>
              <a:t>·</a:t>
            </a:r>
            <a:r>
              <a:rPr lang="zh-CN" altLang="en-US" sz="1200" dirty="0">
                <a:solidFill>
                  <a:srgbClr val="0070C0"/>
                </a:solidFill>
                <a:latin typeface="微软雅黑" panose="020B0503020204020204" pitchFamily="34" charset="-122"/>
                <a:ea typeface="微软雅黑" panose="020B0503020204020204" pitchFamily="34" charset="-122"/>
              </a:rPr>
              <a:t>科利</a:t>
            </a:r>
            <a:r>
              <a:rPr lang="en-US" altLang="zh-CN" sz="1200" dirty="0">
                <a:solidFill>
                  <a:srgbClr val="0070C0"/>
                </a:solidFill>
                <a:latin typeface="微软雅黑" panose="020B0503020204020204" pitchFamily="34" charset="-122"/>
                <a:ea typeface="微软雅黑" panose="020B0503020204020204" pitchFamily="34" charset="-122"/>
              </a:rPr>
              <a:t>(Stephen </a:t>
            </a:r>
            <a:r>
              <a:rPr lang="en-US" altLang="zh-CN" sz="1200" dirty="0" err="1">
                <a:solidFill>
                  <a:srgbClr val="0070C0"/>
                </a:solidFill>
                <a:latin typeface="微软雅黑" panose="020B0503020204020204" pitchFamily="34" charset="-122"/>
                <a:ea typeface="微软雅黑" panose="020B0503020204020204" pitchFamily="34" charset="-122"/>
              </a:rPr>
              <a:t>coley</a:t>
            </a:r>
            <a:r>
              <a:rPr lang="en-US" altLang="zh-CN" sz="1200" dirty="0">
                <a:solidFill>
                  <a:srgbClr val="0070C0"/>
                </a:solidFill>
                <a:latin typeface="微软雅黑" panose="020B0503020204020204" pitchFamily="34" charset="-122"/>
                <a:ea typeface="微软雅黑" panose="020B0503020204020204" pitchFamily="34" charset="-122"/>
              </a:rPr>
              <a:t>)</a:t>
            </a:r>
            <a:r>
              <a:rPr lang="zh-CN" altLang="en-US" sz="1200" dirty="0">
                <a:solidFill>
                  <a:srgbClr val="0070C0"/>
                </a:solidFill>
                <a:latin typeface="微软雅黑" panose="020B0503020204020204" pitchFamily="34" charset="-122"/>
                <a:ea typeface="微软雅黑" panose="020B0503020204020204" pitchFamily="34" charset="-122"/>
              </a:rPr>
              <a:t>与戴维</a:t>
            </a:r>
            <a:r>
              <a:rPr lang="en-US" altLang="zh-CN" sz="1200" dirty="0">
                <a:solidFill>
                  <a:srgbClr val="0070C0"/>
                </a:solidFill>
                <a:latin typeface="微软雅黑" panose="020B0503020204020204" pitchFamily="34" charset="-122"/>
                <a:ea typeface="微软雅黑" panose="020B0503020204020204" pitchFamily="34" charset="-122"/>
              </a:rPr>
              <a:t>-</a:t>
            </a:r>
            <a:r>
              <a:rPr lang="zh-CN" altLang="en-US" sz="1200" dirty="0">
                <a:solidFill>
                  <a:srgbClr val="0070C0"/>
                </a:solidFill>
                <a:latin typeface="微软雅黑" panose="020B0503020204020204" pitchFamily="34" charset="-122"/>
                <a:ea typeface="微软雅黑" panose="020B0503020204020204" pitchFamily="34" charset="-122"/>
              </a:rPr>
              <a:t>怀特</a:t>
            </a:r>
            <a:r>
              <a:rPr lang="en-US" altLang="zh-CN" sz="1200" dirty="0">
                <a:solidFill>
                  <a:srgbClr val="0070C0"/>
                </a:solidFill>
                <a:latin typeface="微软雅黑" panose="020B0503020204020204" pitchFamily="34" charset="-122"/>
                <a:ea typeface="微软雅黑" panose="020B0503020204020204" pitchFamily="34" charset="-122"/>
              </a:rPr>
              <a:t>(David white)</a:t>
            </a:r>
            <a:r>
              <a:rPr lang="zh-CN" altLang="en-US" sz="1200" dirty="0">
                <a:solidFill>
                  <a:srgbClr val="0070C0"/>
                </a:solidFill>
                <a:latin typeface="微软雅黑" panose="020B0503020204020204" pitchFamily="34" charset="-122"/>
                <a:ea typeface="微软雅黑" panose="020B0503020204020204" pitchFamily="34" charset="-122"/>
              </a:rPr>
              <a:t>通过对世界上不同行业的</a:t>
            </a:r>
            <a:r>
              <a:rPr lang="en-US" altLang="zh-CN" sz="1200" dirty="0">
                <a:solidFill>
                  <a:srgbClr val="0070C0"/>
                </a:solidFill>
                <a:latin typeface="微软雅黑" panose="020B0503020204020204" pitchFamily="34" charset="-122"/>
                <a:ea typeface="微软雅黑" panose="020B0503020204020204" pitchFamily="34" charset="-122"/>
              </a:rPr>
              <a:t>40</a:t>
            </a:r>
            <a:r>
              <a:rPr lang="zh-CN" altLang="en-US" sz="1200" dirty="0">
                <a:solidFill>
                  <a:srgbClr val="0070C0"/>
                </a:solidFill>
                <a:latin typeface="微软雅黑" panose="020B0503020204020204" pitchFamily="34" charset="-122"/>
                <a:ea typeface="微软雅黑" panose="020B0503020204020204" pitchFamily="34" charset="-122"/>
              </a:rPr>
              <a:t>个处于高速增长的公司进行研究，在</a:t>
            </a:r>
            <a:r>
              <a:rPr lang="en-US" altLang="zh-CN" sz="1200" dirty="0">
                <a:solidFill>
                  <a:srgbClr val="0070C0"/>
                </a:solidFill>
                <a:latin typeface="微软雅黑" panose="020B0503020204020204" pitchFamily="34" charset="-122"/>
                <a:ea typeface="微软雅黑" panose="020B0503020204020204" pitchFamily="34" charset="-122"/>
              </a:rPr>
              <a:t>《</a:t>
            </a:r>
            <a:r>
              <a:rPr lang="zh-CN" altLang="en-US" sz="1200" dirty="0">
                <a:solidFill>
                  <a:srgbClr val="0070C0"/>
                </a:solidFill>
                <a:latin typeface="微软雅黑" panose="020B0503020204020204" pitchFamily="34" charset="-122"/>
                <a:ea typeface="微软雅黑" panose="020B0503020204020204" pitchFamily="34" charset="-122"/>
              </a:rPr>
              <a:t>增长炼金术</a:t>
            </a:r>
            <a:r>
              <a:rPr lang="en-US" altLang="zh-CN" sz="1200" dirty="0">
                <a:solidFill>
                  <a:srgbClr val="0070C0"/>
                </a:solidFill>
                <a:latin typeface="微软雅黑" panose="020B0503020204020204" pitchFamily="34" charset="-122"/>
                <a:ea typeface="微软雅黑" panose="020B0503020204020204" pitchFamily="34" charset="-122"/>
              </a:rPr>
              <a:t>——</a:t>
            </a:r>
            <a:r>
              <a:rPr lang="zh-CN" altLang="en-US" sz="1200" dirty="0">
                <a:solidFill>
                  <a:srgbClr val="0070C0"/>
                </a:solidFill>
                <a:latin typeface="微软雅黑" panose="020B0503020204020204" pitchFamily="34" charset="-122"/>
                <a:ea typeface="微软雅黑" panose="020B0503020204020204" pitchFamily="34" charset="-122"/>
              </a:rPr>
              <a:t>持续增长之秘诀</a:t>
            </a:r>
            <a:r>
              <a:rPr lang="en-US" altLang="zh-CN" sz="1200" dirty="0">
                <a:solidFill>
                  <a:srgbClr val="0070C0"/>
                </a:solidFill>
                <a:latin typeface="微软雅黑" panose="020B0503020204020204" pitchFamily="34" charset="-122"/>
                <a:ea typeface="微软雅黑" panose="020B0503020204020204" pitchFamily="34" charset="-122"/>
              </a:rPr>
              <a:t>》</a:t>
            </a:r>
            <a:r>
              <a:rPr lang="zh-CN" altLang="en-US" sz="1200" dirty="0">
                <a:solidFill>
                  <a:srgbClr val="0070C0"/>
                </a:solidFill>
                <a:latin typeface="微软雅黑" panose="020B0503020204020204" pitchFamily="34" charset="-122"/>
                <a:ea typeface="微软雅黑" panose="020B0503020204020204" pitchFamily="34" charset="-122"/>
              </a:rPr>
              <a:t>中提出所有不断保持增长的大公司的共同特点是保持三层面业务的平衡发展</a:t>
            </a:r>
            <a:r>
              <a:rPr lang="en-US" altLang="zh-CN" sz="1200" dirty="0">
                <a:solidFill>
                  <a:srgbClr val="0070C0"/>
                </a:solidFill>
                <a:latin typeface="微软雅黑" panose="020B0503020204020204" pitchFamily="34" charset="-122"/>
                <a:ea typeface="微软雅黑" panose="020B0503020204020204" pitchFamily="34" charset="-122"/>
              </a:rPr>
              <a:t>:</a:t>
            </a:r>
            <a:r>
              <a:rPr lang="zh-CN" altLang="en-US" sz="1200" dirty="0">
                <a:solidFill>
                  <a:srgbClr val="0070C0"/>
                </a:solidFill>
                <a:latin typeface="微软雅黑" panose="020B0503020204020204" pitchFamily="34" charset="-122"/>
                <a:ea typeface="微软雅黑" panose="020B0503020204020204" pitchFamily="34" charset="-122"/>
              </a:rPr>
              <a:t>第一层面是拓展和守卫核心业务</a:t>
            </a:r>
            <a:r>
              <a:rPr lang="en-US" altLang="zh-CN" sz="1200" dirty="0">
                <a:solidFill>
                  <a:srgbClr val="0070C0"/>
                </a:solidFill>
                <a:latin typeface="微软雅黑" panose="020B0503020204020204" pitchFamily="34" charset="-122"/>
                <a:ea typeface="微软雅黑" panose="020B0503020204020204" pitchFamily="34" charset="-122"/>
              </a:rPr>
              <a:t>;</a:t>
            </a:r>
            <a:r>
              <a:rPr lang="zh-CN" altLang="en-US" sz="1200" dirty="0">
                <a:solidFill>
                  <a:srgbClr val="0070C0"/>
                </a:solidFill>
                <a:latin typeface="微软雅黑" panose="020B0503020204020204" pitchFamily="34" charset="-122"/>
                <a:ea typeface="微软雅黑" panose="020B0503020204020204" pitchFamily="34" charset="-122"/>
              </a:rPr>
              <a:t>第二层面是建立新兴业务</a:t>
            </a:r>
            <a:r>
              <a:rPr lang="en-US" altLang="zh-CN" sz="1200" dirty="0">
                <a:solidFill>
                  <a:srgbClr val="0070C0"/>
                </a:solidFill>
                <a:latin typeface="微软雅黑" panose="020B0503020204020204" pitchFamily="34" charset="-122"/>
                <a:ea typeface="微软雅黑" panose="020B0503020204020204" pitchFamily="34" charset="-122"/>
              </a:rPr>
              <a:t>;</a:t>
            </a:r>
            <a:r>
              <a:rPr lang="zh-CN" altLang="en-US" sz="1200" dirty="0">
                <a:solidFill>
                  <a:srgbClr val="0070C0"/>
                </a:solidFill>
                <a:latin typeface="微软雅黑" panose="020B0503020204020204" pitchFamily="34" charset="-122"/>
                <a:ea typeface="微软雅黑" panose="020B0503020204020204" pitchFamily="34" charset="-122"/>
              </a:rPr>
              <a:t>第三层面是创造有生命力的候选业务。他们能够源源不断地建立新业务，它们能够从内部革 新其核心业务，而又同时开创新业务，它们所掌握的技巧在于保持新旧更替的管道畅通，一旦出现减退势头便不失时机地以新替旧。这就是著名的三层面理论。</a:t>
            </a:r>
          </a:p>
        </p:txBody>
      </p:sp>
      <p:sp>
        <p:nvSpPr>
          <p:cNvPr id="18" name="立方体 17"/>
          <p:cNvSpPr/>
          <p:nvPr/>
        </p:nvSpPr>
        <p:spPr>
          <a:xfrm>
            <a:off x="4355976" y="1419622"/>
            <a:ext cx="1512168" cy="1482844"/>
          </a:xfrm>
          <a:prstGeom prst="cub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层面</a:t>
            </a:r>
            <a:r>
              <a:rPr lang="en-US" altLang="zh-CN" sz="3200" dirty="0">
                <a:latin typeface="Arial Black" panose="020B0A04020102020204" pitchFamily="34" charset="0"/>
              </a:rPr>
              <a:t>1</a:t>
            </a:r>
          </a:p>
          <a:p>
            <a:r>
              <a:rPr lang="zh-CN" altLang="en-US" sz="1000" dirty="0">
                <a:latin typeface="微软雅黑" panose="020B0503020204020204" pitchFamily="34" charset="-122"/>
                <a:ea typeface="微软雅黑" panose="020B0503020204020204" pitchFamily="34" charset="-122"/>
              </a:rPr>
              <a:t>拓展并保持核心业务运作</a:t>
            </a:r>
          </a:p>
        </p:txBody>
      </p:sp>
      <p:sp>
        <p:nvSpPr>
          <p:cNvPr id="20" name="立方体 19"/>
          <p:cNvSpPr/>
          <p:nvPr/>
        </p:nvSpPr>
        <p:spPr>
          <a:xfrm>
            <a:off x="5652120" y="915566"/>
            <a:ext cx="1512168" cy="1986900"/>
          </a:xfrm>
          <a:prstGeom prst="cub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层面</a:t>
            </a:r>
            <a:r>
              <a:rPr lang="en-US" altLang="zh-CN" sz="3200" dirty="0">
                <a:latin typeface="Arial Black" panose="020B0A04020102020204" pitchFamily="34" charset="0"/>
              </a:rPr>
              <a:t>2</a:t>
            </a:r>
            <a:endParaRPr lang="en-US" altLang="zh-CN" sz="5400" dirty="0">
              <a:latin typeface="Arial Black" panose="020B0A04020102020204" pitchFamily="34" charset="0"/>
            </a:endParaRPr>
          </a:p>
          <a:p>
            <a:pPr algn="ctr"/>
            <a:r>
              <a:rPr lang="zh-CN" altLang="en-US" sz="1000" dirty="0">
                <a:latin typeface="微软雅黑" panose="020B0503020204020204" pitchFamily="34" charset="-122"/>
                <a:ea typeface="微软雅黑" panose="020B0503020204020204" pitchFamily="34" charset="-122"/>
              </a:rPr>
              <a:t>发展新业务</a:t>
            </a:r>
          </a:p>
        </p:txBody>
      </p:sp>
      <p:sp>
        <p:nvSpPr>
          <p:cNvPr id="21" name="立方体 20"/>
          <p:cNvSpPr/>
          <p:nvPr/>
        </p:nvSpPr>
        <p:spPr>
          <a:xfrm>
            <a:off x="6964517" y="411510"/>
            <a:ext cx="1512168" cy="2490956"/>
          </a:xfrm>
          <a:prstGeom prst="cub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层面</a:t>
            </a:r>
            <a:r>
              <a:rPr lang="en-US" altLang="zh-CN" sz="3200" dirty="0">
                <a:latin typeface="Arial Black" panose="020B0A04020102020204" pitchFamily="34" charset="0"/>
              </a:rPr>
              <a:t>3</a:t>
            </a:r>
          </a:p>
          <a:p>
            <a:r>
              <a:rPr lang="zh-CN" altLang="en-US" sz="1200" dirty="0">
                <a:latin typeface="微软雅黑" panose="020B0503020204020204" pitchFamily="34" charset="-122"/>
                <a:ea typeface="微软雅黑" panose="020B0503020204020204" pitchFamily="34" charset="-122"/>
              </a:rPr>
              <a:t>开创未来事业机会</a:t>
            </a:r>
          </a:p>
        </p:txBody>
      </p:sp>
      <p:grpSp>
        <p:nvGrpSpPr>
          <p:cNvPr id="25" name="组合 24"/>
          <p:cNvGrpSpPr/>
          <p:nvPr/>
        </p:nvGrpSpPr>
        <p:grpSpPr>
          <a:xfrm>
            <a:off x="179512" y="632350"/>
            <a:ext cx="2160240" cy="756000"/>
            <a:chOff x="4960303" y="447598"/>
            <a:chExt cx="2160240" cy="756000"/>
          </a:xfrm>
        </p:grpSpPr>
        <p:sp>
          <p:nvSpPr>
            <p:cNvPr id="26" name="圆角矩形 25"/>
            <p:cNvSpPr/>
            <p:nvPr/>
          </p:nvSpPr>
          <p:spPr>
            <a:xfrm>
              <a:off x="5338303" y="573570"/>
              <a:ext cx="1782240"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latin typeface="微软雅黑" panose="020B0503020204020204" pitchFamily="34" charset="-122"/>
                  <a:ea typeface="微软雅黑" panose="020B0503020204020204" pitchFamily="34" charset="-122"/>
                </a:rPr>
                <a:t>模型简介</a:t>
              </a:r>
            </a:p>
          </p:txBody>
        </p:sp>
        <p:sp>
          <p:nvSpPr>
            <p:cNvPr id="27" name="椭圆 26"/>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a:t>
              </a:r>
              <a:endParaRPr lang="zh-CN" altLang="en-US" sz="3200" b="1" dirty="0">
                <a:latin typeface="Arial Black" panose="020B0A04020102020204" pitchFamily="34" charset="0"/>
                <a:ea typeface="微软雅黑" panose="020B0503020204020204" pitchFamily="34" charset="-122"/>
              </a:endParaRPr>
            </a:p>
          </p:txBody>
        </p:sp>
      </p:grpSp>
      <p:sp>
        <p:nvSpPr>
          <p:cNvPr id="13" name="椭圆 12">
            <a:hlinkClick r:id="rId3" action="ppaction://hlinksldjump"/>
          </p:cNvPr>
          <p:cNvSpPr>
            <a:spLocks noChangeAspect="1"/>
          </p:cNvSpPr>
          <p:nvPr/>
        </p:nvSpPr>
        <p:spPr>
          <a:xfrm>
            <a:off x="8686800" y="-6174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4145140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3.2.9 </a:t>
            </a:r>
            <a:r>
              <a:rPr lang="zh-CN" altLang="en-US" dirty="0"/>
              <a:t>营销理论</a:t>
            </a:r>
            <a:r>
              <a:rPr lang="en-US" altLang="zh-CN" dirty="0"/>
              <a:t>——4P</a:t>
            </a:r>
            <a:r>
              <a:rPr lang="zh-CN" altLang="en-US" dirty="0"/>
              <a:t>到</a:t>
            </a:r>
            <a:r>
              <a:rPr lang="en-US" altLang="zh-CN" dirty="0"/>
              <a:t>4C</a:t>
            </a:r>
            <a:endParaRPr lang="zh-CN" altLang="en-US" dirty="0"/>
          </a:p>
        </p:txBody>
      </p:sp>
      <p:sp>
        <p:nvSpPr>
          <p:cNvPr id="4" name="矩形 3"/>
          <p:cNvSpPr/>
          <p:nvPr/>
        </p:nvSpPr>
        <p:spPr>
          <a:xfrm>
            <a:off x="660985" y="771550"/>
            <a:ext cx="3406959" cy="1446550"/>
          </a:xfrm>
          <a:prstGeom prst="rect">
            <a:avLst/>
          </a:prstGeom>
        </p:spPr>
        <p:txBody>
          <a:bodyPr wrap="square">
            <a:spAutoFit/>
          </a:bodyPr>
          <a:lstStyle/>
          <a:p>
            <a:pPr algn="just"/>
            <a:r>
              <a:rPr lang="en-US" altLang="zh-CN" sz="1100" dirty="0">
                <a:solidFill>
                  <a:srgbClr val="0070C0"/>
                </a:solidFill>
                <a:latin typeface="微软雅黑" panose="020B0503020204020204" pitchFamily="34" charset="-122"/>
                <a:ea typeface="微软雅黑" panose="020B0503020204020204" pitchFamily="34" charset="-122"/>
              </a:rPr>
              <a:t>4P</a:t>
            </a:r>
            <a:r>
              <a:rPr lang="zh-CN" altLang="en-US" sz="1100" dirty="0">
                <a:solidFill>
                  <a:srgbClr val="0070C0"/>
                </a:solidFill>
                <a:latin typeface="微软雅黑" panose="020B0503020204020204" pitchFamily="34" charset="-122"/>
                <a:ea typeface="微软雅黑" panose="020B0503020204020204" pitchFamily="34" charset="-122"/>
              </a:rPr>
              <a:t>理论产生于</a:t>
            </a:r>
            <a:r>
              <a:rPr lang="en-US" altLang="zh-CN" sz="1100" dirty="0">
                <a:solidFill>
                  <a:srgbClr val="0070C0"/>
                </a:solidFill>
                <a:latin typeface="微软雅黑" panose="020B0503020204020204" pitchFamily="34" charset="-122"/>
                <a:ea typeface="微软雅黑" panose="020B0503020204020204" pitchFamily="34" charset="-122"/>
              </a:rPr>
              <a:t>20</a:t>
            </a:r>
            <a:r>
              <a:rPr lang="zh-CN" altLang="en-US" sz="1100" dirty="0">
                <a:solidFill>
                  <a:srgbClr val="0070C0"/>
                </a:solidFill>
                <a:latin typeface="微软雅黑" panose="020B0503020204020204" pitchFamily="34" charset="-122"/>
                <a:ea typeface="微软雅黑" panose="020B0503020204020204" pitchFamily="34" charset="-122"/>
              </a:rPr>
              <a:t>世纪</a:t>
            </a:r>
            <a:r>
              <a:rPr lang="en-US" altLang="zh-CN" sz="1100" dirty="0">
                <a:solidFill>
                  <a:srgbClr val="0070C0"/>
                </a:solidFill>
                <a:latin typeface="微软雅黑" panose="020B0503020204020204" pitchFamily="34" charset="-122"/>
                <a:ea typeface="微软雅黑" panose="020B0503020204020204" pitchFamily="34" charset="-122"/>
              </a:rPr>
              <a:t>60</a:t>
            </a:r>
            <a:r>
              <a:rPr lang="zh-CN" altLang="en-US" sz="1100" dirty="0">
                <a:solidFill>
                  <a:srgbClr val="0070C0"/>
                </a:solidFill>
                <a:latin typeface="微软雅黑" panose="020B0503020204020204" pitchFamily="34" charset="-122"/>
                <a:ea typeface="微软雅黑" panose="020B0503020204020204" pitchFamily="34" charset="-122"/>
              </a:rPr>
              <a:t>年代的美国，随着营销组合理论的提出而出现的。</a:t>
            </a:r>
            <a:r>
              <a:rPr lang="en-US" altLang="zh-CN" sz="1100" dirty="0">
                <a:solidFill>
                  <a:srgbClr val="0070C0"/>
                </a:solidFill>
                <a:latin typeface="微软雅黑" panose="020B0503020204020204" pitchFamily="34" charset="-122"/>
                <a:ea typeface="微软雅黑" panose="020B0503020204020204" pitchFamily="34" charset="-122"/>
              </a:rPr>
              <a:t>1953</a:t>
            </a:r>
            <a:r>
              <a:rPr lang="zh-CN" altLang="en-US" sz="1100" dirty="0">
                <a:solidFill>
                  <a:srgbClr val="0070C0"/>
                </a:solidFill>
                <a:latin typeface="微软雅黑" panose="020B0503020204020204" pitchFamily="34" charset="-122"/>
                <a:ea typeface="微软雅黑" panose="020B0503020204020204" pitchFamily="34" charset="-122"/>
              </a:rPr>
              <a:t>年，尼尔</a:t>
            </a:r>
            <a:r>
              <a:rPr lang="en-US" altLang="zh-CN" sz="1100" dirty="0">
                <a:solidFill>
                  <a:srgbClr val="0070C0"/>
                </a:solidFill>
                <a:latin typeface="微软雅黑" panose="020B0503020204020204" pitchFamily="34" charset="-122"/>
                <a:ea typeface="微软雅黑" panose="020B0503020204020204" pitchFamily="34" charset="-122"/>
              </a:rPr>
              <a:t>·</a:t>
            </a:r>
            <a:r>
              <a:rPr lang="zh-CN" altLang="en-US" sz="1100" dirty="0">
                <a:solidFill>
                  <a:srgbClr val="0070C0"/>
                </a:solidFill>
                <a:latin typeface="微软雅黑" panose="020B0503020204020204" pitchFamily="34" charset="-122"/>
                <a:ea typeface="微软雅黑" panose="020B0503020204020204" pitchFamily="34" charset="-122"/>
              </a:rPr>
              <a:t>博登（</a:t>
            </a:r>
            <a:r>
              <a:rPr lang="en-US" altLang="zh-CN" sz="1100" dirty="0">
                <a:solidFill>
                  <a:srgbClr val="0070C0"/>
                </a:solidFill>
                <a:latin typeface="微软雅黑" panose="020B0503020204020204" pitchFamily="34" charset="-122"/>
                <a:ea typeface="微软雅黑" panose="020B0503020204020204" pitchFamily="34" charset="-122"/>
              </a:rPr>
              <a:t>Neil Borden</a:t>
            </a:r>
            <a:r>
              <a:rPr lang="zh-CN" altLang="en-US" sz="1100" dirty="0">
                <a:solidFill>
                  <a:srgbClr val="0070C0"/>
                </a:solidFill>
                <a:latin typeface="微软雅黑" panose="020B0503020204020204" pitchFamily="34" charset="-122"/>
                <a:ea typeface="微软雅黑" panose="020B0503020204020204" pitchFamily="34" charset="-122"/>
              </a:rPr>
              <a:t>）在美国市场营销学会的就职演说中创造了“市场营销组合”（</a:t>
            </a:r>
            <a:r>
              <a:rPr lang="en-US" altLang="zh-CN" sz="1100" dirty="0">
                <a:solidFill>
                  <a:srgbClr val="0070C0"/>
                </a:solidFill>
                <a:latin typeface="微软雅黑" panose="020B0503020204020204" pitchFamily="34" charset="-122"/>
                <a:ea typeface="微软雅黑" panose="020B0503020204020204" pitchFamily="34" charset="-122"/>
              </a:rPr>
              <a:t>Marketing mix</a:t>
            </a:r>
            <a:r>
              <a:rPr lang="zh-CN" altLang="en-US" sz="1100" dirty="0">
                <a:solidFill>
                  <a:srgbClr val="0070C0"/>
                </a:solidFill>
                <a:latin typeface="微软雅黑" panose="020B0503020204020204" pitchFamily="34" charset="-122"/>
                <a:ea typeface="微软雅黑" panose="020B0503020204020204" pitchFamily="34" charset="-122"/>
              </a:rPr>
              <a:t>）这一术语，其意是指市场需求或多或少的在某种程度上受到所谓“营销变量”或“营销要素”的影响。为了寻求一定的市场反应，企业要对这些要素进行有效的组合，从而满足市场需求，获得最大利润。</a:t>
            </a:r>
          </a:p>
        </p:txBody>
      </p:sp>
      <p:graphicFrame>
        <p:nvGraphicFramePr>
          <p:cNvPr id="5" name="表格 4"/>
          <p:cNvGraphicFramePr>
            <a:graphicFrameLocks noGrp="1"/>
          </p:cNvGraphicFramePr>
          <p:nvPr>
            <p:extLst>
              <p:ext uri="{D42A27DB-BD31-4B8C-83A1-F6EECF244321}">
                <p14:modId xmlns:p14="http://schemas.microsoft.com/office/powerpoint/2010/main" val="1224927932"/>
              </p:ext>
            </p:extLst>
          </p:nvPr>
        </p:nvGraphicFramePr>
        <p:xfrm>
          <a:off x="695265" y="2355726"/>
          <a:ext cx="7776865" cy="2578620"/>
        </p:xfrm>
        <a:graphic>
          <a:graphicData uri="http://schemas.openxmlformats.org/drawingml/2006/table">
            <a:tbl>
              <a:tblPr/>
              <a:tblGrid>
                <a:gridCol w="648073">
                  <a:extLst>
                    <a:ext uri="{9D8B030D-6E8A-4147-A177-3AD203B41FA5}">
                      <a16:colId xmlns:a16="http://schemas.microsoft.com/office/drawing/2014/main" val="20000"/>
                    </a:ext>
                  </a:extLst>
                </a:gridCol>
                <a:gridCol w="1722020">
                  <a:extLst>
                    <a:ext uri="{9D8B030D-6E8A-4147-A177-3AD203B41FA5}">
                      <a16:colId xmlns:a16="http://schemas.microsoft.com/office/drawing/2014/main" val="20001"/>
                    </a:ext>
                  </a:extLst>
                </a:gridCol>
                <a:gridCol w="1734365">
                  <a:extLst>
                    <a:ext uri="{9D8B030D-6E8A-4147-A177-3AD203B41FA5}">
                      <a16:colId xmlns:a16="http://schemas.microsoft.com/office/drawing/2014/main" val="20002"/>
                    </a:ext>
                  </a:extLst>
                </a:gridCol>
                <a:gridCol w="2042970">
                  <a:extLst>
                    <a:ext uri="{9D8B030D-6E8A-4147-A177-3AD203B41FA5}">
                      <a16:colId xmlns:a16="http://schemas.microsoft.com/office/drawing/2014/main" val="20003"/>
                    </a:ext>
                  </a:extLst>
                </a:gridCol>
                <a:gridCol w="1629437">
                  <a:extLst>
                    <a:ext uri="{9D8B030D-6E8A-4147-A177-3AD203B41FA5}">
                      <a16:colId xmlns:a16="http://schemas.microsoft.com/office/drawing/2014/main" val="20004"/>
                    </a:ext>
                  </a:extLst>
                </a:gridCol>
              </a:tblGrid>
              <a:tr h="264670">
                <a:tc>
                  <a:txBody>
                    <a:bodyPr/>
                    <a:lstStyle/>
                    <a:p>
                      <a:pPr algn="ctr"/>
                      <a:r>
                        <a:rPr lang="zh-CN" altLang="en-US" sz="1300" dirty="0">
                          <a:solidFill>
                            <a:schemeClr val="bg1"/>
                          </a:solidFill>
                          <a:effectLst/>
                        </a:rPr>
                        <a:t>类别</a:t>
                      </a:r>
                    </a:p>
                  </a:txBody>
                  <a:tcPr marL="66550" marR="66550" marT="33275" marB="332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0070C0"/>
                    </a:solidFill>
                  </a:tcPr>
                </a:tc>
                <a:tc gridSpan="2">
                  <a:txBody>
                    <a:bodyPr/>
                    <a:lstStyle/>
                    <a:p>
                      <a:pPr algn="ctr"/>
                      <a:r>
                        <a:rPr lang="en-US" sz="1300">
                          <a:solidFill>
                            <a:schemeClr val="bg1"/>
                          </a:solidFill>
                          <a:effectLst/>
                        </a:rPr>
                        <a:t>4Ps</a:t>
                      </a:r>
                    </a:p>
                  </a:txBody>
                  <a:tcPr marL="66550" marR="66550" marT="33275" marB="332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0070C0"/>
                    </a:solidFill>
                  </a:tcPr>
                </a:tc>
                <a:tc hMerge="1">
                  <a:txBody>
                    <a:bodyPr/>
                    <a:lstStyle/>
                    <a:p>
                      <a:endParaRPr lang="zh-CN" altLang="en-US"/>
                    </a:p>
                  </a:txBody>
                  <a:tcPr/>
                </a:tc>
                <a:tc gridSpan="2">
                  <a:txBody>
                    <a:bodyPr/>
                    <a:lstStyle/>
                    <a:p>
                      <a:pPr algn="ctr"/>
                      <a:r>
                        <a:rPr lang="en-US" sz="1300" dirty="0">
                          <a:solidFill>
                            <a:schemeClr val="bg1"/>
                          </a:solidFill>
                          <a:effectLst/>
                        </a:rPr>
                        <a:t>4Cs</a:t>
                      </a:r>
                    </a:p>
                  </a:txBody>
                  <a:tcPr marL="66550" marR="66550" marT="33275" marB="332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0070C0"/>
                    </a:solidFill>
                  </a:tcPr>
                </a:tc>
                <a:tc hMerge="1">
                  <a:txBody>
                    <a:bodyPr/>
                    <a:lstStyle/>
                    <a:p>
                      <a:endParaRPr lang="zh-CN" altLang="en-US"/>
                    </a:p>
                  </a:txBody>
                  <a:tcPr/>
                </a:tc>
                <a:extLst>
                  <a:ext uri="{0D108BD9-81ED-4DB2-BD59-A6C34878D82A}">
                    <a16:rowId xmlns:a16="http://schemas.microsoft.com/office/drawing/2014/main" val="10000"/>
                  </a:ext>
                </a:extLst>
              </a:tr>
              <a:tr h="406914">
                <a:tc rowSpan="4">
                  <a:txBody>
                    <a:bodyPr/>
                    <a:lstStyle/>
                    <a:p>
                      <a:r>
                        <a:rPr lang="zh-CN" altLang="en-US" sz="1300" dirty="0">
                          <a:effectLst/>
                          <a:latin typeface="微软雅黑" panose="020B0503020204020204" pitchFamily="34" charset="-122"/>
                          <a:ea typeface="微软雅黑" panose="020B0503020204020204" pitchFamily="34" charset="-122"/>
                        </a:rPr>
                        <a:t>阐释</a:t>
                      </a:r>
                    </a:p>
                  </a:txBody>
                  <a:tcPr marL="66550" marR="66550" marT="33275" marB="332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zh-CN" altLang="en-US" sz="1200" b="1" dirty="0">
                          <a:effectLst/>
                          <a:latin typeface="微软雅黑" panose="020B0503020204020204" pitchFamily="34" charset="-122"/>
                          <a:ea typeface="微软雅黑" panose="020B0503020204020204" pitchFamily="34" charset="-122"/>
                        </a:rPr>
                        <a:t>产品（</a:t>
                      </a:r>
                      <a:r>
                        <a:rPr lang="en-US" sz="1200" b="1" dirty="0">
                          <a:effectLst/>
                          <a:latin typeface="微软雅黑" panose="020B0503020204020204" pitchFamily="34" charset="-122"/>
                          <a:ea typeface="微软雅黑" panose="020B0503020204020204" pitchFamily="34" charset="-122"/>
                        </a:rPr>
                        <a:t>Product）</a:t>
                      </a:r>
                    </a:p>
                  </a:txBody>
                  <a:tcPr marL="66550" marR="66550" marT="33275" marB="332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zh-CN" altLang="en-US" sz="1300" dirty="0">
                          <a:solidFill>
                            <a:schemeClr val="tx1"/>
                          </a:solidFill>
                          <a:effectLst/>
                          <a:latin typeface="楷体" panose="02010609060101010101" pitchFamily="49" charset="-122"/>
                          <a:ea typeface="楷体" panose="02010609060101010101" pitchFamily="49" charset="-122"/>
                        </a:rPr>
                        <a:t>服务范围、项目，服务产品定位和</a:t>
                      </a:r>
                      <a:r>
                        <a:rPr lang="zh-CN" altLang="en-US" sz="1300" u="none" strike="noStrike" dirty="0">
                          <a:solidFill>
                            <a:schemeClr val="tx1"/>
                          </a:solidFill>
                          <a:effectLst/>
                          <a:latin typeface="楷体" panose="02010609060101010101" pitchFamily="49" charset="-122"/>
                          <a:ea typeface="楷体" panose="02010609060101010101" pitchFamily="49" charset="-122"/>
                        </a:rPr>
                        <a:t>服务品牌</a:t>
                      </a:r>
                      <a:r>
                        <a:rPr lang="zh-CN" altLang="en-US" sz="1300" dirty="0">
                          <a:solidFill>
                            <a:schemeClr val="tx1"/>
                          </a:solidFill>
                          <a:effectLst/>
                          <a:latin typeface="楷体" panose="02010609060101010101" pitchFamily="49" charset="-122"/>
                          <a:ea typeface="楷体" panose="02010609060101010101" pitchFamily="49" charset="-122"/>
                        </a:rPr>
                        <a:t>等</a:t>
                      </a:r>
                    </a:p>
                  </a:txBody>
                  <a:tcPr marL="66550" marR="66550" marT="33275" marB="332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marL="0" algn="l" defTabSz="914400" rtl="0" eaLnBrk="1" latinLnBrk="0" hangingPunct="1"/>
                      <a:r>
                        <a:rPr lang="zh-CN" altLang="en-US" sz="1200" b="1" kern="1200">
                          <a:solidFill>
                            <a:schemeClr val="tx1"/>
                          </a:solidFill>
                          <a:effectLst/>
                          <a:latin typeface="微软雅黑" panose="020B0503020204020204" pitchFamily="34" charset="-122"/>
                          <a:ea typeface="微软雅黑" panose="020B0503020204020204" pitchFamily="34" charset="-122"/>
                          <a:cs typeface="+mn-cs"/>
                        </a:rPr>
                        <a:t>客户（</a:t>
                      </a:r>
                      <a:r>
                        <a:rPr lang="en-US" sz="1200" b="1" kern="1200">
                          <a:solidFill>
                            <a:schemeClr val="tx1"/>
                          </a:solidFill>
                          <a:effectLst/>
                          <a:latin typeface="微软雅黑" panose="020B0503020204020204" pitchFamily="34" charset="-122"/>
                          <a:ea typeface="微软雅黑" panose="020B0503020204020204" pitchFamily="34" charset="-122"/>
                          <a:cs typeface="+mn-cs"/>
                        </a:rPr>
                        <a:t>Customer）</a:t>
                      </a:r>
                    </a:p>
                  </a:txBody>
                  <a:tcPr marL="66550" marR="66550" marT="33275" marB="332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zh-CN" altLang="en-US" sz="1300" kern="1200" dirty="0">
                          <a:solidFill>
                            <a:schemeClr val="tx1"/>
                          </a:solidFill>
                          <a:effectLst/>
                          <a:latin typeface="楷体" panose="02010609060101010101" pitchFamily="49" charset="-122"/>
                          <a:ea typeface="楷体" panose="02010609060101010101" pitchFamily="49" charset="-122"/>
                          <a:cs typeface="+mn-cs"/>
                        </a:rPr>
                        <a:t>研究客户需求欲望，并提供相应产品或服务</a:t>
                      </a:r>
                    </a:p>
                  </a:txBody>
                  <a:tcPr marL="66550" marR="66550" marT="33275" marB="332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1"/>
                  </a:ext>
                </a:extLst>
              </a:tr>
              <a:tr h="284934">
                <a:tc vMerge="1">
                  <a:txBody>
                    <a:bodyPr/>
                    <a:lstStyle/>
                    <a:p>
                      <a:endParaRPr lang="zh-CN" altLang="en-US"/>
                    </a:p>
                  </a:txBody>
                  <a:tcPr/>
                </a:tc>
                <a:tc>
                  <a:txBody>
                    <a:bodyPr/>
                    <a:lstStyle/>
                    <a:p>
                      <a:r>
                        <a:rPr lang="zh-CN" altLang="en-US" sz="1200" b="1" dirty="0">
                          <a:effectLst/>
                          <a:latin typeface="微软雅黑" panose="020B0503020204020204" pitchFamily="34" charset="-122"/>
                          <a:ea typeface="微软雅黑" panose="020B0503020204020204" pitchFamily="34" charset="-122"/>
                        </a:rPr>
                        <a:t>价格（</a:t>
                      </a:r>
                      <a:r>
                        <a:rPr lang="en-US" sz="1200" b="1" dirty="0">
                          <a:effectLst/>
                          <a:latin typeface="微软雅黑" panose="020B0503020204020204" pitchFamily="34" charset="-122"/>
                          <a:ea typeface="微软雅黑" panose="020B0503020204020204" pitchFamily="34" charset="-122"/>
                        </a:rPr>
                        <a:t>Price）</a:t>
                      </a:r>
                    </a:p>
                  </a:txBody>
                  <a:tcPr marL="66550" marR="66550" marT="33275" marB="332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zh-CN" altLang="en-US" sz="1300" dirty="0">
                          <a:solidFill>
                            <a:schemeClr val="tx1"/>
                          </a:solidFill>
                          <a:effectLst/>
                          <a:latin typeface="楷体" panose="02010609060101010101" pitchFamily="49" charset="-122"/>
                          <a:ea typeface="楷体" panose="02010609060101010101" pitchFamily="49" charset="-122"/>
                        </a:rPr>
                        <a:t>基本价格，</a:t>
                      </a:r>
                      <a:r>
                        <a:rPr lang="zh-CN" altLang="en-US" sz="1300" u="none" strike="noStrike" dirty="0">
                          <a:solidFill>
                            <a:schemeClr val="tx1"/>
                          </a:solidFill>
                          <a:effectLst/>
                          <a:latin typeface="楷体" panose="02010609060101010101" pitchFamily="49" charset="-122"/>
                          <a:ea typeface="楷体" panose="02010609060101010101" pitchFamily="49" charset="-122"/>
                        </a:rPr>
                        <a:t>支付方式</a:t>
                      </a:r>
                      <a:r>
                        <a:rPr lang="zh-CN" altLang="en-US" sz="1300" dirty="0">
                          <a:solidFill>
                            <a:schemeClr val="tx1"/>
                          </a:solidFill>
                          <a:effectLst/>
                          <a:latin typeface="楷体" panose="02010609060101010101" pitchFamily="49" charset="-122"/>
                          <a:ea typeface="楷体" panose="02010609060101010101" pitchFamily="49" charset="-122"/>
                        </a:rPr>
                        <a:t>，佣金折扣等</a:t>
                      </a:r>
                    </a:p>
                  </a:txBody>
                  <a:tcPr marL="66550" marR="66550" marT="33275" marB="332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marL="0" algn="l" defTabSz="914400" rtl="0" eaLnBrk="1" latinLnBrk="0" hangingPunct="1"/>
                      <a:r>
                        <a:rPr lang="zh-CN" altLang="en-US" sz="1200" b="1" kern="1200" dirty="0">
                          <a:solidFill>
                            <a:schemeClr val="tx1"/>
                          </a:solidFill>
                          <a:effectLst/>
                          <a:latin typeface="微软雅黑" panose="020B0503020204020204" pitchFamily="34" charset="-122"/>
                          <a:ea typeface="微软雅黑" panose="020B0503020204020204" pitchFamily="34" charset="-122"/>
                          <a:cs typeface="+mn-cs"/>
                        </a:rPr>
                        <a:t>成本（</a:t>
                      </a:r>
                      <a:r>
                        <a:rPr lang="en-US" sz="1200" b="1" kern="1200" dirty="0">
                          <a:solidFill>
                            <a:schemeClr val="tx1"/>
                          </a:solidFill>
                          <a:effectLst/>
                          <a:latin typeface="微软雅黑" panose="020B0503020204020204" pitchFamily="34" charset="-122"/>
                          <a:ea typeface="微软雅黑" panose="020B0503020204020204" pitchFamily="34" charset="-122"/>
                          <a:cs typeface="+mn-cs"/>
                        </a:rPr>
                        <a:t>Cost）</a:t>
                      </a:r>
                    </a:p>
                  </a:txBody>
                  <a:tcPr marL="66550" marR="66550" marT="33275" marB="332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zh-CN" altLang="en-US" sz="1300" kern="1200" dirty="0">
                          <a:solidFill>
                            <a:schemeClr val="tx1"/>
                          </a:solidFill>
                          <a:effectLst/>
                          <a:latin typeface="楷体" panose="02010609060101010101" pitchFamily="49" charset="-122"/>
                          <a:ea typeface="楷体" panose="02010609060101010101" pitchFamily="49" charset="-122"/>
                          <a:cs typeface="+mn-cs"/>
                        </a:rPr>
                        <a:t>考虑客户愿意付出的成本、代价是多少</a:t>
                      </a:r>
                    </a:p>
                  </a:txBody>
                  <a:tcPr marL="66550" marR="66550" marT="33275" marB="332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2"/>
                  </a:ext>
                </a:extLst>
              </a:tr>
              <a:tr h="284934">
                <a:tc vMerge="1">
                  <a:txBody>
                    <a:bodyPr/>
                    <a:lstStyle/>
                    <a:p>
                      <a:endParaRPr lang="zh-CN" altLang="en-US"/>
                    </a:p>
                  </a:txBody>
                  <a:tcPr/>
                </a:tc>
                <a:tc>
                  <a:txBody>
                    <a:bodyPr/>
                    <a:lstStyle/>
                    <a:p>
                      <a:r>
                        <a:rPr lang="zh-CN" altLang="en-US" sz="1200" b="1" dirty="0">
                          <a:effectLst/>
                          <a:latin typeface="微软雅黑" panose="020B0503020204020204" pitchFamily="34" charset="-122"/>
                          <a:ea typeface="微软雅黑" panose="020B0503020204020204" pitchFamily="34" charset="-122"/>
                        </a:rPr>
                        <a:t>渠道（</a:t>
                      </a:r>
                      <a:r>
                        <a:rPr lang="en-US" sz="1200" b="1" dirty="0">
                          <a:effectLst/>
                          <a:latin typeface="微软雅黑" panose="020B0503020204020204" pitchFamily="34" charset="-122"/>
                          <a:ea typeface="微软雅黑" panose="020B0503020204020204" pitchFamily="34" charset="-122"/>
                        </a:rPr>
                        <a:t>Place）</a:t>
                      </a:r>
                    </a:p>
                  </a:txBody>
                  <a:tcPr marL="66550" marR="66550" marT="33275" marB="332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zh-CN" altLang="en-US" sz="1300" u="none" strike="noStrike" dirty="0">
                          <a:solidFill>
                            <a:schemeClr val="tx1"/>
                          </a:solidFill>
                          <a:effectLst/>
                          <a:latin typeface="楷体" panose="02010609060101010101" pitchFamily="49" charset="-122"/>
                          <a:ea typeface="楷体" panose="02010609060101010101" pitchFamily="49" charset="-122"/>
                        </a:rPr>
                        <a:t>直接渠道</a:t>
                      </a:r>
                      <a:r>
                        <a:rPr lang="zh-CN" altLang="en-US" sz="1300" dirty="0">
                          <a:solidFill>
                            <a:schemeClr val="tx1"/>
                          </a:solidFill>
                          <a:effectLst/>
                          <a:latin typeface="楷体" panose="02010609060101010101" pitchFamily="49" charset="-122"/>
                          <a:ea typeface="楷体" panose="02010609060101010101" pitchFamily="49" charset="-122"/>
                        </a:rPr>
                        <a:t>和</a:t>
                      </a:r>
                      <a:r>
                        <a:rPr lang="zh-CN" altLang="en-US" sz="1300" u="none" strike="noStrike" dirty="0">
                          <a:solidFill>
                            <a:schemeClr val="tx1"/>
                          </a:solidFill>
                          <a:effectLst/>
                          <a:latin typeface="楷体" panose="02010609060101010101" pitchFamily="49" charset="-122"/>
                          <a:ea typeface="楷体" panose="02010609060101010101" pitchFamily="49" charset="-122"/>
                        </a:rPr>
                        <a:t>间接渠道</a:t>
                      </a:r>
                      <a:endParaRPr lang="zh-CN" altLang="en-US" sz="1300" dirty="0">
                        <a:solidFill>
                          <a:schemeClr val="tx1"/>
                        </a:solidFill>
                        <a:effectLst/>
                        <a:latin typeface="楷体" panose="02010609060101010101" pitchFamily="49" charset="-122"/>
                        <a:ea typeface="楷体" panose="02010609060101010101" pitchFamily="49" charset="-122"/>
                      </a:endParaRPr>
                    </a:p>
                  </a:txBody>
                  <a:tcPr marL="66550" marR="66550" marT="33275" marB="332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marL="0" algn="l" defTabSz="914400" rtl="0" eaLnBrk="1" latinLnBrk="0" hangingPunct="1"/>
                      <a:r>
                        <a:rPr lang="zh-CN" altLang="en-US" sz="1200" b="1" kern="1200">
                          <a:solidFill>
                            <a:schemeClr val="tx1"/>
                          </a:solidFill>
                          <a:effectLst/>
                          <a:latin typeface="微软雅黑" panose="020B0503020204020204" pitchFamily="34" charset="-122"/>
                          <a:ea typeface="微软雅黑" panose="020B0503020204020204" pitchFamily="34" charset="-122"/>
                          <a:cs typeface="+mn-cs"/>
                        </a:rPr>
                        <a:t>便利（</a:t>
                      </a:r>
                      <a:r>
                        <a:rPr lang="en-US" sz="1200" b="1" kern="1200">
                          <a:solidFill>
                            <a:schemeClr val="tx1"/>
                          </a:solidFill>
                          <a:effectLst/>
                          <a:latin typeface="微软雅黑" panose="020B0503020204020204" pitchFamily="34" charset="-122"/>
                          <a:ea typeface="微软雅黑" panose="020B0503020204020204" pitchFamily="34" charset="-122"/>
                          <a:cs typeface="+mn-cs"/>
                        </a:rPr>
                        <a:t>Convenience）</a:t>
                      </a:r>
                    </a:p>
                  </a:txBody>
                  <a:tcPr marL="66550" marR="66550" marT="33275" marB="332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zh-CN" altLang="en-US" sz="1300" kern="1200" dirty="0">
                          <a:solidFill>
                            <a:schemeClr val="tx1"/>
                          </a:solidFill>
                          <a:effectLst/>
                          <a:latin typeface="楷体" panose="02010609060101010101" pitchFamily="49" charset="-122"/>
                          <a:ea typeface="楷体" panose="02010609060101010101" pitchFamily="49" charset="-122"/>
                          <a:cs typeface="+mn-cs"/>
                        </a:rPr>
                        <a:t>考虑让客户享受第三方物流带来的便利</a:t>
                      </a:r>
                    </a:p>
                  </a:txBody>
                  <a:tcPr marL="66550" marR="66550" marT="33275" marB="332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3"/>
                  </a:ext>
                </a:extLst>
              </a:tr>
              <a:tr h="284934">
                <a:tc vMerge="1">
                  <a:txBody>
                    <a:bodyPr/>
                    <a:lstStyle/>
                    <a:p>
                      <a:endParaRPr lang="zh-CN" altLang="en-US"/>
                    </a:p>
                  </a:txBody>
                  <a:tcPr/>
                </a:tc>
                <a:tc>
                  <a:txBody>
                    <a:bodyPr/>
                    <a:lstStyle/>
                    <a:p>
                      <a:r>
                        <a:rPr lang="zh-CN" altLang="en-US" sz="1200" b="1" dirty="0">
                          <a:effectLst/>
                          <a:latin typeface="微软雅黑" panose="020B0503020204020204" pitchFamily="34" charset="-122"/>
                          <a:ea typeface="微软雅黑" panose="020B0503020204020204" pitchFamily="34" charset="-122"/>
                        </a:rPr>
                        <a:t>促销（</a:t>
                      </a:r>
                      <a:r>
                        <a:rPr lang="en-US" sz="1200" b="1" dirty="0">
                          <a:effectLst/>
                          <a:latin typeface="微软雅黑" panose="020B0503020204020204" pitchFamily="34" charset="-122"/>
                          <a:ea typeface="微软雅黑" panose="020B0503020204020204" pitchFamily="34" charset="-122"/>
                        </a:rPr>
                        <a:t>Promotion）</a:t>
                      </a:r>
                    </a:p>
                  </a:txBody>
                  <a:tcPr marL="66550" marR="66550" marT="33275" marB="332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zh-CN" altLang="en-US" sz="1300" dirty="0">
                          <a:solidFill>
                            <a:schemeClr val="tx1"/>
                          </a:solidFill>
                          <a:effectLst/>
                          <a:latin typeface="楷体" panose="02010609060101010101" pitchFamily="49" charset="-122"/>
                          <a:ea typeface="楷体" panose="02010609060101010101" pitchFamily="49" charset="-122"/>
                        </a:rPr>
                        <a:t>广告，</a:t>
                      </a:r>
                      <a:r>
                        <a:rPr lang="zh-CN" altLang="en-US" sz="1300" u="none" strike="noStrike" dirty="0">
                          <a:solidFill>
                            <a:schemeClr val="tx1"/>
                          </a:solidFill>
                          <a:effectLst/>
                          <a:latin typeface="楷体" panose="02010609060101010101" pitchFamily="49" charset="-122"/>
                          <a:ea typeface="楷体" panose="02010609060101010101" pitchFamily="49" charset="-122"/>
                        </a:rPr>
                        <a:t>人员推销</a:t>
                      </a:r>
                      <a:r>
                        <a:rPr lang="zh-CN" altLang="en-US" sz="1300" dirty="0">
                          <a:solidFill>
                            <a:schemeClr val="tx1"/>
                          </a:solidFill>
                          <a:effectLst/>
                          <a:latin typeface="楷体" panose="02010609060101010101" pitchFamily="49" charset="-122"/>
                          <a:ea typeface="楷体" panose="02010609060101010101" pitchFamily="49" charset="-122"/>
                        </a:rPr>
                        <a:t>，</a:t>
                      </a:r>
                      <a:r>
                        <a:rPr lang="zh-CN" altLang="en-US" sz="1300" u="none" strike="noStrike" dirty="0">
                          <a:solidFill>
                            <a:schemeClr val="tx1"/>
                          </a:solidFill>
                          <a:effectLst/>
                          <a:latin typeface="楷体" panose="02010609060101010101" pitchFamily="49" charset="-122"/>
                          <a:ea typeface="楷体" panose="02010609060101010101" pitchFamily="49" charset="-122"/>
                        </a:rPr>
                        <a:t>营业推广</a:t>
                      </a:r>
                      <a:r>
                        <a:rPr lang="zh-CN" altLang="en-US" sz="1300" dirty="0">
                          <a:solidFill>
                            <a:schemeClr val="tx1"/>
                          </a:solidFill>
                          <a:effectLst/>
                          <a:latin typeface="楷体" panose="02010609060101010101" pitchFamily="49" charset="-122"/>
                          <a:ea typeface="楷体" panose="02010609060101010101" pitchFamily="49" charset="-122"/>
                        </a:rPr>
                        <a:t>和</a:t>
                      </a:r>
                      <a:r>
                        <a:rPr lang="zh-CN" altLang="en-US" sz="1300" u="none" strike="noStrike" dirty="0">
                          <a:solidFill>
                            <a:schemeClr val="tx1"/>
                          </a:solidFill>
                          <a:effectLst/>
                          <a:latin typeface="楷体" panose="02010609060101010101" pitchFamily="49" charset="-122"/>
                          <a:ea typeface="楷体" panose="02010609060101010101" pitchFamily="49" charset="-122"/>
                        </a:rPr>
                        <a:t>公共关系</a:t>
                      </a:r>
                      <a:r>
                        <a:rPr lang="zh-CN" altLang="en-US" sz="1300" dirty="0">
                          <a:solidFill>
                            <a:schemeClr val="tx1"/>
                          </a:solidFill>
                          <a:effectLst/>
                          <a:latin typeface="楷体" panose="02010609060101010101" pitchFamily="49" charset="-122"/>
                          <a:ea typeface="楷体" panose="02010609060101010101" pitchFamily="49" charset="-122"/>
                        </a:rPr>
                        <a:t>等</a:t>
                      </a:r>
                    </a:p>
                  </a:txBody>
                  <a:tcPr marL="66550" marR="66550" marT="33275" marB="332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pPr marL="0" algn="l" defTabSz="914400" rtl="0" eaLnBrk="1" latinLnBrk="0" hangingPunct="1"/>
                      <a:r>
                        <a:rPr lang="zh-CN" altLang="en-US" sz="1200" b="1" kern="1200" dirty="0">
                          <a:solidFill>
                            <a:schemeClr val="tx1"/>
                          </a:solidFill>
                          <a:effectLst/>
                          <a:latin typeface="微软雅黑" panose="020B0503020204020204" pitchFamily="34" charset="-122"/>
                          <a:ea typeface="微软雅黑" panose="020B0503020204020204" pitchFamily="34" charset="-122"/>
                          <a:cs typeface="+mn-cs"/>
                        </a:rPr>
                        <a:t>沟通（</a:t>
                      </a:r>
                      <a:r>
                        <a:rPr lang="en-US" sz="1200" b="1" kern="1200" dirty="0">
                          <a:solidFill>
                            <a:schemeClr val="tx1"/>
                          </a:solidFill>
                          <a:effectLst/>
                          <a:latin typeface="微软雅黑" panose="020B0503020204020204" pitchFamily="34" charset="-122"/>
                          <a:ea typeface="微软雅黑" panose="020B0503020204020204" pitchFamily="34" charset="-122"/>
                          <a:cs typeface="+mn-cs"/>
                        </a:rPr>
                        <a:t>Communication）</a:t>
                      </a:r>
                    </a:p>
                  </a:txBody>
                  <a:tcPr marL="66550" marR="66550" marT="33275" marB="332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a:txBody>
                    <a:bodyPr/>
                    <a:lstStyle/>
                    <a:p>
                      <a:r>
                        <a:rPr lang="zh-CN" altLang="en-US" sz="1300" kern="1200" dirty="0">
                          <a:solidFill>
                            <a:schemeClr val="tx1"/>
                          </a:solidFill>
                          <a:effectLst/>
                          <a:latin typeface="楷体" panose="02010609060101010101" pitchFamily="49" charset="-122"/>
                          <a:ea typeface="楷体" panose="02010609060101010101" pitchFamily="49" charset="-122"/>
                          <a:cs typeface="+mn-cs"/>
                        </a:rPr>
                        <a:t>积极主动与客户沟通，寻找双赢的认同感</a:t>
                      </a:r>
                    </a:p>
                  </a:txBody>
                  <a:tcPr marL="66550" marR="66550" marT="33275" marB="332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extLst>
                  <a:ext uri="{0D108BD9-81ED-4DB2-BD59-A6C34878D82A}">
                    <a16:rowId xmlns:a16="http://schemas.microsoft.com/office/drawing/2014/main" val="10004"/>
                  </a:ext>
                </a:extLst>
              </a:tr>
              <a:tr h="162954">
                <a:tc>
                  <a:txBody>
                    <a:bodyPr/>
                    <a:lstStyle/>
                    <a:p>
                      <a:r>
                        <a:rPr lang="zh-CN" altLang="en-US" sz="1300">
                          <a:effectLst/>
                          <a:latin typeface="微软雅黑" panose="020B0503020204020204" pitchFamily="34" charset="-122"/>
                          <a:ea typeface="微软雅黑" panose="020B0503020204020204" pitchFamily="34" charset="-122"/>
                        </a:rPr>
                        <a:t>时间</a:t>
                      </a:r>
                    </a:p>
                  </a:txBody>
                  <a:tcPr marL="66550" marR="66550" marT="33275" marB="332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gridSpan="2">
                  <a:txBody>
                    <a:bodyPr/>
                    <a:lstStyle/>
                    <a:p>
                      <a:r>
                        <a:rPr lang="en-US" altLang="zh-CN" sz="1300" dirty="0">
                          <a:effectLst/>
                          <a:latin typeface="微软雅黑" panose="020B0503020204020204" pitchFamily="34" charset="-122"/>
                          <a:ea typeface="微软雅黑" panose="020B0503020204020204" pitchFamily="34" charset="-122"/>
                        </a:rPr>
                        <a:t>20</a:t>
                      </a:r>
                      <a:r>
                        <a:rPr lang="zh-CN" altLang="en-US" sz="1300" dirty="0">
                          <a:effectLst/>
                          <a:latin typeface="微软雅黑" panose="020B0503020204020204" pitchFamily="34" charset="-122"/>
                          <a:ea typeface="微软雅黑" panose="020B0503020204020204" pitchFamily="34" charset="-122"/>
                        </a:rPr>
                        <a:t>世纪</a:t>
                      </a:r>
                      <a:r>
                        <a:rPr lang="en-US" altLang="zh-CN" sz="1300" dirty="0">
                          <a:effectLst/>
                          <a:latin typeface="微软雅黑" panose="020B0503020204020204" pitchFamily="34" charset="-122"/>
                          <a:ea typeface="微软雅黑" panose="020B0503020204020204" pitchFamily="34" charset="-122"/>
                        </a:rPr>
                        <a:t>60</a:t>
                      </a:r>
                      <a:r>
                        <a:rPr lang="zh-CN" altLang="en-US" sz="1300" dirty="0">
                          <a:effectLst/>
                          <a:latin typeface="微软雅黑" panose="020B0503020204020204" pitchFamily="34" charset="-122"/>
                          <a:ea typeface="微软雅黑" panose="020B0503020204020204" pitchFamily="34" charset="-122"/>
                        </a:rPr>
                        <a:t>年代中期（麦卡锡）</a:t>
                      </a:r>
                    </a:p>
                  </a:txBody>
                  <a:tcPr marL="66550" marR="66550" marT="33275" marB="332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hMerge="1">
                  <a:txBody>
                    <a:bodyPr/>
                    <a:lstStyle/>
                    <a:p>
                      <a:endParaRPr lang="zh-CN" altLang="en-US"/>
                    </a:p>
                  </a:txBody>
                  <a:tcPr/>
                </a:tc>
                <a:tc gridSpan="2">
                  <a:txBody>
                    <a:bodyPr/>
                    <a:lstStyle/>
                    <a:p>
                      <a:r>
                        <a:rPr lang="en-US" altLang="zh-CN" sz="1300" dirty="0">
                          <a:effectLst/>
                          <a:latin typeface="微软雅黑" panose="020B0503020204020204" pitchFamily="34" charset="-122"/>
                          <a:ea typeface="微软雅黑" panose="020B0503020204020204" pitchFamily="34" charset="-122"/>
                        </a:rPr>
                        <a:t>20</a:t>
                      </a:r>
                      <a:r>
                        <a:rPr lang="zh-CN" altLang="en-US" sz="1300" dirty="0">
                          <a:effectLst/>
                          <a:latin typeface="微软雅黑" panose="020B0503020204020204" pitchFamily="34" charset="-122"/>
                          <a:ea typeface="微软雅黑" panose="020B0503020204020204" pitchFamily="34" charset="-122"/>
                        </a:rPr>
                        <a:t>世纪</a:t>
                      </a:r>
                      <a:r>
                        <a:rPr lang="en-US" altLang="zh-CN" sz="1300" dirty="0">
                          <a:effectLst/>
                          <a:latin typeface="微软雅黑" panose="020B0503020204020204" pitchFamily="34" charset="-122"/>
                          <a:ea typeface="微软雅黑" panose="020B0503020204020204" pitchFamily="34" charset="-122"/>
                        </a:rPr>
                        <a:t>90</a:t>
                      </a:r>
                      <a:r>
                        <a:rPr lang="zh-CN" altLang="en-US" sz="1300" dirty="0">
                          <a:effectLst/>
                          <a:latin typeface="微软雅黑" panose="020B0503020204020204" pitchFamily="34" charset="-122"/>
                          <a:ea typeface="微软雅黑" panose="020B0503020204020204" pitchFamily="34" charset="-122"/>
                        </a:rPr>
                        <a:t>年代初期（劳特朗）</a:t>
                      </a:r>
                    </a:p>
                  </a:txBody>
                  <a:tcPr marL="66550" marR="66550" marT="33275" marB="33275" anchor="ctr">
                    <a:lnL w="9525" cap="flat" cmpd="sng" algn="ctr">
                      <a:solidFill>
                        <a:srgbClr val="AAAAAA"/>
                      </a:solidFill>
                      <a:prstDash val="solid"/>
                      <a:round/>
                      <a:headEnd type="none" w="med" len="med"/>
                      <a:tailEnd type="none" w="med" len="med"/>
                    </a:lnL>
                    <a:lnR w="9525" cap="flat" cmpd="sng" algn="ctr">
                      <a:solidFill>
                        <a:srgbClr val="AAAAAA"/>
                      </a:solidFill>
                      <a:prstDash val="solid"/>
                      <a:round/>
                      <a:headEnd type="none" w="med" len="med"/>
                      <a:tailEnd type="none" w="med" len="med"/>
                    </a:lnR>
                    <a:lnT w="9525" cap="flat" cmpd="sng" algn="ctr">
                      <a:solidFill>
                        <a:srgbClr val="AAAAAA"/>
                      </a:solidFill>
                      <a:prstDash val="solid"/>
                      <a:round/>
                      <a:headEnd type="none" w="med" len="med"/>
                      <a:tailEnd type="none" w="med" len="med"/>
                    </a:lnT>
                    <a:lnB w="9525" cap="flat" cmpd="sng" algn="ctr">
                      <a:solidFill>
                        <a:srgbClr val="AAAAAA"/>
                      </a:solidFill>
                      <a:prstDash val="solid"/>
                      <a:round/>
                      <a:headEnd type="none" w="med" len="med"/>
                      <a:tailEnd type="none" w="med" len="med"/>
                    </a:lnB>
                    <a:solidFill>
                      <a:srgbClr val="F9F9F9"/>
                    </a:solidFill>
                  </a:tcPr>
                </a:tc>
                <a:tc hMerge="1">
                  <a:txBody>
                    <a:bodyPr/>
                    <a:lstStyle/>
                    <a:p>
                      <a:endParaRPr lang="zh-CN" altLang="en-US"/>
                    </a:p>
                  </a:txBody>
                  <a:tcPr/>
                </a:tc>
                <a:extLst>
                  <a:ext uri="{0D108BD9-81ED-4DB2-BD59-A6C34878D82A}">
                    <a16:rowId xmlns:a16="http://schemas.microsoft.com/office/drawing/2014/main" val="10005"/>
                  </a:ext>
                </a:extLst>
              </a:tr>
            </a:tbl>
          </a:graphicData>
        </a:graphic>
      </p:graphicFrame>
      <p:sp>
        <p:nvSpPr>
          <p:cNvPr id="6" name="矩形 5"/>
          <p:cNvSpPr/>
          <p:nvPr/>
        </p:nvSpPr>
        <p:spPr>
          <a:xfrm>
            <a:off x="4788024" y="771550"/>
            <a:ext cx="3816424" cy="1446550"/>
          </a:xfrm>
          <a:prstGeom prst="rect">
            <a:avLst/>
          </a:prstGeom>
        </p:spPr>
        <p:txBody>
          <a:bodyPr wrap="square">
            <a:spAutoFit/>
          </a:bodyPr>
          <a:lstStyle/>
          <a:p>
            <a:pPr algn="just"/>
            <a:r>
              <a:rPr lang="zh-CN" altLang="en-US" sz="1100" dirty="0">
                <a:solidFill>
                  <a:srgbClr val="0070C0"/>
                </a:solidFill>
                <a:latin typeface="微软雅黑" panose="020B0503020204020204" pitchFamily="34" charset="-122"/>
                <a:ea typeface="微软雅黑" panose="020B0503020204020204" pitchFamily="34" charset="-122"/>
              </a:rPr>
              <a:t>随着市场竞争日趋激烈，媒介传播速度越来越快，</a:t>
            </a:r>
            <a:r>
              <a:rPr lang="en-US" altLang="zh-CN" sz="1100" dirty="0">
                <a:solidFill>
                  <a:srgbClr val="0070C0"/>
                </a:solidFill>
                <a:latin typeface="微软雅黑" panose="020B0503020204020204" pitchFamily="34" charset="-122"/>
                <a:ea typeface="微软雅黑" panose="020B0503020204020204" pitchFamily="34" charset="-122"/>
              </a:rPr>
              <a:t>4Ps</a:t>
            </a:r>
            <a:r>
              <a:rPr lang="zh-CN" altLang="en-US" sz="1100" dirty="0">
                <a:solidFill>
                  <a:srgbClr val="0070C0"/>
                </a:solidFill>
                <a:latin typeface="微软雅黑" panose="020B0503020204020204" pitchFamily="34" charset="-122"/>
                <a:ea typeface="微软雅黑" panose="020B0503020204020204" pitchFamily="34" charset="-122"/>
              </a:rPr>
              <a:t>理论越来越受到挑战。</a:t>
            </a:r>
            <a:r>
              <a:rPr lang="en-US" altLang="zh-CN" sz="1100" dirty="0">
                <a:solidFill>
                  <a:srgbClr val="0070C0"/>
                </a:solidFill>
                <a:latin typeface="微软雅黑" panose="020B0503020204020204" pitchFamily="34" charset="-122"/>
                <a:ea typeface="微软雅黑" panose="020B0503020204020204" pitchFamily="34" charset="-122"/>
              </a:rPr>
              <a:t>1990</a:t>
            </a:r>
            <a:r>
              <a:rPr lang="zh-CN" altLang="en-US" sz="1100" dirty="0">
                <a:solidFill>
                  <a:srgbClr val="0070C0"/>
                </a:solidFill>
                <a:latin typeface="微软雅黑" panose="020B0503020204020204" pitchFamily="34" charset="-122"/>
                <a:ea typeface="微软雅黑" panose="020B0503020204020204" pitchFamily="34" charset="-122"/>
              </a:rPr>
              <a:t>年，美国学者罗伯特</a:t>
            </a:r>
            <a:r>
              <a:rPr lang="en-US" altLang="zh-CN" sz="1100" dirty="0">
                <a:solidFill>
                  <a:srgbClr val="0070C0"/>
                </a:solidFill>
                <a:latin typeface="微软雅黑" panose="020B0503020204020204" pitchFamily="34" charset="-122"/>
                <a:ea typeface="微软雅黑" panose="020B0503020204020204" pitchFamily="34" charset="-122"/>
              </a:rPr>
              <a:t>·</a:t>
            </a:r>
            <a:r>
              <a:rPr lang="zh-CN" altLang="en-US" sz="1100" dirty="0">
                <a:solidFill>
                  <a:srgbClr val="0070C0"/>
                </a:solidFill>
                <a:latin typeface="微软雅黑" panose="020B0503020204020204" pitchFamily="34" charset="-122"/>
                <a:ea typeface="微软雅黑" panose="020B0503020204020204" pitchFamily="34" charset="-122"/>
              </a:rPr>
              <a:t>劳特朋（</a:t>
            </a:r>
            <a:r>
              <a:rPr lang="en-US" altLang="zh-CN" sz="1100" dirty="0">
                <a:solidFill>
                  <a:srgbClr val="0070C0"/>
                </a:solidFill>
                <a:latin typeface="微软雅黑" panose="020B0503020204020204" pitchFamily="34" charset="-122"/>
                <a:ea typeface="微软雅黑" panose="020B0503020204020204" pitchFamily="34" charset="-122"/>
              </a:rPr>
              <a:t>Robert </a:t>
            </a:r>
            <a:r>
              <a:rPr lang="en-US" altLang="zh-CN" sz="1100" dirty="0" err="1">
                <a:solidFill>
                  <a:srgbClr val="0070C0"/>
                </a:solidFill>
                <a:latin typeface="微软雅黑" panose="020B0503020204020204" pitchFamily="34" charset="-122"/>
                <a:ea typeface="微软雅黑" panose="020B0503020204020204" pitchFamily="34" charset="-122"/>
              </a:rPr>
              <a:t>Lauterborn</a:t>
            </a:r>
            <a:r>
              <a:rPr lang="zh-CN" altLang="en-US" sz="1100" dirty="0">
                <a:solidFill>
                  <a:srgbClr val="0070C0"/>
                </a:solidFill>
                <a:latin typeface="微软雅黑" panose="020B0503020204020204" pitchFamily="34" charset="-122"/>
                <a:ea typeface="微软雅黑" panose="020B0503020204020204" pitchFamily="34" charset="-122"/>
              </a:rPr>
              <a:t>）教授提出了与传统营销的</a:t>
            </a:r>
            <a:r>
              <a:rPr lang="en-US" altLang="zh-CN" sz="1100" dirty="0">
                <a:solidFill>
                  <a:srgbClr val="0070C0"/>
                </a:solidFill>
                <a:latin typeface="微软雅黑" panose="020B0503020204020204" pitchFamily="34" charset="-122"/>
                <a:ea typeface="微软雅黑" panose="020B0503020204020204" pitchFamily="34" charset="-122"/>
              </a:rPr>
              <a:t>4P</a:t>
            </a:r>
            <a:r>
              <a:rPr lang="zh-CN" altLang="en-US" sz="1100" dirty="0">
                <a:solidFill>
                  <a:srgbClr val="0070C0"/>
                </a:solidFill>
                <a:latin typeface="微软雅黑" panose="020B0503020204020204" pitchFamily="34" charset="-122"/>
                <a:ea typeface="微软雅黑" panose="020B0503020204020204" pitchFamily="34" charset="-122"/>
              </a:rPr>
              <a:t>相对应的</a:t>
            </a:r>
            <a:r>
              <a:rPr lang="en-US" altLang="zh-CN" sz="1100" dirty="0">
                <a:solidFill>
                  <a:srgbClr val="0070C0"/>
                </a:solidFill>
                <a:latin typeface="微软雅黑" panose="020B0503020204020204" pitchFamily="34" charset="-122"/>
                <a:ea typeface="微软雅黑" panose="020B0503020204020204" pitchFamily="34" charset="-122"/>
              </a:rPr>
              <a:t>4Cs</a:t>
            </a:r>
            <a:r>
              <a:rPr lang="zh-CN" altLang="en-US" sz="1100" dirty="0">
                <a:solidFill>
                  <a:srgbClr val="0070C0"/>
                </a:solidFill>
                <a:latin typeface="微软雅黑" panose="020B0503020204020204" pitchFamily="34" charset="-122"/>
                <a:ea typeface="微软雅黑" panose="020B0503020204020204" pitchFamily="34" charset="-122"/>
              </a:rPr>
              <a:t>营销理论。</a:t>
            </a:r>
          </a:p>
          <a:p>
            <a:pPr algn="just"/>
            <a:r>
              <a:rPr lang="zh-CN" altLang="en-US" sz="1100" dirty="0">
                <a:solidFill>
                  <a:srgbClr val="0070C0"/>
                </a:solidFill>
                <a:latin typeface="微软雅黑" panose="020B0503020204020204" pitchFamily="34" charset="-122"/>
                <a:ea typeface="微软雅黑" panose="020B0503020204020204" pitchFamily="34" charset="-122"/>
              </a:rPr>
              <a:t>　　</a:t>
            </a:r>
            <a:r>
              <a:rPr lang="en-US" altLang="zh-CN" sz="1100" dirty="0">
                <a:solidFill>
                  <a:srgbClr val="0070C0"/>
                </a:solidFill>
                <a:latin typeface="微软雅黑" panose="020B0503020204020204" pitchFamily="34" charset="-122"/>
                <a:ea typeface="微软雅黑" panose="020B0503020204020204" pitchFamily="34" charset="-122"/>
              </a:rPr>
              <a:t>4Ps</a:t>
            </a:r>
            <a:r>
              <a:rPr lang="zh-CN" altLang="en-US" sz="1100" dirty="0">
                <a:solidFill>
                  <a:srgbClr val="0070C0"/>
                </a:solidFill>
                <a:latin typeface="微软雅黑" panose="020B0503020204020204" pitchFamily="34" charset="-122"/>
                <a:ea typeface="微软雅黑" panose="020B0503020204020204" pitchFamily="34" charset="-122"/>
              </a:rPr>
              <a:t>营销组合向</a:t>
            </a:r>
            <a:r>
              <a:rPr lang="en-US" altLang="zh-CN" sz="1100" dirty="0">
                <a:solidFill>
                  <a:srgbClr val="0070C0"/>
                </a:solidFill>
                <a:latin typeface="微软雅黑" panose="020B0503020204020204" pitchFamily="34" charset="-122"/>
                <a:ea typeface="微软雅黑" panose="020B0503020204020204" pitchFamily="34" charset="-122"/>
              </a:rPr>
              <a:t>4Cs</a:t>
            </a:r>
            <a:r>
              <a:rPr lang="zh-CN" altLang="en-US" sz="1100" dirty="0">
                <a:solidFill>
                  <a:srgbClr val="0070C0"/>
                </a:solidFill>
                <a:latin typeface="微软雅黑" panose="020B0503020204020204" pitchFamily="34" charset="-122"/>
                <a:ea typeface="微软雅黑" panose="020B0503020204020204" pitchFamily="34" charset="-122"/>
              </a:rPr>
              <a:t>营销组合的转变，具体表现为产品</a:t>
            </a:r>
            <a:r>
              <a:rPr lang="en-US" altLang="zh-CN" sz="1100" dirty="0">
                <a:solidFill>
                  <a:srgbClr val="0070C0"/>
                </a:solidFill>
                <a:latin typeface="微软雅黑" panose="020B0503020204020204" pitchFamily="34" charset="-122"/>
                <a:ea typeface="微软雅黑" panose="020B0503020204020204" pitchFamily="34" charset="-122"/>
              </a:rPr>
              <a:t>(Production)</a:t>
            </a:r>
            <a:r>
              <a:rPr lang="zh-CN" altLang="en-US" sz="1100" dirty="0">
                <a:solidFill>
                  <a:srgbClr val="0070C0"/>
                </a:solidFill>
                <a:latin typeface="微软雅黑" panose="020B0503020204020204" pitchFamily="34" charset="-122"/>
                <a:ea typeface="微软雅黑" panose="020B0503020204020204" pitchFamily="34" charset="-122"/>
              </a:rPr>
              <a:t>向顾客</a:t>
            </a:r>
            <a:r>
              <a:rPr lang="en-US" altLang="zh-CN" sz="1100" dirty="0">
                <a:solidFill>
                  <a:srgbClr val="0070C0"/>
                </a:solidFill>
                <a:latin typeface="微软雅黑" panose="020B0503020204020204" pitchFamily="34" charset="-122"/>
                <a:ea typeface="微软雅黑" panose="020B0503020204020204" pitchFamily="34" charset="-122"/>
              </a:rPr>
              <a:t>(Consumer)</a:t>
            </a:r>
            <a:r>
              <a:rPr lang="zh-CN" altLang="en-US" sz="1100" dirty="0">
                <a:solidFill>
                  <a:srgbClr val="0070C0"/>
                </a:solidFill>
                <a:latin typeface="微软雅黑" panose="020B0503020204020204" pitchFamily="34" charset="-122"/>
                <a:ea typeface="微软雅黑" panose="020B0503020204020204" pitchFamily="34" charset="-122"/>
              </a:rPr>
              <a:t>转变，价格</a:t>
            </a:r>
            <a:r>
              <a:rPr lang="en-US" altLang="zh-CN" sz="1100" dirty="0">
                <a:solidFill>
                  <a:srgbClr val="0070C0"/>
                </a:solidFill>
                <a:latin typeface="微软雅黑" panose="020B0503020204020204" pitchFamily="34" charset="-122"/>
                <a:ea typeface="微软雅黑" panose="020B0503020204020204" pitchFamily="34" charset="-122"/>
              </a:rPr>
              <a:t>(Price)</a:t>
            </a:r>
            <a:r>
              <a:rPr lang="zh-CN" altLang="en-US" sz="1100" dirty="0">
                <a:solidFill>
                  <a:srgbClr val="0070C0"/>
                </a:solidFill>
                <a:latin typeface="微软雅黑" panose="020B0503020204020204" pitchFamily="34" charset="-122"/>
                <a:ea typeface="微软雅黑" panose="020B0503020204020204" pitchFamily="34" charset="-122"/>
              </a:rPr>
              <a:t>向成本</a:t>
            </a:r>
            <a:r>
              <a:rPr lang="en-US" altLang="zh-CN" sz="1100" dirty="0">
                <a:solidFill>
                  <a:srgbClr val="0070C0"/>
                </a:solidFill>
                <a:latin typeface="微软雅黑" panose="020B0503020204020204" pitchFamily="34" charset="-122"/>
                <a:ea typeface="微软雅黑" panose="020B0503020204020204" pitchFamily="34" charset="-122"/>
              </a:rPr>
              <a:t>(Cost)</a:t>
            </a:r>
            <a:r>
              <a:rPr lang="zh-CN" altLang="en-US" sz="1100" dirty="0">
                <a:solidFill>
                  <a:srgbClr val="0070C0"/>
                </a:solidFill>
                <a:latin typeface="微软雅黑" panose="020B0503020204020204" pitchFamily="34" charset="-122"/>
                <a:ea typeface="微软雅黑" panose="020B0503020204020204" pitchFamily="34" charset="-122"/>
              </a:rPr>
              <a:t>转变，分销渠道</a:t>
            </a:r>
            <a:r>
              <a:rPr lang="en-US" altLang="zh-CN" sz="1100" dirty="0">
                <a:solidFill>
                  <a:srgbClr val="0070C0"/>
                </a:solidFill>
                <a:latin typeface="微软雅黑" panose="020B0503020204020204" pitchFamily="34" charset="-122"/>
                <a:ea typeface="微软雅黑" panose="020B0503020204020204" pitchFamily="34" charset="-122"/>
              </a:rPr>
              <a:t>(Place)</a:t>
            </a:r>
            <a:r>
              <a:rPr lang="zh-CN" altLang="en-US" sz="1100" dirty="0">
                <a:solidFill>
                  <a:srgbClr val="0070C0"/>
                </a:solidFill>
                <a:latin typeface="微软雅黑" panose="020B0503020204020204" pitchFamily="34" charset="-122"/>
                <a:ea typeface="微软雅黑" panose="020B0503020204020204" pitchFamily="34" charset="-122"/>
              </a:rPr>
              <a:t>向方便</a:t>
            </a:r>
            <a:r>
              <a:rPr lang="en-US" altLang="zh-CN" sz="1100" dirty="0">
                <a:solidFill>
                  <a:srgbClr val="0070C0"/>
                </a:solidFill>
                <a:latin typeface="微软雅黑" panose="020B0503020204020204" pitchFamily="34" charset="-122"/>
                <a:ea typeface="微软雅黑" panose="020B0503020204020204" pitchFamily="34" charset="-122"/>
              </a:rPr>
              <a:t>(Convenience)</a:t>
            </a:r>
            <a:r>
              <a:rPr lang="zh-CN" altLang="en-US" sz="1100" dirty="0">
                <a:solidFill>
                  <a:srgbClr val="0070C0"/>
                </a:solidFill>
                <a:latin typeface="微软雅黑" panose="020B0503020204020204" pitchFamily="34" charset="-122"/>
                <a:ea typeface="微软雅黑" panose="020B0503020204020204" pitchFamily="34" charset="-122"/>
              </a:rPr>
              <a:t>转变，促销</a:t>
            </a:r>
            <a:r>
              <a:rPr lang="en-US" altLang="zh-CN" sz="1100" dirty="0">
                <a:solidFill>
                  <a:srgbClr val="0070C0"/>
                </a:solidFill>
                <a:latin typeface="微软雅黑" panose="020B0503020204020204" pitchFamily="34" charset="-122"/>
                <a:ea typeface="微软雅黑" panose="020B0503020204020204" pitchFamily="34" charset="-122"/>
              </a:rPr>
              <a:t>(Promotion)</a:t>
            </a:r>
            <a:r>
              <a:rPr lang="zh-CN" altLang="en-US" sz="1100" dirty="0">
                <a:solidFill>
                  <a:srgbClr val="0070C0"/>
                </a:solidFill>
                <a:latin typeface="微软雅黑" panose="020B0503020204020204" pitchFamily="34" charset="-122"/>
                <a:ea typeface="微软雅黑" panose="020B0503020204020204" pitchFamily="34" charset="-122"/>
              </a:rPr>
              <a:t>向沟通</a:t>
            </a:r>
            <a:r>
              <a:rPr lang="en-US" altLang="zh-CN" sz="1100" dirty="0">
                <a:solidFill>
                  <a:srgbClr val="0070C0"/>
                </a:solidFill>
                <a:latin typeface="微软雅黑" panose="020B0503020204020204" pitchFamily="34" charset="-122"/>
                <a:ea typeface="微软雅黑" panose="020B0503020204020204" pitchFamily="34" charset="-122"/>
              </a:rPr>
              <a:t>(Communication)</a:t>
            </a:r>
            <a:r>
              <a:rPr lang="zh-CN" altLang="en-US" sz="1100" dirty="0">
                <a:solidFill>
                  <a:srgbClr val="0070C0"/>
                </a:solidFill>
                <a:latin typeface="微软雅黑" panose="020B0503020204020204" pitchFamily="34" charset="-122"/>
                <a:ea typeface="微软雅黑" panose="020B0503020204020204" pitchFamily="34" charset="-122"/>
              </a:rPr>
              <a:t>转变。</a:t>
            </a:r>
          </a:p>
        </p:txBody>
      </p:sp>
      <p:sp>
        <p:nvSpPr>
          <p:cNvPr id="7" name="椭圆 6">
            <a:hlinkClick r:id="rId2" action="ppaction://hlinksldjump"/>
          </p:cNvPr>
          <p:cNvSpPr>
            <a:spLocks noChangeAspect="1"/>
          </p:cNvSpPr>
          <p:nvPr/>
        </p:nvSpPr>
        <p:spPr>
          <a:xfrm>
            <a:off x="7164288" y="13625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19835969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3.2.10.3C </a:t>
            </a:r>
            <a:r>
              <a:rPr lang="zh-CN" altLang="en-US" dirty="0"/>
              <a:t>战略</a:t>
            </a:r>
          </a:p>
        </p:txBody>
      </p:sp>
      <p:sp>
        <p:nvSpPr>
          <p:cNvPr id="4" name="矩形 3">
            <a:hlinkClick r:id="rId3" action="ppaction://hlinkfile"/>
          </p:cNvPr>
          <p:cNvSpPr/>
          <p:nvPr/>
        </p:nvSpPr>
        <p:spPr>
          <a:xfrm>
            <a:off x="525108" y="1059582"/>
            <a:ext cx="8007332" cy="646331"/>
          </a:xfrm>
          <a:prstGeom prst="rect">
            <a:avLst/>
          </a:prstGeom>
        </p:spPr>
        <p:txBody>
          <a:bodyPr wrap="square">
            <a:spAutoFit/>
          </a:bodyPr>
          <a:lstStyle/>
          <a:p>
            <a:pPr>
              <a:lnSpc>
                <a:spcPct val="150000"/>
              </a:lnSpc>
            </a:pPr>
            <a:r>
              <a:rPr lang="zh-CN" altLang="en-US" sz="1200" dirty="0">
                <a:solidFill>
                  <a:srgbClr val="0070C0"/>
                </a:solidFill>
                <a:latin typeface="微软雅黑" panose="020B0503020204020204" pitchFamily="34" charset="-122"/>
                <a:ea typeface="微软雅黑" panose="020B0503020204020204" pitchFamily="34" charset="-122"/>
              </a:rPr>
              <a:t>　　</a:t>
            </a:r>
            <a:r>
              <a:rPr lang="en-US" altLang="zh-CN" sz="1200" dirty="0">
                <a:solidFill>
                  <a:srgbClr val="0070C0"/>
                </a:solidFill>
                <a:latin typeface="微软雅黑" panose="020B0503020204020204" pitchFamily="34" charset="-122"/>
                <a:ea typeface="微软雅黑" panose="020B0503020204020204" pitchFamily="34" charset="-122"/>
              </a:rPr>
              <a:t>3C</a:t>
            </a:r>
            <a:r>
              <a:rPr lang="zh-CN" altLang="en-US" sz="1200" dirty="0">
                <a:solidFill>
                  <a:srgbClr val="0070C0"/>
                </a:solidFill>
                <a:latin typeface="微软雅黑" panose="020B0503020204020204" pitchFamily="34" charset="-122"/>
                <a:ea typeface="微软雅黑" panose="020B0503020204020204" pitchFamily="34" charset="-122"/>
              </a:rPr>
              <a:t>战略三角模型（</a:t>
            </a:r>
            <a:r>
              <a:rPr lang="en-US" altLang="zh-CN" sz="1200" dirty="0">
                <a:solidFill>
                  <a:srgbClr val="0070C0"/>
                </a:solidFill>
                <a:latin typeface="微软雅黑" panose="020B0503020204020204" pitchFamily="34" charset="-122"/>
                <a:ea typeface="微软雅黑" panose="020B0503020204020204" pitchFamily="34" charset="-122"/>
              </a:rPr>
              <a:t>3C</a:t>
            </a:r>
            <a:r>
              <a:rPr lang="zh-CN" altLang="en-US" sz="1200" dirty="0">
                <a:solidFill>
                  <a:srgbClr val="0070C0"/>
                </a:solidFill>
                <a:latin typeface="微软雅黑" panose="020B0503020204020204" pitchFamily="34" charset="-122"/>
                <a:ea typeface="微软雅黑" panose="020B0503020204020204" pitchFamily="34" charset="-122"/>
              </a:rPr>
              <a:t>模型）是由日本战略研究的领军人物大前研一（</a:t>
            </a:r>
            <a:r>
              <a:rPr lang="en-US" altLang="zh-CN" sz="1200" dirty="0">
                <a:solidFill>
                  <a:srgbClr val="0070C0"/>
                </a:solidFill>
                <a:latin typeface="微软雅黑" panose="020B0503020204020204" pitchFamily="34" charset="-122"/>
                <a:ea typeface="微软雅黑" panose="020B0503020204020204" pitchFamily="34" charset="-122"/>
              </a:rPr>
              <a:t>Kenichi </a:t>
            </a:r>
            <a:r>
              <a:rPr lang="en-US" altLang="zh-CN" sz="1200" dirty="0" err="1">
                <a:solidFill>
                  <a:srgbClr val="0070C0"/>
                </a:solidFill>
                <a:latin typeface="微软雅黑" panose="020B0503020204020204" pitchFamily="34" charset="-122"/>
                <a:ea typeface="微软雅黑" panose="020B0503020204020204" pitchFamily="34" charset="-122"/>
              </a:rPr>
              <a:t>Ohmae</a:t>
            </a:r>
            <a:r>
              <a:rPr lang="zh-CN" altLang="en-US" sz="1200" dirty="0">
                <a:solidFill>
                  <a:srgbClr val="0070C0"/>
                </a:solidFill>
                <a:latin typeface="微软雅黑" panose="020B0503020204020204" pitchFamily="34" charset="-122"/>
                <a:ea typeface="微软雅黑" panose="020B0503020204020204" pitchFamily="34" charset="-122"/>
              </a:rPr>
              <a:t>）提出的，他强调成功战略有三个关键因素，在制定任何经营战略时，都必须考虑这三个因素，即：</a:t>
            </a:r>
          </a:p>
        </p:txBody>
      </p:sp>
      <p:sp>
        <p:nvSpPr>
          <p:cNvPr id="14" name="椭圆 13"/>
          <p:cNvSpPr>
            <a:spLocks noChangeAspect="1"/>
          </p:cNvSpPr>
          <p:nvPr/>
        </p:nvSpPr>
        <p:spPr>
          <a:xfrm>
            <a:off x="1947961" y="2492650"/>
            <a:ext cx="1728000" cy="1728000"/>
          </a:xfrm>
          <a:prstGeom prst="ellipse">
            <a:avLst/>
          </a:prstGeom>
          <a:solidFill>
            <a:schemeClr val="accent1">
              <a:alpha val="0"/>
            </a:schemeClr>
          </a:solidFill>
          <a:ln w="136525">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5" name="椭圆 14"/>
          <p:cNvSpPr>
            <a:spLocks noChangeAspect="1"/>
          </p:cNvSpPr>
          <p:nvPr/>
        </p:nvSpPr>
        <p:spPr>
          <a:xfrm>
            <a:off x="3347864" y="3880789"/>
            <a:ext cx="512563" cy="491161"/>
          </a:xfrm>
          <a:prstGeom prst="ellipse">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Bernard MT Condensed" panose="02050806060905020404" pitchFamily="18" charset="0"/>
              </a:rPr>
              <a:t>3</a:t>
            </a:r>
            <a:endParaRPr lang="zh-CN" altLang="en-US" sz="2800" dirty="0">
              <a:latin typeface="Bernard MT Condensed" panose="02050806060905020404" pitchFamily="18" charset="0"/>
            </a:endParaRPr>
          </a:p>
        </p:txBody>
      </p:sp>
      <p:sp>
        <p:nvSpPr>
          <p:cNvPr id="16" name="椭圆 15"/>
          <p:cNvSpPr>
            <a:spLocks noChangeAspect="1"/>
          </p:cNvSpPr>
          <p:nvPr/>
        </p:nvSpPr>
        <p:spPr>
          <a:xfrm>
            <a:off x="2547269" y="2152597"/>
            <a:ext cx="512563" cy="491161"/>
          </a:xfrm>
          <a:prstGeom prst="ellipse">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Bernard MT Condensed" panose="02050806060905020404" pitchFamily="18" charset="0"/>
              </a:rPr>
              <a:t>1</a:t>
            </a:r>
            <a:endParaRPr lang="zh-CN" altLang="en-US" sz="2800" dirty="0">
              <a:latin typeface="Bernard MT Condensed" panose="02050806060905020404" pitchFamily="18" charset="0"/>
            </a:endParaRPr>
          </a:p>
        </p:txBody>
      </p:sp>
      <p:sp>
        <p:nvSpPr>
          <p:cNvPr id="11" name="椭圆 10"/>
          <p:cNvSpPr>
            <a:spLocks noChangeAspect="1"/>
          </p:cNvSpPr>
          <p:nvPr/>
        </p:nvSpPr>
        <p:spPr>
          <a:xfrm>
            <a:off x="1899415" y="3880789"/>
            <a:ext cx="512563" cy="491161"/>
          </a:xfrm>
          <a:prstGeom prst="ellipse">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latin typeface="Bernard MT Condensed" panose="02050806060905020404" pitchFamily="18" charset="0"/>
              </a:rPr>
              <a:t>2</a:t>
            </a:r>
            <a:endParaRPr lang="zh-CN" altLang="en-US" sz="2800" dirty="0">
              <a:latin typeface="Bernard MT Condensed" panose="02050806060905020404" pitchFamily="18" charset="0"/>
            </a:endParaRPr>
          </a:p>
        </p:txBody>
      </p:sp>
      <p:sp>
        <p:nvSpPr>
          <p:cNvPr id="23" name="矩形 22"/>
          <p:cNvSpPr/>
          <p:nvPr/>
        </p:nvSpPr>
        <p:spPr>
          <a:xfrm>
            <a:off x="2646040" y="2067694"/>
            <a:ext cx="1997968" cy="553998"/>
          </a:xfrm>
          <a:prstGeom prst="rect">
            <a:avLst/>
          </a:prstGeom>
        </p:spPr>
        <p:txBody>
          <a:bodyPr wrap="square">
            <a:spAutoFit/>
          </a:bodyPr>
          <a:lstStyle/>
          <a:p>
            <a:pPr algn="ctr"/>
            <a:r>
              <a:rPr lang="zh-CN" altLang="en-US" b="1" dirty="0">
                <a:solidFill>
                  <a:srgbClr val="0070C0"/>
                </a:solidFill>
                <a:latin typeface="微软雅黑" panose="020B0503020204020204" pitchFamily="34" charset="-122"/>
                <a:ea typeface="微软雅黑" panose="020B0503020204020204" pitchFamily="34" charset="-122"/>
              </a:rPr>
              <a:t>公司自身</a:t>
            </a:r>
            <a:endParaRPr lang="en-US" altLang="zh-CN" b="1" dirty="0">
              <a:solidFill>
                <a:srgbClr val="0070C0"/>
              </a:solidFill>
              <a:latin typeface="微软雅黑" panose="020B0503020204020204" pitchFamily="34" charset="-122"/>
              <a:ea typeface="微软雅黑" panose="020B0503020204020204" pitchFamily="34" charset="-122"/>
            </a:endParaRPr>
          </a:p>
          <a:p>
            <a:pPr algn="ctr"/>
            <a:r>
              <a:rPr lang="en-US" altLang="zh-CN" sz="1100" dirty="0">
                <a:solidFill>
                  <a:srgbClr val="0070C0"/>
                </a:solidFill>
                <a:latin typeface="微软雅黑" panose="020B0503020204020204" pitchFamily="34" charset="-122"/>
                <a:ea typeface="微软雅黑" panose="020B0503020204020204" pitchFamily="34" charset="-122"/>
              </a:rPr>
              <a:t>Corporation</a:t>
            </a:r>
            <a:endParaRPr lang="zh-CN" altLang="en-US" sz="1100" dirty="0">
              <a:solidFill>
                <a:srgbClr val="0070C0"/>
              </a:solidFill>
            </a:endParaRPr>
          </a:p>
        </p:txBody>
      </p:sp>
      <p:sp>
        <p:nvSpPr>
          <p:cNvPr id="24" name="矩形 23"/>
          <p:cNvSpPr/>
          <p:nvPr/>
        </p:nvSpPr>
        <p:spPr>
          <a:xfrm>
            <a:off x="791419" y="3785056"/>
            <a:ext cx="1107996" cy="538609"/>
          </a:xfrm>
          <a:prstGeom prst="rect">
            <a:avLst/>
          </a:prstGeom>
        </p:spPr>
        <p:txBody>
          <a:bodyPr wrap="none">
            <a:spAutoFit/>
          </a:bodyPr>
          <a:lstStyle/>
          <a:p>
            <a:r>
              <a:rPr lang="zh-CN" altLang="en-US" b="1" dirty="0">
                <a:solidFill>
                  <a:srgbClr val="0070C0"/>
                </a:solidFill>
                <a:latin typeface="微软雅黑" panose="020B0503020204020204" pitchFamily="34" charset="-122"/>
                <a:ea typeface="微软雅黑" panose="020B0503020204020204" pitchFamily="34" charset="-122"/>
              </a:rPr>
              <a:t>公司顾客</a:t>
            </a:r>
            <a:endParaRPr lang="en-US" altLang="zh-CN" b="1" dirty="0">
              <a:solidFill>
                <a:srgbClr val="0070C0"/>
              </a:solidFill>
              <a:latin typeface="微软雅黑" panose="020B0503020204020204" pitchFamily="34" charset="-122"/>
              <a:ea typeface="微软雅黑" panose="020B0503020204020204" pitchFamily="34" charset="-122"/>
            </a:endParaRPr>
          </a:p>
          <a:p>
            <a:r>
              <a:rPr lang="en-US" altLang="zh-CN" sz="1100" dirty="0">
                <a:solidFill>
                  <a:srgbClr val="0070C0"/>
                </a:solidFill>
                <a:latin typeface="微软雅黑" panose="020B0503020204020204" pitchFamily="34" charset="-122"/>
                <a:ea typeface="微软雅黑" panose="020B0503020204020204" pitchFamily="34" charset="-122"/>
              </a:rPr>
              <a:t>Customer</a:t>
            </a:r>
            <a:endParaRPr lang="zh-CN" altLang="en-US" sz="1100" dirty="0">
              <a:solidFill>
                <a:srgbClr val="0070C0"/>
              </a:solidFill>
              <a:latin typeface="微软雅黑" panose="020B0503020204020204" pitchFamily="34" charset="-122"/>
              <a:ea typeface="微软雅黑" panose="020B0503020204020204" pitchFamily="34" charset="-122"/>
            </a:endParaRPr>
          </a:p>
        </p:txBody>
      </p:sp>
      <p:sp>
        <p:nvSpPr>
          <p:cNvPr id="25" name="矩形 24"/>
          <p:cNvSpPr/>
          <p:nvPr/>
        </p:nvSpPr>
        <p:spPr>
          <a:xfrm>
            <a:off x="3995936" y="3889960"/>
            <a:ext cx="1224136" cy="553998"/>
          </a:xfrm>
          <a:prstGeom prst="rect">
            <a:avLst/>
          </a:prstGeom>
        </p:spPr>
        <p:txBody>
          <a:bodyPr wrap="square">
            <a:spAutoFit/>
          </a:bodyPr>
          <a:lstStyle/>
          <a:p>
            <a:r>
              <a:rPr lang="zh-CN" altLang="en-US" b="1" dirty="0">
                <a:solidFill>
                  <a:srgbClr val="0070C0"/>
                </a:solidFill>
                <a:latin typeface="微软雅黑" panose="020B0503020204020204" pitchFamily="34" charset="-122"/>
                <a:ea typeface="微软雅黑" panose="020B0503020204020204" pitchFamily="34" charset="-122"/>
              </a:rPr>
              <a:t>竞争对手</a:t>
            </a:r>
            <a:endParaRPr lang="en-US" altLang="zh-CN" b="1" dirty="0">
              <a:solidFill>
                <a:srgbClr val="0070C0"/>
              </a:solidFill>
              <a:latin typeface="微软雅黑" panose="020B0503020204020204" pitchFamily="34" charset="-122"/>
              <a:ea typeface="微软雅黑" panose="020B0503020204020204" pitchFamily="34" charset="-122"/>
            </a:endParaRPr>
          </a:p>
          <a:p>
            <a:r>
              <a:rPr lang="en-US" altLang="zh-CN" sz="1100" dirty="0">
                <a:solidFill>
                  <a:srgbClr val="0070C0"/>
                </a:solidFill>
                <a:latin typeface="微软雅黑" panose="020B0503020204020204" pitchFamily="34" charset="-122"/>
                <a:ea typeface="微软雅黑" panose="020B0503020204020204" pitchFamily="34" charset="-122"/>
              </a:rPr>
              <a:t>Competition</a:t>
            </a:r>
            <a:endParaRPr lang="zh-CN" altLang="en-US" sz="1100" dirty="0">
              <a:solidFill>
                <a:srgbClr val="0070C0"/>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2227581" y="2730921"/>
            <a:ext cx="443427" cy="1323439"/>
          </a:xfrm>
          <a:prstGeom prst="rect">
            <a:avLst/>
          </a:prstGeom>
          <a:noFill/>
        </p:spPr>
        <p:txBody>
          <a:bodyPr wrap="square" rtlCol="0">
            <a:spAutoFit/>
          </a:bodyPr>
          <a:lstStyle/>
          <a:p>
            <a:r>
              <a:rPr lang="zh-CN" altLang="en-US" sz="8000" dirty="0">
                <a:solidFill>
                  <a:srgbClr val="0070C0"/>
                </a:solidFill>
                <a:sym typeface="Webdings"/>
              </a:rPr>
              <a:t></a:t>
            </a:r>
            <a:endParaRPr lang="zh-CN" altLang="en-US" sz="8000" dirty="0">
              <a:solidFill>
                <a:srgbClr val="0070C0"/>
              </a:solidFill>
            </a:endParaRPr>
          </a:p>
        </p:txBody>
      </p:sp>
      <p:sp>
        <p:nvSpPr>
          <p:cNvPr id="12" name="椭圆 11">
            <a:hlinkClick r:id="rId4"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4067461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3.2.11.</a:t>
            </a:r>
            <a:r>
              <a:rPr lang="zh-CN" altLang="en-US" dirty="0"/>
              <a:t>九力分析</a:t>
            </a:r>
          </a:p>
        </p:txBody>
      </p:sp>
      <p:sp>
        <p:nvSpPr>
          <p:cNvPr id="4" name="矩形 3"/>
          <p:cNvSpPr/>
          <p:nvPr/>
        </p:nvSpPr>
        <p:spPr>
          <a:xfrm>
            <a:off x="878470" y="1919582"/>
            <a:ext cx="2469394" cy="1477328"/>
          </a:xfrm>
          <a:prstGeom prst="rect">
            <a:avLst/>
          </a:prstGeom>
        </p:spPr>
        <p:txBody>
          <a:bodyPr wrap="square">
            <a:spAutoFit/>
          </a:bodyPr>
          <a:lstStyle/>
          <a:p>
            <a:pPr>
              <a:lnSpc>
                <a:spcPct val="150000"/>
              </a:lnSpc>
            </a:pPr>
            <a:r>
              <a:rPr lang="zh-CN" altLang="en-US" sz="1200" dirty="0">
                <a:solidFill>
                  <a:srgbClr val="0070C0"/>
                </a:solidFill>
                <a:latin typeface="微软雅黑" panose="020B0503020204020204" pitchFamily="34" charset="-122"/>
                <a:ea typeface="微软雅黑" panose="020B0503020204020204" pitchFamily="34" charset="-122"/>
              </a:rPr>
              <a:t>九力分析模型是一个在企业竞争力“资源观”的观照下对企业内部的静态属性与其外部的动态属性作系统分析的工具，借助它可对企业目前所具有的竞争力得出全面的认识。</a:t>
            </a:r>
          </a:p>
        </p:txBody>
      </p:sp>
      <p:grpSp>
        <p:nvGrpSpPr>
          <p:cNvPr id="5" name="组合 4"/>
          <p:cNvGrpSpPr/>
          <p:nvPr/>
        </p:nvGrpSpPr>
        <p:grpSpPr>
          <a:xfrm>
            <a:off x="755576" y="1050431"/>
            <a:ext cx="2160240" cy="756000"/>
            <a:chOff x="4960303" y="447598"/>
            <a:chExt cx="2160240" cy="756000"/>
          </a:xfrm>
        </p:grpSpPr>
        <p:sp>
          <p:nvSpPr>
            <p:cNvPr id="6" name="圆角矩形 5"/>
            <p:cNvSpPr/>
            <p:nvPr/>
          </p:nvSpPr>
          <p:spPr>
            <a:xfrm>
              <a:off x="5338303" y="573570"/>
              <a:ext cx="1782240"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latin typeface="微软雅黑" panose="020B0503020204020204" pitchFamily="34" charset="-122"/>
                  <a:ea typeface="微软雅黑" panose="020B0503020204020204" pitchFamily="34" charset="-122"/>
                </a:rPr>
                <a:t>模型简介</a:t>
              </a:r>
            </a:p>
          </p:txBody>
        </p:sp>
        <p:sp>
          <p:nvSpPr>
            <p:cNvPr id="7" name="椭圆 6"/>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1</a:t>
              </a:r>
              <a:endParaRPr lang="zh-CN" altLang="en-US" sz="3200" b="1" dirty="0">
                <a:latin typeface="Arial Black" panose="020B0A04020102020204" pitchFamily="34" charset="0"/>
                <a:ea typeface="微软雅黑" panose="020B0503020204020204" pitchFamily="34" charset="-122"/>
              </a:endParaRPr>
            </a:p>
          </p:txBody>
        </p:sp>
      </p:grpSp>
      <p:grpSp>
        <p:nvGrpSpPr>
          <p:cNvPr id="9" name="组合 8"/>
          <p:cNvGrpSpPr/>
          <p:nvPr/>
        </p:nvGrpSpPr>
        <p:grpSpPr>
          <a:xfrm>
            <a:off x="755576" y="3558228"/>
            <a:ext cx="2160240" cy="756000"/>
            <a:chOff x="4960303" y="447598"/>
            <a:chExt cx="2160240" cy="756000"/>
          </a:xfrm>
        </p:grpSpPr>
        <p:sp>
          <p:nvSpPr>
            <p:cNvPr id="10" name="圆角矩形 9"/>
            <p:cNvSpPr/>
            <p:nvPr/>
          </p:nvSpPr>
          <p:spPr>
            <a:xfrm>
              <a:off x="5338303" y="573570"/>
              <a:ext cx="1782240"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latin typeface="微软雅黑" panose="020B0503020204020204" pitchFamily="34" charset="-122"/>
                  <a:ea typeface="微软雅黑" panose="020B0503020204020204" pitchFamily="34" charset="-122"/>
                </a:rPr>
                <a:t>模型适用</a:t>
              </a:r>
            </a:p>
          </p:txBody>
        </p:sp>
        <p:sp>
          <p:nvSpPr>
            <p:cNvPr id="11" name="椭圆 10"/>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2</a:t>
              </a:r>
              <a:endParaRPr lang="zh-CN" altLang="en-US" sz="3200" b="1" dirty="0">
                <a:latin typeface="Arial Black" panose="020B0A04020102020204" pitchFamily="34" charset="0"/>
                <a:ea typeface="微软雅黑" panose="020B0503020204020204" pitchFamily="34" charset="-122"/>
              </a:endParaRPr>
            </a:p>
          </p:txBody>
        </p:sp>
      </p:grpSp>
      <p:sp>
        <p:nvSpPr>
          <p:cNvPr id="13" name="矩形 12"/>
          <p:cNvSpPr/>
          <p:nvPr/>
        </p:nvSpPr>
        <p:spPr>
          <a:xfrm>
            <a:off x="1511576" y="4230981"/>
            <a:ext cx="1296144" cy="369332"/>
          </a:xfrm>
          <a:prstGeom prst="rect">
            <a:avLst/>
          </a:prstGeom>
        </p:spPr>
        <p:txBody>
          <a:bodyPr wrap="square">
            <a:spAutoFit/>
          </a:bodyPr>
          <a:lstStyle/>
          <a:p>
            <a:pPr>
              <a:lnSpc>
                <a:spcPct val="150000"/>
              </a:lnSpc>
            </a:pPr>
            <a:r>
              <a:rPr lang="zh-CN" altLang="en-US" sz="1200" dirty="0">
                <a:solidFill>
                  <a:srgbClr val="0070C0"/>
                </a:solidFill>
                <a:latin typeface="微软雅黑" panose="020B0503020204020204" pitchFamily="34" charset="-122"/>
                <a:ea typeface="微软雅黑" panose="020B0503020204020204" pitchFamily="34" charset="-122"/>
              </a:rPr>
              <a:t>企业竞争力分析</a:t>
            </a:r>
          </a:p>
        </p:txBody>
      </p:sp>
      <p:sp>
        <p:nvSpPr>
          <p:cNvPr id="15" name="圆角矩形 14"/>
          <p:cNvSpPr/>
          <p:nvPr/>
        </p:nvSpPr>
        <p:spPr>
          <a:xfrm>
            <a:off x="5364088" y="883169"/>
            <a:ext cx="3168352" cy="31501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latin typeface="微软雅黑" panose="020B0503020204020204" pitchFamily="34" charset="-122"/>
                <a:ea typeface="微软雅黑" panose="020B0503020204020204" pitchFamily="34" charset="-122"/>
              </a:rPr>
              <a:t>品牌力 </a:t>
            </a:r>
            <a:r>
              <a:rPr lang="en-US" altLang="zh-CN" sz="1600" dirty="0"/>
              <a:t>Power Of Brand</a:t>
            </a:r>
            <a:endParaRPr lang="zh-CN" altLang="en-US" sz="1600" dirty="0"/>
          </a:p>
        </p:txBody>
      </p:sp>
      <p:sp>
        <p:nvSpPr>
          <p:cNvPr id="16" name="圆角矩形 15"/>
          <p:cNvSpPr/>
          <p:nvPr/>
        </p:nvSpPr>
        <p:spPr>
          <a:xfrm>
            <a:off x="5364088" y="1270924"/>
            <a:ext cx="3168352" cy="31501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latin typeface="微软雅黑" panose="020B0503020204020204" pitchFamily="34" charset="-122"/>
                <a:ea typeface="微软雅黑" panose="020B0503020204020204" pitchFamily="34" charset="-122"/>
              </a:rPr>
              <a:t>研发力 </a:t>
            </a:r>
            <a:r>
              <a:rPr lang="en-US" altLang="zh-CN" sz="1600" dirty="0"/>
              <a:t>Power Of Researching</a:t>
            </a:r>
            <a:endParaRPr lang="zh-CN" altLang="en-US" sz="1600" dirty="0"/>
          </a:p>
        </p:txBody>
      </p:sp>
      <p:sp>
        <p:nvSpPr>
          <p:cNvPr id="17" name="圆角矩形 16"/>
          <p:cNvSpPr/>
          <p:nvPr/>
        </p:nvSpPr>
        <p:spPr>
          <a:xfrm>
            <a:off x="5364088" y="1648924"/>
            <a:ext cx="3168352" cy="31501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latin typeface="微软雅黑" panose="020B0503020204020204" pitchFamily="34" charset="-122"/>
                <a:ea typeface="微软雅黑" panose="020B0503020204020204" pitchFamily="34" charset="-122"/>
              </a:rPr>
              <a:t>营销力 </a:t>
            </a:r>
            <a:r>
              <a:rPr lang="en-US" altLang="zh-CN" sz="1600" dirty="0" err="1"/>
              <a:t>Powor</a:t>
            </a:r>
            <a:r>
              <a:rPr lang="en-US" altLang="zh-CN" sz="1600" dirty="0"/>
              <a:t> Of Marketing</a:t>
            </a:r>
            <a:endParaRPr lang="zh-CN" altLang="en-US" sz="1600" dirty="0"/>
          </a:p>
        </p:txBody>
      </p:sp>
      <p:sp>
        <p:nvSpPr>
          <p:cNvPr id="18" name="圆角矩形 17"/>
          <p:cNvSpPr/>
          <p:nvPr/>
        </p:nvSpPr>
        <p:spPr>
          <a:xfrm>
            <a:off x="5364088" y="2025591"/>
            <a:ext cx="3168352" cy="31501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latin typeface="微软雅黑" panose="020B0503020204020204" pitchFamily="34" charset="-122"/>
                <a:ea typeface="微软雅黑" panose="020B0503020204020204" pitchFamily="34" charset="-122"/>
              </a:rPr>
              <a:t>制造力 </a:t>
            </a:r>
            <a:r>
              <a:rPr lang="en-US" altLang="zh-CN" sz="1600" dirty="0"/>
              <a:t>Power Of Producing</a:t>
            </a:r>
            <a:endParaRPr lang="zh-CN" altLang="en-US" sz="1600" dirty="0"/>
          </a:p>
        </p:txBody>
      </p:sp>
      <p:sp>
        <p:nvSpPr>
          <p:cNvPr id="19" name="圆角矩形 18"/>
          <p:cNvSpPr/>
          <p:nvPr/>
        </p:nvSpPr>
        <p:spPr>
          <a:xfrm>
            <a:off x="5364088" y="2431284"/>
            <a:ext cx="3168352" cy="31501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latin typeface="微软雅黑" panose="020B0503020204020204" pitchFamily="34" charset="-122"/>
                <a:ea typeface="微软雅黑" panose="020B0503020204020204" pitchFamily="34" charset="-122"/>
              </a:rPr>
              <a:t>产品力 </a:t>
            </a:r>
            <a:r>
              <a:rPr lang="en-US" altLang="zh-CN" sz="1600" dirty="0"/>
              <a:t>Power Of Product</a:t>
            </a:r>
            <a:endParaRPr lang="zh-CN" altLang="en-US" sz="1600" dirty="0"/>
          </a:p>
        </p:txBody>
      </p:sp>
      <p:sp>
        <p:nvSpPr>
          <p:cNvPr id="20" name="矩形 19"/>
          <p:cNvSpPr/>
          <p:nvPr/>
        </p:nvSpPr>
        <p:spPr>
          <a:xfrm>
            <a:off x="179512" y="1953734"/>
            <a:ext cx="4572000" cy="369332"/>
          </a:xfrm>
          <a:prstGeom prst="rect">
            <a:avLst/>
          </a:prstGeom>
        </p:spPr>
        <p:txBody>
          <a:bodyPr>
            <a:spAutoFit/>
          </a:bodyPr>
          <a:lstStyle/>
          <a:p>
            <a:r>
              <a:rPr lang="zh-CN" altLang="en-US" dirty="0"/>
              <a:t>、</a:t>
            </a:r>
          </a:p>
        </p:txBody>
      </p:sp>
      <p:sp>
        <p:nvSpPr>
          <p:cNvPr id="21" name="圆角矩形 20"/>
          <p:cNvSpPr/>
          <p:nvPr/>
        </p:nvSpPr>
        <p:spPr>
          <a:xfrm>
            <a:off x="5364088" y="3006760"/>
            <a:ext cx="3168352" cy="31501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latin typeface="微软雅黑" panose="020B0503020204020204" pitchFamily="34" charset="-122"/>
                <a:ea typeface="微软雅黑" panose="020B0503020204020204" pitchFamily="34" charset="-122"/>
              </a:rPr>
              <a:t>资源力 </a:t>
            </a:r>
            <a:r>
              <a:rPr lang="en-US" altLang="zh-CN" sz="1600" dirty="0"/>
              <a:t>Power Of Sources</a:t>
            </a:r>
            <a:endParaRPr lang="zh-CN" altLang="en-US" sz="1600" dirty="0"/>
          </a:p>
        </p:txBody>
      </p:sp>
      <p:sp>
        <p:nvSpPr>
          <p:cNvPr id="22" name="圆角矩形 21"/>
          <p:cNvSpPr/>
          <p:nvPr/>
        </p:nvSpPr>
        <p:spPr>
          <a:xfrm>
            <a:off x="5364088" y="3400721"/>
            <a:ext cx="3168352" cy="31501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latin typeface="微软雅黑" panose="020B0503020204020204" pitchFamily="34" charset="-122"/>
                <a:ea typeface="微软雅黑" panose="020B0503020204020204" pitchFamily="34" charset="-122"/>
              </a:rPr>
              <a:t>决策力 </a:t>
            </a:r>
            <a:r>
              <a:rPr lang="en-US" altLang="zh-CN" sz="1600" dirty="0"/>
              <a:t>Power Of Decision-Making</a:t>
            </a:r>
            <a:endParaRPr lang="zh-CN" altLang="en-US" sz="1600" dirty="0">
              <a:latin typeface="微软雅黑" panose="020B0503020204020204" pitchFamily="34" charset="-122"/>
              <a:ea typeface="微软雅黑" panose="020B0503020204020204" pitchFamily="34" charset="-122"/>
            </a:endParaRPr>
          </a:p>
        </p:txBody>
      </p:sp>
      <p:sp>
        <p:nvSpPr>
          <p:cNvPr id="23" name="圆角矩形 22"/>
          <p:cNvSpPr/>
          <p:nvPr/>
        </p:nvSpPr>
        <p:spPr>
          <a:xfrm>
            <a:off x="5364088" y="3778721"/>
            <a:ext cx="3168352" cy="31501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latin typeface="微软雅黑" panose="020B0503020204020204" pitchFamily="34" charset="-122"/>
                <a:ea typeface="微软雅黑" panose="020B0503020204020204" pitchFamily="34" charset="-122"/>
              </a:rPr>
              <a:t>执行力 </a:t>
            </a:r>
            <a:r>
              <a:rPr lang="en-US" altLang="zh-CN" sz="1600" dirty="0"/>
              <a:t>Power Of Executing</a:t>
            </a:r>
            <a:endParaRPr lang="zh-CN" altLang="en-US" sz="1600" dirty="0">
              <a:latin typeface="微软雅黑" panose="020B0503020204020204" pitchFamily="34" charset="-122"/>
              <a:ea typeface="微软雅黑" panose="020B0503020204020204" pitchFamily="34" charset="-122"/>
            </a:endParaRPr>
          </a:p>
        </p:txBody>
      </p:sp>
      <p:sp>
        <p:nvSpPr>
          <p:cNvPr id="24" name="圆角矩形 23"/>
          <p:cNvSpPr/>
          <p:nvPr/>
        </p:nvSpPr>
        <p:spPr>
          <a:xfrm>
            <a:off x="5364088" y="4156721"/>
            <a:ext cx="3168352" cy="31501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600" b="1" dirty="0">
                <a:latin typeface="微软雅黑" panose="020B0503020204020204" pitchFamily="34" charset="-122"/>
                <a:ea typeface="微软雅黑" panose="020B0503020204020204" pitchFamily="34" charset="-122"/>
              </a:rPr>
              <a:t>整合力 </a:t>
            </a:r>
            <a:r>
              <a:rPr lang="en-US" altLang="zh-CN" sz="1600" dirty="0"/>
              <a:t>Power Of Integrating</a:t>
            </a:r>
            <a:endParaRPr lang="zh-CN" altLang="en-US" sz="1600" dirty="0"/>
          </a:p>
        </p:txBody>
      </p:sp>
      <p:grpSp>
        <p:nvGrpSpPr>
          <p:cNvPr id="25" name="组合 24"/>
          <p:cNvGrpSpPr/>
          <p:nvPr/>
        </p:nvGrpSpPr>
        <p:grpSpPr>
          <a:xfrm flipH="1">
            <a:off x="4886206" y="3155823"/>
            <a:ext cx="501481" cy="1231061"/>
            <a:chOff x="3491574" y="1661454"/>
            <a:chExt cx="585315" cy="1410805"/>
          </a:xfrm>
        </p:grpSpPr>
        <p:cxnSp>
          <p:nvCxnSpPr>
            <p:cNvPr id="26" name="直接箭头连接符 25"/>
            <p:cNvCxnSpPr/>
            <p:nvPr/>
          </p:nvCxnSpPr>
          <p:spPr>
            <a:xfrm flipV="1">
              <a:off x="3491574" y="1663355"/>
              <a:ext cx="293828" cy="1"/>
            </a:xfrm>
            <a:prstGeom prst="straightConnector1">
              <a:avLst/>
            </a:prstGeom>
            <a:ln w="22225">
              <a:tailEnd type="none" w="med" len="lg"/>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3785433" y="1661454"/>
              <a:ext cx="0" cy="141080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3785433" y="2366856"/>
              <a:ext cx="291456" cy="0"/>
            </a:xfrm>
            <a:prstGeom prst="straightConnector1">
              <a:avLst/>
            </a:prstGeom>
            <a:ln w="22225">
              <a:tailEnd type="triangle" w="med" len="lg"/>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V="1">
              <a:off x="3491574" y="2151506"/>
              <a:ext cx="293828" cy="1"/>
            </a:xfrm>
            <a:prstGeom prst="straightConnector1">
              <a:avLst/>
            </a:prstGeom>
            <a:ln w="22225">
              <a:tailEnd type="none" w="med" len="lg"/>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flipV="1">
              <a:off x="3491574" y="2611101"/>
              <a:ext cx="293828" cy="1"/>
            </a:xfrm>
            <a:prstGeom prst="straightConnector1">
              <a:avLst/>
            </a:prstGeom>
            <a:ln w="22225">
              <a:tailEnd type="none" w="med" len="lg"/>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V="1">
              <a:off x="3491574" y="3066349"/>
              <a:ext cx="293828" cy="1"/>
            </a:xfrm>
            <a:prstGeom prst="straightConnector1">
              <a:avLst/>
            </a:prstGeom>
            <a:ln w="22225">
              <a:tailEnd type="none" w="med" len="lg"/>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flipH="1">
            <a:off x="4886205" y="971221"/>
            <a:ext cx="501481" cy="1687025"/>
            <a:chOff x="3491574" y="1661454"/>
            <a:chExt cx="585315" cy="1410805"/>
          </a:xfrm>
        </p:grpSpPr>
        <p:cxnSp>
          <p:nvCxnSpPr>
            <p:cNvPr id="33" name="直接箭头连接符 32"/>
            <p:cNvCxnSpPr/>
            <p:nvPr/>
          </p:nvCxnSpPr>
          <p:spPr>
            <a:xfrm flipV="1">
              <a:off x="3491574" y="1663355"/>
              <a:ext cx="293828" cy="1"/>
            </a:xfrm>
            <a:prstGeom prst="straightConnector1">
              <a:avLst/>
            </a:prstGeom>
            <a:ln w="22225">
              <a:tailEnd type="none" w="med" len="lg"/>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3785433" y="1661454"/>
              <a:ext cx="0" cy="141080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a:off x="3785433" y="2366856"/>
              <a:ext cx="291456" cy="0"/>
            </a:xfrm>
            <a:prstGeom prst="straightConnector1">
              <a:avLst/>
            </a:prstGeom>
            <a:ln w="22225">
              <a:tailEnd type="triangle" w="med" len="lg"/>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V="1">
              <a:off x="3491574" y="2033192"/>
              <a:ext cx="293828" cy="1"/>
            </a:xfrm>
            <a:prstGeom prst="straightConnector1">
              <a:avLst/>
            </a:prstGeom>
            <a:ln w="22225">
              <a:tailEnd type="none" w="med" len="lg"/>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flipV="1">
              <a:off x="3491574" y="2664453"/>
              <a:ext cx="293828" cy="1"/>
            </a:xfrm>
            <a:prstGeom prst="straightConnector1">
              <a:avLst/>
            </a:prstGeom>
            <a:ln w="22225">
              <a:tailEnd type="none" w="med" len="lg"/>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V="1">
              <a:off x="3491574" y="3066349"/>
              <a:ext cx="293828" cy="1"/>
            </a:xfrm>
            <a:prstGeom prst="straightConnector1">
              <a:avLst/>
            </a:prstGeom>
            <a:ln w="22225">
              <a:tailEnd type="none" w="med" len="lg"/>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V="1">
              <a:off x="3491574" y="2368156"/>
              <a:ext cx="293828" cy="1"/>
            </a:xfrm>
            <a:prstGeom prst="straightConnector1">
              <a:avLst/>
            </a:prstGeom>
            <a:ln w="22225">
              <a:tailEnd type="none" w="med" len="lg"/>
            </a:ln>
          </p:spPr>
          <p:style>
            <a:lnRef idx="1">
              <a:schemeClr val="accent1"/>
            </a:lnRef>
            <a:fillRef idx="0">
              <a:schemeClr val="accent1"/>
            </a:fillRef>
            <a:effectRef idx="0">
              <a:schemeClr val="accent1"/>
            </a:effectRef>
            <a:fontRef idx="minor">
              <a:schemeClr val="tx1"/>
            </a:fontRef>
          </p:style>
        </p:cxnSp>
      </p:grpSp>
      <p:sp>
        <p:nvSpPr>
          <p:cNvPr id="40" name="圆角矩形 39"/>
          <p:cNvSpPr/>
          <p:nvPr/>
        </p:nvSpPr>
        <p:spPr>
          <a:xfrm>
            <a:off x="4499992" y="1050432"/>
            <a:ext cx="386213" cy="153836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外部五力</a:t>
            </a:r>
          </a:p>
        </p:txBody>
      </p:sp>
      <p:sp>
        <p:nvSpPr>
          <p:cNvPr id="41" name="圆角矩形 40"/>
          <p:cNvSpPr/>
          <p:nvPr/>
        </p:nvSpPr>
        <p:spPr>
          <a:xfrm>
            <a:off x="4499992" y="3061953"/>
            <a:ext cx="386213" cy="153836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内部四力</a:t>
            </a:r>
          </a:p>
        </p:txBody>
      </p:sp>
      <p:grpSp>
        <p:nvGrpSpPr>
          <p:cNvPr id="42" name="组合 41"/>
          <p:cNvGrpSpPr/>
          <p:nvPr/>
        </p:nvGrpSpPr>
        <p:grpSpPr>
          <a:xfrm flipH="1">
            <a:off x="3998511" y="1707654"/>
            <a:ext cx="501481" cy="2417829"/>
            <a:chOff x="3491574" y="1661454"/>
            <a:chExt cx="585315" cy="1410805"/>
          </a:xfrm>
        </p:grpSpPr>
        <p:cxnSp>
          <p:nvCxnSpPr>
            <p:cNvPr id="43" name="直接箭头连接符 42"/>
            <p:cNvCxnSpPr/>
            <p:nvPr/>
          </p:nvCxnSpPr>
          <p:spPr>
            <a:xfrm flipV="1">
              <a:off x="3491574" y="1663355"/>
              <a:ext cx="293828" cy="1"/>
            </a:xfrm>
            <a:prstGeom prst="straightConnector1">
              <a:avLst/>
            </a:prstGeom>
            <a:ln w="22225">
              <a:tailEnd type="none" w="med" len="lg"/>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785433" y="1661454"/>
              <a:ext cx="0" cy="141080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a:off x="3785433" y="2366856"/>
              <a:ext cx="291456" cy="0"/>
            </a:xfrm>
            <a:prstGeom prst="straightConnector1">
              <a:avLst/>
            </a:prstGeom>
            <a:ln w="22225">
              <a:tailEnd type="triangle" w="med" len="lg"/>
            </a:ln>
          </p:spPr>
          <p:style>
            <a:lnRef idx="1">
              <a:schemeClr val="accent1"/>
            </a:lnRef>
            <a:fillRef idx="0">
              <a:schemeClr val="accent1"/>
            </a:fillRef>
            <a:effectRef idx="0">
              <a:schemeClr val="accent1"/>
            </a:effectRef>
            <a:fontRef idx="minor">
              <a:schemeClr val="tx1"/>
            </a:fontRef>
          </p:style>
        </p:cxnSp>
        <p:cxnSp>
          <p:nvCxnSpPr>
            <p:cNvPr id="48" name="直接箭头连接符 47"/>
            <p:cNvCxnSpPr/>
            <p:nvPr/>
          </p:nvCxnSpPr>
          <p:spPr>
            <a:xfrm flipV="1">
              <a:off x="3491574" y="3066349"/>
              <a:ext cx="293828" cy="1"/>
            </a:xfrm>
            <a:prstGeom prst="straightConnector1">
              <a:avLst/>
            </a:prstGeom>
            <a:ln w="22225">
              <a:tailEnd type="none" w="med" len="lg"/>
            </a:ln>
          </p:spPr>
          <p:style>
            <a:lnRef idx="1">
              <a:schemeClr val="accent1"/>
            </a:lnRef>
            <a:fillRef idx="0">
              <a:schemeClr val="accent1"/>
            </a:fillRef>
            <a:effectRef idx="0">
              <a:schemeClr val="accent1"/>
            </a:effectRef>
            <a:fontRef idx="minor">
              <a:schemeClr val="tx1"/>
            </a:fontRef>
          </p:style>
        </p:cxnSp>
      </p:grpSp>
      <p:sp>
        <p:nvSpPr>
          <p:cNvPr id="49" name="圆角矩形 48"/>
          <p:cNvSpPr/>
          <p:nvPr/>
        </p:nvSpPr>
        <p:spPr>
          <a:xfrm>
            <a:off x="3612298" y="2045080"/>
            <a:ext cx="386213" cy="1538360"/>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九力分析</a:t>
            </a:r>
          </a:p>
        </p:txBody>
      </p:sp>
      <p:sp>
        <p:nvSpPr>
          <p:cNvPr id="46" name="椭圆 45">
            <a:hlinkClick r:id="rId2" action="ppaction://hlinksldjump"/>
          </p:cNvPr>
          <p:cNvSpPr>
            <a:spLocks noChangeAspect="1"/>
          </p:cNvSpPr>
          <p:nvPr/>
        </p:nvSpPr>
        <p:spPr>
          <a:xfrm>
            <a:off x="8147423" y="129334"/>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202344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left)">
                                      <p:cBhvr>
                                        <p:cTn id="1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3.2.12.</a:t>
            </a:r>
            <a:r>
              <a:rPr lang="zh-CN" altLang="en-US" dirty="0"/>
              <a:t>企业价值关联分析模型</a:t>
            </a:r>
            <a:r>
              <a:rPr lang="en-US" altLang="zh-CN" dirty="0"/>
              <a:t>(1)</a:t>
            </a:r>
            <a:endParaRPr lang="zh-CN" altLang="en-US" dirty="0"/>
          </a:p>
        </p:txBody>
      </p:sp>
      <p:sp>
        <p:nvSpPr>
          <p:cNvPr id="4" name="矩形 3"/>
          <p:cNvSpPr/>
          <p:nvPr/>
        </p:nvSpPr>
        <p:spPr>
          <a:xfrm>
            <a:off x="852513" y="1721880"/>
            <a:ext cx="4126606" cy="2862322"/>
          </a:xfrm>
          <a:prstGeom prst="rect">
            <a:avLst/>
          </a:prstGeom>
        </p:spPr>
        <p:txBody>
          <a:bodyPr wrap="square">
            <a:spAutoFit/>
          </a:bodyPr>
          <a:lstStyle/>
          <a:p>
            <a:pPr algn="just">
              <a:lnSpc>
                <a:spcPct val="150000"/>
              </a:lnSpc>
            </a:pPr>
            <a:r>
              <a:rPr lang="zh-CN" altLang="en-US" sz="1200" dirty="0">
                <a:solidFill>
                  <a:srgbClr val="0070C0"/>
                </a:solidFill>
                <a:latin typeface="微软雅黑" panose="020B0503020204020204" pitchFamily="34" charset="-122"/>
                <a:ea typeface="微软雅黑" panose="020B0503020204020204" pitchFamily="34" charset="-122"/>
              </a:rPr>
              <a:t>哈佛大学商学院的迈克尔</a:t>
            </a:r>
            <a:r>
              <a:rPr lang="en-US" altLang="zh-CN" sz="1200" dirty="0">
                <a:solidFill>
                  <a:srgbClr val="0070C0"/>
                </a:solidFill>
                <a:latin typeface="微软雅黑" panose="020B0503020204020204" pitchFamily="34" charset="-122"/>
                <a:ea typeface="微软雅黑" panose="020B0503020204020204" pitchFamily="34" charset="-122"/>
              </a:rPr>
              <a:t>·</a:t>
            </a:r>
            <a:r>
              <a:rPr lang="zh-CN" altLang="en-US" sz="1200" dirty="0">
                <a:solidFill>
                  <a:srgbClr val="0070C0"/>
                </a:solidFill>
                <a:latin typeface="微软雅黑" panose="020B0503020204020204" pitchFamily="34" charset="-122"/>
                <a:ea typeface="微软雅黑" panose="020B0503020204020204" pitchFamily="34" charset="-122"/>
              </a:rPr>
              <a:t>波特教授发明了价值链分析模型，是目前企业管理咨询专家广泛采用的一种企业决策系统分析方法。但它的现实可操作性却不理想，还存在一些局限。舒化鲁在它的基础上发展出来的价值关联分析模型，可以说是一个更切实际需要，更具可操作性的</a:t>
            </a:r>
            <a:r>
              <a:rPr lang="zh-CN" altLang="en-US" sz="1200" u="sng" dirty="0">
                <a:solidFill>
                  <a:srgbClr val="0070C0"/>
                </a:solidFill>
                <a:latin typeface="微软雅黑" panose="020B0503020204020204" pitchFamily="34" charset="-122"/>
                <a:ea typeface="微软雅黑" panose="020B0503020204020204" pitchFamily="34" charset="-122"/>
              </a:rPr>
              <a:t>企业决策</a:t>
            </a:r>
            <a:r>
              <a:rPr lang="zh-CN" altLang="en-US" sz="1200" dirty="0">
                <a:solidFill>
                  <a:srgbClr val="0070C0"/>
                </a:solidFill>
                <a:latin typeface="微软雅黑" panose="020B0503020204020204" pitchFamily="34" charset="-122"/>
                <a:ea typeface="微软雅黑" panose="020B0503020204020204" pitchFamily="34" charset="-122"/>
              </a:rPr>
              <a:t>分析工具。为了与波特的价值链分析模型区别，舒化鲁把改造过的分析模型，命名为“价值关联分析模型”。价值关联分析模型把企业价值与客户价值作了区分，这就使价值关联分析模型很自然地划分为四个大部分：企业价值、客户价值、直接价值活动、间接价值活动。</a:t>
            </a:r>
          </a:p>
        </p:txBody>
      </p:sp>
      <p:grpSp>
        <p:nvGrpSpPr>
          <p:cNvPr id="5" name="组合 4"/>
          <p:cNvGrpSpPr/>
          <p:nvPr/>
        </p:nvGrpSpPr>
        <p:grpSpPr>
          <a:xfrm>
            <a:off x="755576" y="1050431"/>
            <a:ext cx="2160240" cy="756000"/>
            <a:chOff x="4960303" y="447598"/>
            <a:chExt cx="2160240" cy="756000"/>
          </a:xfrm>
        </p:grpSpPr>
        <p:sp>
          <p:nvSpPr>
            <p:cNvPr id="6" name="圆角矩形 5"/>
            <p:cNvSpPr/>
            <p:nvPr/>
          </p:nvSpPr>
          <p:spPr>
            <a:xfrm>
              <a:off x="5338303" y="573570"/>
              <a:ext cx="1782240"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latin typeface="微软雅黑" panose="020B0503020204020204" pitchFamily="34" charset="-122"/>
                  <a:ea typeface="微软雅黑" panose="020B0503020204020204" pitchFamily="34" charset="-122"/>
                </a:rPr>
                <a:t>模型简介</a:t>
              </a:r>
            </a:p>
          </p:txBody>
        </p:sp>
        <p:sp>
          <p:nvSpPr>
            <p:cNvPr id="7" name="椭圆 6"/>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1</a:t>
              </a:r>
              <a:endParaRPr lang="zh-CN" altLang="en-US" sz="3200" b="1" dirty="0">
                <a:latin typeface="Arial Black" panose="020B0A04020102020204" pitchFamily="34" charset="0"/>
                <a:ea typeface="微软雅黑" panose="020B0503020204020204" pitchFamily="34" charset="-122"/>
              </a:endParaRPr>
            </a:p>
          </p:txBody>
        </p:sp>
      </p:grpSp>
      <p:graphicFrame>
        <p:nvGraphicFramePr>
          <p:cNvPr id="9" name="图示 8"/>
          <p:cNvGraphicFramePr/>
          <p:nvPr>
            <p:extLst>
              <p:ext uri="{D42A27DB-BD31-4B8C-83A1-F6EECF244321}">
                <p14:modId xmlns:p14="http://schemas.microsoft.com/office/powerpoint/2010/main" val="3106861905"/>
              </p:ext>
            </p:extLst>
          </p:nvPr>
        </p:nvGraphicFramePr>
        <p:xfrm>
          <a:off x="4716016" y="1208815"/>
          <a:ext cx="4632176" cy="3175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椭圆 9">
            <a:hlinkClick r:id="rId7"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24569753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400" b="1" kern="1200" dirty="0">
                <a:solidFill>
                  <a:srgbClr val="0070C0"/>
                </a:solidFill>
                <a:effectLst/>
                <a:latin typeface="微软雅黑" pitchFamily="34" charset="-122"/>
                <a:ea typeface="微软雅黑" pitchFamily="34" charset="-122"/>
                <a:cs typeface="+mj-cs"/>
              </a:rPr>
              <a:t>3.2.12.</a:t>
            </a:r>
            <a:r>
              <a:rPr lang="zh-CN" altLang="en-US" dirty="0"/>
              <a:t>企业价值关联分析模型</a:t>
            </a:r>
            <a:r>
              <a:rPr lang="en-US" altLang="zh-CN" dirty="0"/>
              <a:t>(2)</a:t>
            </a:r>
            <a:endParaRPr lang="zh-CN" altLang="en-US" dirty="0"/>
          </a:p>
        </p:txBody>
      </p:sp>
      <p:graphicFrame>
        <p:nvGraphicFramePr>
          <p:cNvPr id="4" name="图示 3"/>
          <p:cNvGraphicFramePr/>
          <p:nvPr>
            <p:extLst>
              <p:ext uri="{D42A27DB-BD31-4B8C-83A1-F6EECF244321}">
                <p14:modId xmlns:p14="http://schemas.microsoft.com/office/powerpoint/2010/main" val="2637501074"/>
              </p:ext>
            </p:extLst>
          </p:nvPr>
        </p:nvGraphicFramePr>
        <p:xfrm>
          <a:off x="-540568" y="771550"/>
          <a:ext cx="3024336" cy="1362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图表 4"/>
          <p:cNvGraphicFramePr/>
          <p:nvPr>
            <p:extLst>
              <p:ext uri="{D42A27DB-BD31-4B8C-83A1-F6EECF244321}">
                <p14:modId xmlns:p14="http://schemas.microsoft.com/office/powerpoint/2010/main" val="828832706"/>
              </p:ext>
            </p:extLst>
          </p:nvPr>
        </p:nvGraphicFramePr>
        <p:xfrm>
          <a:off x="1524000" y="539750"/>
          <a:ext cx="6096000" cy="4064000"/>
        </p:xfrm>
        <a:graphic>
          <a:graphicData uri="http://schemas.openxmlformats.org/drawingml/2006/chart">
            <c:chart xmlns:c="http://schemas.openxmlformats.org/drawingml/2006/chart" xmlns:r="http://schemas.openxmlformats.org/officeDocument/2006/relationships" r:id="rId7"/>
          </a:graphicData>
        </a:graphic>
      </p:graphicFrame>
      <p:sp>
        <p:nvSpPr>
          <p:cNvPr id="6" name="矩形 5"/>
          <p:cNvSpPr/>
          <p:nvPr/>
        </p:nvSpPr>
        <p:spPr>
          <a:xfrm>
            <a:off x="251520" y="3867894"/>
            <a:ext cx="2736304" cy="1046440"/>
          </a:xfrm>
          <a:prstGeom prst="rect">
            <a:avLst/>
          </a:prstGeom>
        </p:spPr>
        <p:txBody>
          <a:bodyPr wrap="square">
            <a:spAutoFit/>
          </a:bodyPr>
          <a:lstStyle/>
          <a:p>
            <a:r>
              <a:rPr lang="zh-CN" altLang="en-US" b="1" dirty="0">
                <a:solidFill>
                  <a:srgbClr val="0070C0"/>
                </a:solidFill>
                <a:latin typeface="微软雅黑" panose="020B0503020204020204" pitchFamily="34" charset="-122"/>
                <a:ea typeface="微软雅黑" panose="020B0503020204020204" pitchFamily="34" charset="-122"/>
              </a:rPr>
              <a:t>风险价值</a:t>
            </a:r>
          </a:p>
          <a:p>
            <a:r>
              <a:rPr lang="zh-CN" altLang="en-US" sz="1100" dirty="0">
                <a:solidFill>
                  <a:srgbClr val="0070C0"/>
                </a:solidFill>
                <a:latin typeface="微软雅黑" panose="020B0503020204020204" pitchFamily="34" charset="-122"/>
                <a:ea typeface="微软雅黑" panose="020B0503020204020204" pitchFamily="34" charset="-122"/>
              </a:rPr>
              <a:t>它是企业在寻求交易收益和投资回报的同时，必须考虑的收益和回报的稳定性因素，即企业为获取这种收益和回报所作投入的安全性。</a:t>
            </a:r>
          </a:p>
        </p:txBody>
      </p:sp>
      <p:sp>
        <p:nvSpPr>
          <p:cNvPr id="7" name="矩形 6"/>
          <p:cNvSpPr/>
          <p:nvPr/>
        </p:nvSpPr>
        <p:spPr>
          <a:xfrm>
            <a:off x="251520" y="2652177"/>
            <a:ext cx="2376264" cy="1215717"/>
          </a:xfrm>
          <a:prstGeom prst="rect">
            <a:avLst/>
          </a:prstGeom>
        </p:spPr>
        <p:txBody>
          <a:bodyPr wrap="square">
            <a:spAutoFit/>
          </a:bodyPr>
          <a:lstStyle/>
          <a:p>
            <a:r>
              <a:rPr lang="zh-CN" altLang="en-US" b="1" dirty="0">
                <a:solidFill>
                  <a:srgbClr val="0070C0"/>
                </a:solidFill>
                <a:latin typeface="微软雅黑" panose="020B0503020204020204" pitchFamily="34" charset="-122"/>
                <a:ea typeface="微软雅黑" panose="020B0503020204020204" pitchFamily="34" charset="-122"/>
              </a:rPr>
              <a:t>交易收益</a:t>
            </a:r>
            <a:endParaRPr lang="zh-CN" altLang="en-US" dirty="0">
              <a:solidFill>
                <a:srgbClr val="0070C0"/>
              </a:solidFill>
              <a:latin typeface="微软雅黑" panose="020B0503020204020204" pitchFamily="34" charset="-122"/>
              <a:ea typeface="微软雅黑" panose="020B0503020204020204" pitchFamily="34" charset="-122"/>
            </a:endParaRPr>
          </a:p>
          <a:p>
            <a:r>
              <a:rPr lang="zh-CN" altLang="en-US" sz="1100" dirty="0">
                <a:solidFill>
                  <a:srgbClr val="0070C0"/>
                </a:solidFill>
                <a:latin typeface="微软雅黑" panose="020B0503020204020204" pitchFamily="34" charset="-122"/>
                <a:ea typeface="微软雅黑" panose="020B0503020204020204" pitchFamily="34" charset="-122"/>
              </a:rPr>
              <a:t>它是企业为客户带来一定价值满足之后，客户为企业带来的经济收益，也就是销售收入。它是企业赖以存在的基础，企业发展也以此为前提。</a:t>
            </a:r>
          </a:p>
        </p:txBody>
      </p:sp>
      <p:cxnSp>
        <p:nvCxnSpPr>
          <p:cNvPr id="8" name="直接箭头连接符 7"/>
          <p:cNvCxnSpPr>
            <a:stCxn id="7" idx="3"/>
          </p:cNvCxnSpPr>
          <p:nvPr/>
        </p:nvCxnSpPr>
        <p:spPr>
          <a:xfrm flipV="1">
            <a:off x="2627784" y="2364145"/>
            <a:ext cx="1296144" cy="895891"/>
          </a:xfrm>
          <a:prstGeom prst="straightConnector1">
            <a:avLst/>
          </a:prstGeom>
          <a:ln w="25400" cmpd="dbl">
            <a:tailEnd type="oval" w="lg" len="lg"/>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flipV="1">
            <a:off x="2843808" y="3435846"/>
            <a:ext cx="1512168" cy="1247513"/>
          </a:xfrm>
          <a:prstGeom prst="straightConnector1">
            <a:avLst/>
          </a:prstGeom>
          <a:ln w="25400" cmpd="dbl">
            <a:tailEnd type="oval" w="lg" len="lg"/>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87524" y="2179479"/>
            <a:ext cx="1152128" cy="369332"/>
          </a:xfrm>
          <a:prstGeom prst="rect">
            <a:avLst/>
          </a:prstGeom>
          <a:noFill/>
        </p:spPr>
        <p:txBody>
          <a:bodyPr wrap="square" rtlCol="0">
            <a:spAutoFit/>
          </a:bodyPr>
          <a:lstStyle/>
          <a:p>
            <a:r>
              <a:rPr lang="zh-CN" altLang="en-US" dirty="0">
                <a:solidFill>
                  <a:srgbClr val="C00000"/>
                </a:solidFill>
                <a:latin typeface="微软雅黑" panose="020B0503020204020204" pitchFamily="34" charset="-122"/>
                <a:ea typeface="微软雅黑" panose="020B0503020204020204" pitchFamily="34" charset="-122"/>
              </a:rPr>
              <a:t>存在价值</a:t>
            </a:r>
          </a:p>
        </p:txBody>
      </p:sp>
      <p:sp>
        <p:nvSpPr>
          <p:cNvPr id="11" name="矩形 10"/>
          <p:cNvSpPr/>
          <p:nvPr/>
        </p:nvSpPr>
        <p:spPr>
          <a:xfrm>
            <a:off x="6588224" y="945470"/>
            <a:ext cx="2246649" cy="1554272"/>
          </a:xfrm>
          <a:prstGeom prst="rect">
            <a:avLst/>
          </a:prstGeom>
        </p:spPr>
        <p:txBody>
          <a:bodyPr wrap="square">
            <a:spAutoFit/>
          </a:bodyPr>
          <a:lstStyle/>
          <a:p>
            <a:r>
              <a:rPr lang="zh-CN" altLang="en-US" b="1" dirty="0">
                <a:solidFill>
                  <a:srgbClr val="0070C0"/>
                </a:solidFill>
                <a:latin typeface="微软雅黑" panose="020B0503020204020204" pitchFamily="34" charset="-122"/>
                <a:ea typeface="微软雅黑" panose="020B0503020204020204" pitchFamily="34" charset="-122"/>
              </a:rPr>
              <a:t>投资回报</a:t>
            </a:r>
          </a:p>
          <a:p>
            <a:r>
              <a:rPr lang="zh-CN" altLang="en-US" sz="1100" dirty="0">
                <a:solidFill>
                  <a:srgbClr val="0070C0"/>
                </a:solidFill>
                <a:latin typeface="微软雅黑" panose="020B0503020204020204" pitchFamily="34" charset="-122"/>
                <a:ea typeface="微软雅黑" panose="020B0503020204020204" pitchFamily="34" charset="-122"/>
              </a:rPr>
              <a:t>它是企业进行一定投资所获得的经济报偿，是交易收益超过投入而给企业带来的价值增殖。企业要经营，必须进行相应的投入，企业进行这些投入的目的，是为了寻求获得更大的价值，即取得回报。</a:t>
            </a:r>
          </a:p>
        </p:txBody>
      </p:sp>
      <p:sp>
        <p:nvSpPr>
          <p:cNvPr id="12" name="矩形 11"/>
          <p:cNvSpPr/>
          <p:nvPr/>
        </p:nvSpPr>
        <p:spPr>
          <a:xfrm>
            <a:off x="6588224" y="2931790"/>
            <a:ext cx="2160240" cy="2062103"/>
          </a:xfrm>
          <a:prstGeom prst="rect">
            <a:avLst/>
          </a:prstGeom>
        </p:spPr>
        <p:txBody>
          <a:bodyPr wrap="square">
            <a:spAutoFit/>
          </a:bodyPr>
          <a:lstStyle/>
          <a:p>
            <a:r>
              <a:rPr lang="zh-CN" altLang="en-US" b="1" dirty="0">
                <a:solidFill>
                  <a:srgbClr val="0070C0"/>
                </a:solidFill>
                <a:latin typeface="微软雅黑" panose="020B0503020204020204" pitchFamily="34" charset="-122"/>
                <a:ea typeface="微软雅黑" panose="020B0503020204020204" pitchFamily="34" charset="-122"/>
              </a:rPr>
              <a:t>社会美誉</a:t>
            </a:r>
          </a:p>
          <a:p>
            <a:r>
              <a:rPr lang="zh-CN" altLang="en-US" sz="1100" dirty="0">
                <a:solidFill>
                  <a:srgbClr val="0070C0"/>
                </a:solidFill>
                <a:latin typeface="微软雅黑" panose="020B0503020204020204" pitchFamily="34" charset="-122"/>
                <a:ea typeface="微软雅黑" panose="020B0503020204020204" pitchFamily="34" charset="-122"/>
              </a:rPr>
              <a:t>它是企业通过它的诚信友善活动在社会上树立起来的美好形象，是社会公众对企业的一种认同和肯定性评价。社会与企业进行资源交换，吸纳所需的资金、人才，并把产品销售给客户，这是建立在一种信任的基础上的。如果客户怀疑企业所提供产品质量的可靠性，这种交换就无法进行。</a:t>
            </a:r>
          </a:p>
        </p:txBody>
      </p:sp>
      <p:sp>
        <p:nvSpPr>
          <p:cNvPr id="13" name="TextBox 12"/>
          <p:cNvSpPr txBox="1"/>
          <p:nvPr/>
        </p:nvSpPr>
        <p:spPr>
          <a:xfrm>
            <a:off x="6588224" y="576138"/>
            <a:ext cx="1152128" cy="369332"/>
          </a:xfrm>
          <a:prstGeom prst="rect">
            <a:avLst/>
          </a:prstGeom>
          <a:noFill/>
        </p:spPr>
        <p:txBody>
          <a:bodyPr wrap="square" rtlCol="0">
            <a:spAutoFit/>
          </a:bodyPr>
          <a:lstStyle/>
          <a:p>
            <a:r>
              <a:rPr lang="zh-CN" altLang="en-US" dirty="0">
                <a:solidFill>
                  <a:srgbClr val="C00000"/>
                </a:solidFill>
                <a:latin typeface="微软雅黑" panose="020B0503020204020204" pitchFamily="34" charset="-122"/>
                <a:ea typeface="微软雅黑" panose="020B0503020204020204" pitchFamily="34" charset="-122"/>
              </a:rPr>
              <a:t>发展价值</a:t>
            </a:r>
          </a:p>
        </p:txBody>
      </p:sp>
      <p:sp>
        <p:nvSpPr>
          <p:cNvPr id="14" name="椭圆 13">
            <a:hlinkClick r:id="rId8" action="ppaction://hlinksldjump"/>
          </p:cNvPr>
          <p:cNvSpPr>
            <a:spLocks noChangeAspect="1"/>
          </p:cNvSpPr>
          <p:nvPr/>
        </p:nvSpPr>
        <p:spPr>
          <a:xfrm>
            <a:off x="8190041" y="79503"/>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125621128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圆角矩形 28"/>
          <p:cNvSpPr/>
          <p:nvPr/>
        </p:nvSpPr>
        <p:spPr>
          <a:xfrm>
            <a:off x="2159732" y="3259172"/>
            <a:ext cx="6588732" cy="1001420"/>
          </a:xfrm>
          <a:prstGeom prst="roundRect">
            <a:avLst>
              <a:gd name="adj" fmla="val 769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2159732" y="1297378"/>
            <a:ext cx="6588732" cy="1897890"/>
          </a:xfrm>
          <a:prstGeom prst="roundRect">
            <a:avLst>
              <a:gd name="adj" fmla="val 7695"/>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en-US" altLang="zh-CN" sz="2400" b="1" kern="1200" dirty="0">
                <a:solidFill>
                  <a:srgbClr val="0070C0"/>
                </a:solidFill>
                <a:effectLst/>
                <a:latin typeface="微软雅黑" pitchFamily="34" charset="-122"/>
                <a:ea typeface="微软雅黑" pitchFamily="34" charset="-122"/>
                <a:cs typeface="+mj-cs"/>
              </a:rPr>
              <a:t>3.2.12.</a:t>
            </a:r>
            <a:r>
              <a:rPr lang="zh-CN" altLang="en-US" dirty="0"/>
              <a:t>企业价值关联分析模型</a:t>
            </a:r>
            <a:r>
              <a:rPr lang="en-US" altLang="zh-CN" dirty="0"/>
              <a:t>(3)</a:t>
            </a:r>
            <a:endParaRPr lang="zh-CN" altLang="en-US" dirty="0"/>
          </a:p>
        </p:txBody>
      </p:sp>
      <p:graphicFrame>
        <p:nvGraphicFramePr>
          <p:cNvPr id="4" name="图示 3"/>
          <p:cNvGraphicFramePr/>
          <p:nvPr>
            <p:extLst>
              <p:ext uri="{D42A27DB-BD31-4B8C-83A1-F6EECF244321}">
                <p14:modId xmlns:p14="http://schemas.microsoft.com/office/powerpoint/2010/main" val="356805623"/>
              </p:ext>
            </p:extLst>
          </p:nvPr>
        </p:nvGraphicFramePr>
        <p:xfrm>
          <a:off x="-540568" y="771550"/>
          <a:ext cx="3024336" cy="1362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圆角矩形 18"/>
          <p:cNvSpPr/>
          <p:nvPr/>
        </p:nvSpPr>
        <p:spPr>
          <a:xfrm>
            <a:off x="2411760" y="3651870"/>
            <a:ext cx="1944216" cy="50405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舒适</a:t>
            </a:r>
          </a:p>
        </p:txBody>
      </p:sp>
      <p:sp>
        <p:nvSpPr>
          <p:cNvPr id="20" name="圆角矩形 19"/>
          <p:cNvSpPr/>
          <p:nvPr/>
        </p:nvSpPr>
        <p:spPr>
          <a:xfrm>
            <a:off x="4572000" y="3651870"/>
            <a:ext cx="1944216" cy="50405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安全</a:t>
            </a:r>
          </a:p>
        </p:txBody>
      </p:sp>
      <p:sp>
        <p:nvSpPr>
          <p:cNvPr id="21" name="圆角矩形 20"/>
          <p:cNvSpPr/>
          <p:nvPr/>
        </p:nvSpPr>
        <p:spPr>
          <a:xfrm>
            <a:off x="6660232" y="3651870"/>
            <a:ext cx="1944216" cy="50405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方便</a:t>
            </a:r>
          </a:p>
        </p:txBody>
      </p:sp>
      <p:sp>
        <p:nvSpPr>
          <p:cNvPr id="23" name="圆角矩形 22"/>
          <p:cNvSpPr/>
          <p:nvPr/>
        </p:nvSpPr>
        <p:spPr>
          <a:xfrm>
            <a:off x="3383868" y="2590456"/>
            <a:ext cx="1944216" cy="50405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便宜</a:t>
            </a:r>
          </a:p>
        </p:txBody>
      </p:sp>
      <p:sp>
        <p:nvSpPr>
          <p:cNvPr id="24" name="圆角矩形 23"/>
          <p:cNvSpPr/>
          <p:nvPr/>
        </p:nvSpPr>
        <p:spPr>
          <a:xfrm>
            <a:off x="5544108" y="2590456"/>
            <a:ext cx="1944216" cy="50405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耐用</a:t>
            </a:r>
          </a:p>
        </p:txBody>
      </p:sp>
      <p:sp>
        <p:nvSpPr>
          <p:cNvPr id="25" name="圆角矩形 24"/>
          <p:cNvSpPr/>
          <p:nvPr/>
        </p:nvSpPr>
        <p:spPr>
          <a:xfrm>
            <a:off x="3383868" y="1966374"/>
            <a:ext cx="1944216" cy="50405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快乐</a:t>
            </a:r>
          </a:p>
        </p:txBody>
      </p:sp>
      <p:sp>
        <p:nvSpPr>
          <p:cNvPr id="26" name="圆角矩形 25"/>
          <p:cNvSpPr/>
          <p:nvPr/>
        </p:nvSpPr>
        <p:spPr>
          <a:xfrm>
            <a:off x="5544108" y="1966374"/>
            <a:ext cx="1944216" cy="50405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个性</a:t>
            </a:r>
          </a:p>
        </p:txBody>
      </p:sp>
      <p:sp>
        <p:nvSpPr>
          <p:cNvPr id="27" name="圆角矩形 26"/>
          <p:cNvSpPr/>
          <p:nvPr/>
        </p:nvSpPr>
        <p:spPr>
          <a:xfrm>
            <a:off x="4497494" y="1354306"/>
            <a:ext cx="1944216" cy="50405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自豪</a:t>
            </a:r>
          </a:p>
        </p:txBody>
      </p:sp>
      <p:sp>
        <p:nvSpPr>
          <p:cNvPr id="30" name="TextBox 29"/>
          <p:cNvSpPr txBox="1"/>
          <p:nvPr/>
        </p:nvSpPr>
        <p:spPr>
          <a:xfrm>
            <a:off x="2555776" y="3280332"/>
            <a:ext cx="1152128" cy="338554"/>
          </a:xfrm>
          <a:prstGeom prst="rect">
            <a:avLst/>
          </a:prstGeom>
          <a:noFill/>
        </p:spPr>
        <p:txBody>
          <a:bodyPr wrap="square" rtlCol="0">
            <a:spAutoFit/>
          </a:bodyPr>
          <a:lstStyle/>
          <a:p>
            <a:r>
              <a:rPr lang="zh-CN" altLang="en-US" sz="1600" dirty="0">
                <a:solidFill>
                  <a:srgbClr val="C00000"/>
                </a:solidFill>
                <a:latin typeface="微软雅黑" panose="020B0503020204020204" pitchFamily="34" charset="-122"/>
                <a:ea typeface="微软雅黑" panose="020B0503020204020204" pitchFamily="34" charset="-122"/>
              </a:rPr>
              <a:t>保健价值</a:t>
            </a:r>
          </a:p>
        </p:txBody>
      </p:sp>
      <p:sp>
        <p:nvSpPr>
          <p:cNvPr id="31" name="TextBox 30"/>
          <p:cNvSpPr txBox="1"/>
          <p:nvPr/>
        </p:nvSpPr>
        <p:spPr>
          <a:xfrm>
            <a:off x="2555776" y="1437057"/>
            <a:ext cx="1152128" cy="338554"/>
          </a:xfrm>
          <a:prstGeom prst="rect">
            <a:avLst/>
          </a:prstGeom>
          <a:noFill/>
        </p:spPr>
        <p:txBody>
          <a:bodyPr wrap="square" rtlCol="0">
            <a:spAutoFit/>
          </a:bodyPr>
          <a:lstStyle/>
          <a:p>
            <a:r>
              <a:rPr lang="zh-CN" altLang="en-US" sz="1600" dirty="0">
                <a:solidFill>
                  <a:srgbClr val="C00000"/>
                </a:solidFill>
                <a:latin typeface="微软雅黑" panose="020B0503020204020204" pitchFamily="34" charset="-122"/>
                <a:ea typeface="微软雅黑" panose="020B0503020204020204" pitchFamily="34" charset="-122"/>
              </a:rPr>
              <a:t>激励价值</a:t>
            </a:r>
          </a:p>
        </p:txBody>
      </p:sp>
      <p:sp>
        <p:nvSpPr>
          <p:cNvPr id="16" name="椭圆 15">
            <a:hlinkClick r:id="rId7"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2489842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1.1.3 </a:t>
            </a:r>
            <a:r>
              <a:rPr lang="zh-CN" altLang="en-US" dirty="0"/>
              <a:t>金字塔原理</a:t>
            </a:r>
          </a:p>
        </p:txBody>
      </p:sp>
      <p:pic>
        <p:nvPicPr>
          <p:cNvPr id="6" name="图片 5"/>
          <p:cNvPicPr/>
          <p:nvPr/>
        </p:nvPicPr>
        <p:blipFill>
          <a:blip r:embed="rId3" cstate="print"/>
          <a:srcRect/>
          <a:stretch>
            <a:fillRect/>
          </a:stretch>
        </p:blipFill>
        <p:spPr bwMode="auto">
          <a:xfrm>
            <a:off x="395536" y="1840319"/>
            <a:ext cx="4032448" cy="2664296"/>
          </a:xfrm>
          <a:prstGeom prst="rect">
            <a:avLst/>
          </a:prstGeom>
          <a:noFill/>
          <a:ln w="9525">
            <a:noFill/>
            <a:miter lim="800000"/>
            <a:headEnd/>
            <a:tailEnd/>
          </a:ln>
        </p:spPr>
      </p:pic>
      <p:pic>
        <p:nvPicPr>
          <p:cNvPr id="7" name="图片 6"/>
          <p:cNvPicPr/>
          <p:nvPr/>
        </p:nvPicPr>
        <p:blipFill>
          <a:blip r:embed="rId4" cstate="print">
            <a:clrChange>
              <a:clrFrom>
                <a:srgbClr val="FFFFFF"/>
              </a:clrFrom>
              <a:clrTo>
                <a:srgbClr val="FFFFFF">
                  <a:alpha val="0"/>
                </a:srgbClr>
              </a:clrTo>
            </a:clrChange>
          </a:blip>
          <a:srcRect/>
          <a:stretch>
            <a:fillRect/>
          </a:stretch>
        </p:blipFill>
        <p:spPr bwMode="auto">
          <a:xfrm>
            <a:off x="4427984" y="2031407"/>
            <a:ext cx="4499992" cy="2604145"/>
          </a:xfrm>
          <a:prstGeom prst="rect">
            <a:avLst/>
          </a:prstGeom>
          <a:noFill/>
          <a:ln w="9525">
            <a:noFill/>
            <a:miter lim="800000"/>
            <a:headEnd/>
            <a:tailEnd/>
          </a:ln>
        </p:spPr>
      </p:pic>
      <p:sp>
        <p:nvSpPr>
          <p:cNvPr id="3075" name="Rectangle 3"/>
          <p:cNvSpPr>
            <a:spLocks noChangeArrowheads="1"/>
          </p:cNvSpPr>
          <p:nvPr/>
        </p:nvSpPr>
        <p:spPr bwMode="auto">
          <a:xfrm>
            <a:off x="251520" y="591247"/>
            <a:ext cx="8388424" cy="9857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69875" algn="l" defTabSz="914400" rtl="0" eaLnBrk="1" fontAlgn="base" latinLnBrk="0" hangingPunct="1">
              <a:lnSpc>
                <a:spcPct val="150000"/>
              </a:lnSpc>
              <a:spcBef>
                <a:spcPct val="0"/>
              </a:spcBef>
              <a:spcAft>
                <a:spcPct val="0"/>
              </a:spcAft>
              <a:buClrTx/>
              <a:buSzTx/>
              <a:buFontTx/>
              <a:buNone/>
              <a:tabLst/>
            </a:pPr>
            <a:r>
              <a:rPr kumimoji="0" lang="zh-CN" altLang="en-US" b="1" i="0" u="none" strike="noStrike" cap="none" normalizeH="0" baseline="0" dirty="0">
                <a:ln>
                  <a:noFill/>
                </a:ln>
                <a:solidFill>
                  <a:srgbClr val="0070C0"/>
                </a:solidFill>
                <a:effectLst/>
                <a:latin typeface="微软雅黑" pitchFamily="34" charset="-122"/>
                <a:ea typeface="微软雅黑" pitchFamily="34" charset="-122"/>
                <a:cs typeface="Times New Roman" pitchFamily="18" charset="0"/>
              </a:rPr>
              <a:t>原则：</a:t>
            </a:r>
            <a:r>
              <a:rPr kumimoji="0" lang="en-US" altLang="zh-CN" b="1" i="0" u="none" strike="noStrike" cap="none" normalizeH="0" baseline="0" dirty="0">
                <a:ln>
                  <a:noFill/>
                </a:ln>
                <a:solidFill>
                  <a:srgbClr val="0070C0"/>
                </a:solidFill>
                <a:effectLst/>
                <a:latin typeface="微软雅黑" pitchFamily="34" charset="-122"/>
                <a:ea typeface="微软雅黑" pitchFamily="34" charset="-122"/>
                <a:cs typeface="Times New Roman" pitchFamily="18" charset="0"/>
              </a:rPr>
              <a:t>MECE</a:t>
            </a:r>
            <a:r>
              <a:rPr kumimoji="0" lang="zh-CN" altLang="en-US" b="1" i="0" u="none" strike="noStrike" cap="none" normalizeH="0" baseline="0" dirty="0">
                <a:ln>
                  <a:noFill/>
                </a:ln>
                <a:solidFill>
                  <a:srgbClr val="0070C0"/>
                </a:solidFill>
                <a:effectLst/>
                <a:latin typeface="微软雅黑" pitchFamily="34" charset="-122"/>
                <a:ea typeface="微软雅黑" pitchFamily="34" charset="-122"/>
                <a:cs typeface="Times New Roman" pitchFamily="18" charset="0"/>
              </a:rPr>
              <a:t>分析法</a:t>
            </a:r>
            <a:r>
              <a:rPr kumimoji="0" lang="en-US" altLang="zh-CN" b="1" i="0" u="none" strike="noStrike" cap="none" normalizeH="0" baseline="0" dirty="0">
                <a:ln>
                  <a:noFill/>
                </a:ln>
                <a:solidFill>
                  <a:srgbClr val="0070C0"/>
                </a:solidFill>
                <a:effectLst/>
                <a:latin typeface="微软雅黑" pitchFamily="34" charset="-122"/>
                <a:ea typeface="微软雅黑" pitchFamily="34" charset="-122"/>
                <a:cs typeface="Times New Roman" pitchFamily="18" charset="0"/>
              </a:rPr>
              <a:t>(Mutually Exclusive Collectively Exhaustive)</a:t>
            </a:r>
            <a:endParaRPr kumimoji="0" lang="en-US" altLang="zh-CN" sz="1100" b="0" i="0" u="none" strike="noStrike" cap="none" normalizeH="0" baseline="0" dirty="0">
              <a:ln>
                <a:noFill/>
              </a:ln>
              <a:solidFill>
                <a:srgbClr val="0070C0"/>
              </a:solidFill>
              <a:effectLst/>
              <a:latin typeface="微软雅黑" pitchFamily="34" charset="-122"/>
              <a:ea typeface="微软雅黑" pitchFamily="34" charset="-122"/>
            </a:endParaRPr>
          </a:p>
          <a:p>
            <a:pPr marL="0" marR="0" lvl="0" indent="269875" algn="l" defTabSz="914400" rtl="0" eaLnBrk="0" fontAlgn="base" latinLnBrk="0" hangingPunct="0">
              <a:lnSpc>
                <a:spcPct val="150000"/>
              </a:lnSpc>
              <a:spcBef>
                <a:spcPct val="0"/>
              </a:spcBef>
              <a:spcAft>
                <a:spcPct val="0"/>
              </a:spcAft>
              <a:buClrTx/>
              <a:buSzTx/>
              <a:buFontTx/>
              <a:buNone/>
              <a:tabLst/>
            </a:pPr>
            <a:r>
              <a:rPr kumimoji="0" lang="en-US" altLang="zh-CN" sz="1100" b="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MECE</a:t>
            </a:r>
            <a:r>
              <a:rPr kumimoji="0" lang="zh-CN" altLang="en-US" sz="1100" b="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，是</a:t>
            </a:r>
            <a:r>
              <a:rPr kumimoji="0" lang="en-US" altLang="zh-CN" sz="1100" b="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Mutually Exclusive Collectively Exhaustive</a:t>
            </a:r>
            <a:r>
              <a:rPr kumimoji="0" lang="zh-CN" altLang="en-US" sz="1100" b="0" i="0" u="none" strike="noStrike" cap="none" normalizeH="0" baseline="0" dirty="0">
                <a:ln>
                  <a:noFill/>
                </a:ln>
                <a:solidFill>
                  <a:schemeClr val="tx1"/>
                </a:solidFill>
                <a:effectLst/>
                <a:latin typeface="微软雅黑" pitchFamily="34" charset="-122"/>
                <a:ea typeface="微软雅黑" pitchFamily="34" charset="-122"/>
                <a:cs typeface="Times New Roman" pitchFamily="18" charset="0"/>
              </a:rPr>
              <a:t>，中文意思是“互斥，完全穷尽”。 也就是对于一个重大的议题，能够做到不重叠、不遗漏的分类，而且能够借此有效把握问题的核心，并解决问题的方法。</a:t>
            </a:r>
            <a:endParaRPr kumimoji="0" lang="zh-CN" altLang="en-US" sz="2400" b="0" i="0" u="none" strike="noStrike" cap="none" normalizeH="0" baseline="0" dirty="0">
              <a:ln>
                <a:noFill/>
              </a:ln>
              <a:solidFill>
                <a:schemeClr val="tx1"/>
              </a:solidFill>
              <a:effectLst/>
              <a:latin typeface="微软雅黑" pitchFamily="34" charset="-122"/>
              <a:ea typeface="微软雅黑" pitchFamily="34" charset="-122"/>
            </a:endParaRPr>
          </a:p>
        </p:txBody>
      </p:sp>
      <p:sp>
        <p:nvSpPr>
          <p:cNvPr id="8" name="椭圆 7">
            <a:hlinkClick r:id="rId5" action="ppaction://hlinksldjump"/>
          </p:cNvPr>
          <p:cNvSpPr>
            <a:spLocks noChangeAspect="1"/>
          </p:cNvSpPr>
          <p:nvPr/>
        </p:nvSpPr>
        <p:spPr>
          <a:xfrm>
            <a:off x="7879417" y="4515966"/>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400" b="1" kern="1200" dirty="0">
                <a:solidFill>
                  <a:srgbClr val="0070C0"/>
                </a:solidFill>
                <a:effectLst/>
                <a:latin typeface="微软雅黑" pitchFamily="34" charset="-122"/>
                <a:ea typeface="微软雅黑" pitchFamily="34" charset="-122"/>
                <a:cs typeface="+mj-cs"/>
              </a:rPr>
              <a:t>3.2.12.</a:t>
            </a:r>
            <a:r>
              <a:rPr lang="zh-CN" altLang="en-US" dirty="0"/>
              <a:t>企业价值关联分析模型</a:t>
            </a:r>
            <a:r>
              <a:rPr lang="en-US" altLang="zh-CN" dirty="0"/>
              <a:t>(4)</a:t>
            </a:r>
            <a:endParaRPr lang="zh-CN" altLang="en-US" dirty="0"/>
          </a:p>
        </p:txBody>
      </p:sp>
      <p:graphicFrame>
        <p:nvGraphicFramePr>
          <p:cNvPr id="4" name="图示 3"/>
          <p:cNvGraphicFramePr/>
          <p:nvPr>
            <p:extLst>
              <p:ext uri="{D42A27DB-BD31-4B8C-83A1-F6EECF244321}">
                <p14:modId xmlns:p14="http://schemas.microsoft.com/office/powerpoint/2010/main" val="1127303075"/>
              </p:ext>
            </p:extLst>
          </p:nvPr>
        </p:nvGraphicFramePr>
        <p:xfrm>
          <a:off x="-540568" y="771550"/>
          <a:ext cx="3024336" cy="13629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6" name="组合 55"/>
          <p:cNvGrpSpPr>
            <a:grpSpLocks noChangeAspect="1"/>
          </p:cNvGrpSpPr>
          <p:nvPr/>
        </p:nvGrpSpPr>
        <p:grpSpPr>
          <a:xfrm>
            <a:off x="558576" y="1986784"/>
            <a:ext cx="6896960" cy="2841653"/>
            <a:chOff x="395536" y="1448166"/>
            <a:chExt cx="8621200" cy="3552066"/>
          </a:xfrm>
        </p:grpSpPr>
        <p:grpSp>
          <p:nvGrpSpPr>
            <p:cNvPr id="5" name="组合 4"/>
            <p:cNvGrpSpPr/>
            <p:nvPr/>
          </p:nvGrpSpPr>
          <p:grpSpPr>
            <a:xfrm>
              <a:off x="395536" y="2625798"/>
              <a:ext cx="756000" cy="756000"/>
              <a:chOff x="4960303" y="447598"/>
              <a:chExt cx="756000" cy="756000"/>
            </a:xfrm>
          </p:grpSpPr>
          <p:sp>
            <p:nvSpPr>
              <p:cNvPr id="7" name="椭圆 6"/>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1</a:t>
                </a:r>
                <a:endParaRPr lang="zh-CN" altLang="en-US" sz="3200" b="1" dirty="0">
                  <a:latin typeface="Arial Black" panose="020B0A04020102020204" pitchFamily="34" charset="0"/>
                  <a:ea typeface="微软雅黑" panose="020B0503020204020204" pitchFamily="34" charset="-122"/>
                </a:endParaRPr>
              </a:p>
            </p:txBody>
          </p:sp>
        </p:grpSp>
        <p:grpSp>
          <p:nvGrpSpPr>
            <p:cNvPr id="9" name="组合 8"/>
            <p:cNvGrpSpPr/>
            <p:nvPr/>
          </p:nvGrpSpPr>
          <p:grpSpPr>
            <a:xfrm>
              <a:off x="2051720" y="1958246"/>
              <a:ext cx="756000" cy="756000"/>
              <a:chOff x="4960303" y="447598"/>
              <a:chExt cx="756000" cy="756000"/>
            </a:xfrm>
          </p:grpSpPr>
          <p:sp>
            <p:nvSpPr>
              <p:cNvPr id="10" name="椭圆 9"/>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2</a:t>
                </a:r>
                <a:endParaRPr lang="zh-CN" altLang="en-US" sz="3200" b="1" dirty="0">
                  <a:latin typeface="Arial Black" panose="020B0A04020102020204" pitchFamily="34" charset="0"/>
                  <a:ea typeface="微软雅黑" panose="020B0503020204020204" pitchFamily="34" charset="-122"/>
                </a:endParaRPr>
              </a:p>
            </p:txBody>
          </p:sp>
        </p:grpSp>
        <p:grpSp>
          <p:nvGrpSpPr>
            <p:cNvPr id="12" name="组合 11"/>
            <p:cNvGrpSpPr/>
            <p:nvPr/>
          </p:nvGrpSpPr>
          <p:grpSpPr>
            <a:xfrm>
              <a:off x="3566072" y="1790992"/>
              <a:ext cx="756000" cy="756000"/>
              <a:chOff x="4960303" y="447598"/>
              <a:chExt cx="756000" cy="756000"/>
            </a:xfrm>
          </p:grpSpPr>
          <p:sp>
            <p:nvSpPr>
              <p:cNvPr id="13" name="椭圆 12"/>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3</a:t>
                </a:r>
                <a:endParaRPr lang="zh-CN" altLang="en-US" sz="3200" b="1" dirty="0">
                  <a:latin typeface="Arial Black" panose="020B0A04020102020204" pitchFamily="34" charset="0"/>
                  <a:ea typeface="微软雅黑" panose="020B0503020204020204" pitchFamily="34" charset="-122"/>
                </a:endParaRPr>
              </a:p>
            </p:txBody>
          </p:sp>
        </p:grpSp>
        <p:grpSp>
          <p:nvGrpSpPr>
            <p:cNvPr id="18" name="组合 17"/>
            <p:cNvGrpSpPr/>
            <p:nvPr/>
          </p:nvGrpSpPr>
          <p:grpSpPr>
            <a:xfrm>
              <a:off x="5211270" y="2278427"/>
              <a:ext cx="756000" cy="756000"/>
              <a:chOff x="4960303" y="447598"/>
              <a:chExt cx="756000" cy="756000"/>
            </a:xfrm>
          </p:grpSpPr>
          <p:sp>
            <p:nvSpPr>
              <p:cNvPr id="19" name="椭圆 18"/>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4</a:t>
                </a:r>
                <a:endParaRPr lang="zh-CN" altLang="en-US" sz="3200" b="1" dirty="0">
                  <a:latin typeface="Arial Black" panose="020B0A04020102020204" pitchFamily="34" charset="0"/>
                  <a:ea typeface="微软雅黑" panose="020B0503020204020204" pitchFamily="34" charset="-122"/>
                </a:endParaRPr>
              </a:p>
            </p:txBody>
          </p:sp>
        </p:grpSp>
        <p:grpSp>
          <p:nvGrpSpPr>
            <p:cNvPr id="21" name="组合 20"/>
            <p:cNvGrpSpPr/>
            <p:nvPr/>
          </p:nvGrpSpPr>
          <p:grpSpPr>
            <a:xfrm>
              <a:off x="5888812" y="3797922"/>
              <a:ext cx="756000" cy="756000"/>
              <a:chOff x="4960303" y="447598"/>
              <a:chExt cx="756000" cy="756000"/>
            </a:xfrm>
          </p:grpSpPr>
          <p:sp>
            <p:nvSpPr>
              <p:cNvPr id="22" name="椭圆 21"/>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5</a:t>
                </a:r>
                <a:endParaRPr lang="zh-CN" altLang="en-US" sz="3200" b="1" dirty="0">
                  <a:latin typeface="Arial Black" panose="020B0A04020102020204" pitchFamily="34" charset="0"/>
                  <a:ea typeface="微软雅黑" panose="020B0503020204020204" pitchFamily="34" charset="-122"/>
                </a:endParaRPr>
              </a:p>
            </p:txBody>
          </p:sp>
        </p:grpSp>
        <p:grpSp>
          <p:nvGrpSpPr>
            <p:cNvPr id="24" name="组合 23"/>
            <p:cNvGrpSpPr/>
            <p:nvPr/>
          </p:nvGrpSpPr>
          <p:grpSpPr>
            <a:xfrm>
              <a:off x="7812360" y="3867894"/>
              <a:ext cx="756000" cy="756000"/>
              <a:chOff x="4960303" y="447598"/>
              <a:chExt cx="756000" cy="756000"/>
            </a:xfrm>
          </p:grpSpPr>
          <p:sp>
            <p:nvSpPr>
              <p:cNvPr id="25" name="椭圆 24"/>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6</a:t>
                </a:r>
                <a:endParaRPr lang="zh-CN" altLang="en-US" sz="3200" b="1" dirty="0">
                  <a:latin typeface="Arial Black" panose="020B0A04020102020204" pitchFamily="34" charset="0"/>
                  <a:ea typeface="微软雅黑" panose="020B0503020204020204" pitchFamily="34" charset="-122"/>
                </a:endParaRPr>
              </a:p>
            </p:txBody>
          </p:sp>
        </p:grpSp>
        <p:grpSp>
          <p:nvGrpSpPr>
            <p:cNvPr id="27" name="组合 26"/>
            <p:cNvGrpSpPr/>
            <p:nvPr/>
          </p:nvGrpSpPr>
          <p:grpSpPr>
            <a:xfrm>
              <a:off x="8100392" y="2181974"/>
              <a:ext cx="756000" cy="756000"/>
              <a:chOff x="4960303" y="447598"/>
              <a:chExt cx="756000" cy="756000"/>
            </a:xfrm>
          </p:grpSpPr>
          <p:sp>
            <p:nvSpPr>
              <p:cNvPr id="28" name="椭圆 27"/>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7</a:t>
                </a:r>
                <a:endParaRPr lang="zh-CN" altLang="en-US" sz="3200" b="1" dirty="0">
                  <a:latin typeface="Arial Black" panose="020B0A04020102020204" pitchFamily="34" charset="0"/>
                  <a:ea typeface="微软雅黑" panose="020B0503020204020204" pitchFamily="34" charset="-122"/>
                </a:endParaRPr>
              </a:p>
            </p:txBody>
          </p:sp>
        </p:grpSp>
        <p:cxnSp>
          <p:nvCxnSpPr>
            <p:cNvPr id="30" name="直接连接符 29"/>
            <p:cNvCxnSpPr>
              <a:stCxn id="7" idx="7"/>
              <a:endCxn id="10" idx="2"/>
            </p:cNvCxnSpPr>
            <p:nvPr/>
          </p:nvCxnSpPr>
          <p:spPr>
            <a:xfrm flipV="1">
              <a:off x="1040822" y="2336246"/>
              <a:ext cx="1010898" cy="400266"/>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a:stCxn id="10" idx="7"/>
              <a:endCxn id="14" idx="2"/>
            </p:cNvCxnSpPr>
            <p:nvPr/>
          </p:nvCxnSpPr>
          <p:spPr>
            <a:xfrm>
              <a:off x="2697006" y="2068960"/>
              <a:ext cx="959034" cy="100032"/>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35" name="直接连接符 34"/>
            <p:cNvCxnSpPr>
              <a:endCxn id="19" idx="2"/>
            </p:cNvCxnSpPr>
            <p:nvPr/>
          </p:nvCxnSpPr>
          <p:spPr>
            <a:xfrm>
              <a:off x="4232104" y="2278428"/>
              <a:ext cx="979166" cy="377999"/>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a:stCxn id="19" idx="4"/>
              <a:endCxn id="22" idx="1"/>
            </p:cNvCxnSpPr>
            <p:nvPr/>
          </p:nvCxnSpPr>
          <p:spPr>
            <a:xfrm>
              <a:off x="5589270" y="3034427"/>
              <a:ext cx="410256" cy="874209"/>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22" idx="6"/>
              <a:endCxn id="25" idx="2"/>
            </p:cNvCxnSpPr>
            <p:nvPr/>
          </p:nvCxnSpPr>
          <p:spPr>
            <a:xfrm>
              <a:off x="6644812" y="4175922"/>
              <a:ext cx="1167548" cy="69972"/>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45" name="直接连接符 44"/>
            <p:cNvCxnSpPr>
              <a:stCxn id="28" idx="4"/>
              <a:endCxn id="25" idx="0"/>
            </p:cNvCxnSpPr>
            <p:nvPr/>
          </p:nvCxnSpPr>
          <p:spPr>
            <a:xfrm flipH="1">
              <a:off x="8190360" y="2937974"/>
              <a:ext cx="288032" cy="929920"/>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49" name="矩形 48"/>
            <p:cNvSpPr/>
            <p:nvPr/>
          </p:nvSpPr>
          <p:spPr>
            <a:xfrm>
              <a:off x="7453952" y="4630900"/>
              <a:ext cx="1114408" cy="369332"/>
            </a:xfrm>
            <a:prstGeom prst="rect">
              <a:avLst/>
            </a:prstGeom>
          </p:spPr>
          <p:txBody>
            <a:bodyPr wrap="none">
              <a:spAutoFit/>
            </a:bodyPr>
            <a:lstStyle/>
            <a:p>
              <a:r>
                <a:rPr lang="zh-CN" altLang="en-US" b="1" dirty="0">
                  <a:solidFill>
                    <a:srgbClr val="0070C0"/>
                  </a:solidFill>
                  <a:latin typeface="微软雅黑" panose="020B0503020204020204" pitchFamily="34" charset="-122"/>
                  <a:ea typeface="微软雅黑" panose="020B0503020204020204" pitchFamily="34" charset="-122"/>
                </a:rPr>
                <a:t>质量控制</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50" name="矩形 49"/>
            <p:cNvSpPr/>
            <p:nvPr/>
          </p:nvSpPr>
          <p:spPr>
            <a:xfrm>
              <a:off x="7902328" y="1674553"/>
              <a:ext cx="1114408" cy="369332"/>
            </a:xfrm>
            <a:prstGeom prst="rect">
              <a:avLst/>
            </a:prstGeom>
          </p:spPr>
          <p:txBody>
            <a:bodyPr wrap="none">
              <a:spAutoFit/>
            </a:bodyPr>
            <a:lstStyle/>
            <a:p>
              <a:r>
                <a:rPr lang="zh-CN" altLang="en-US" b="1" dirty="0">
                  <a:solidFill>
                    <a:srgbClr val="0070C0"/>
                  </a:solidFill>
                  <a:latin typeface="微软雅黑" panose="020B0503020204020204" pitchFamily="34" charset="-122"/>
                  <a:ea typeface="微软雅黑" panose="020B0503020204020204" pitchFamily="34" charset="-122"/>
                </a:rPr>
                <a:t>成本控制</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51" name="矩形 50"/>
            <p:cNvSpPr/>
            <p:nvPr/>
          </p:nvSpPr>
          <p:spPr>
            <a:xfrm>
              <a:off x="6266812" y="3344843"/>
              <a:ext cx="1114408" cy="369332"/>
            </a:xfrm>
            <a:prstGeom prst="rect">
              <a:avLst/>
            </a:prstGeom>
          </p:spPr>
          <p:txBody>
            <a:bodyPr wrap="none">
              <a:spAutoFit/>
            </a:bodyPr>
            <a:lstStyle/>
            <a:p>
              <a:r>
                <a:rPr lang="zh-CN" altLang="en-US" b="1" dirty="0">
                  <a:solidFill>
                    <a:srgbClr val="0070C0"/>
                  </a:solidFill>
                  <a:latin typeface="微软雅黑" panose="020B0503020204020204" pitchFamily="34" charset="-122"/>
                  <a:ea typeface="微软雅黑" panose="020B0503020204020204" pitchFamily="34" charset="-122"/>
                </a:rPr>
                <a:t>销售服务</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52" name="矩形 51"/>
            <p:cNvSpPr/>
            <p:nvPr/>
          </p:nvSpPr>
          <p:spPr>
            <a:xfrm>
              <a:off x="4414827" y="3167384"/>
              <a:ext cx="1114408" cy="369332"/>
            </a:xfrm>
            <a:prstGeom prst="rect">
              <a:avLst/>
            </a:prstGeom>
          </p:spPr>
          <p:txBody>
            <a:bodyPr wrap="none">
              <a:spAutoFit/>
            </a:bodyPr>
            <a:lstStyle/>
            <a:p>
              <a:r>
                <a:rPr lang="zh-CN" altLang="en-US" b="1" dirty="0">
                  <a:solidFill>
                    <a:srgbClr val="0070C0"/>
                  </a:solidFill>
                  <a:latin typeface="微软雅黑" panose="020B0503020204020204" pitchFamily="34" charset="-122"/>
                  <a:ea typeface="微软雅黑" panose="020B0503020204020204" pitchFamily="34" charset="-122"/>
                </a:rPr>
                <a:t>生产加工</a:t>
              </a:r>
            </a:p>
          </p:txBody>
        </p:sp>
        <p:sp>
          <p:nvSpPr>
            <p:cNvPr id="53" name="矩形 52"/>
            <p:cNvSpPr/>
            <p:nvPr/>
          </p:nvSpPr>
          <p:spPr>
            <a:xfrm>
              <a:off x="539013" y="3588530"/>
              <a:ext cx="1114408" cy="369332"/>
            </a:xfrm>
            <a:prstGeom prst="rect">
              <a:avLst/>
            </a:prstGeom>
          </p:spPr>
          <p:txBody>
            <a:bodyPr wrap="none">
              <a:spAutoFit/>
            </a:bodyPr>
            <a:lstStyle/>
            <a:p>
              <a:r>
                <a:rPr lang="zh-CN" altLang="en-US" b="1" dirty="0">
                  <a:solidFill>
                    <a:srgbClr val="0070C0"/>
                  </a:solidFill>
                  <a:latin typeface="微软雅黑" panose="020B0503020204020204" pitchFamily="34" charset="-122"/>
                  <a:ea typeface="微软雅黑" panose="020B0503020204020204" pitchFamily="34" charset="-122"/>
                </a:rPr>
                <a:t>市场营销</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54" name="矩形 53"/>
            <p:cNvSpPr/>
            <p:nvPr/>
          </p:nvSpPr>
          <p:spPr>
            <a:xfrm>
              <a:off x="1979712" y="1448166"/>
              <a:ext cx="1114408" cy="369332"/>
            </a:xfrm>
            <a:prstGeom prst="rect">
              <a:avLst/>
            </a:prstGeom>
          </p:spPr>
          <p:txBody>
            <a:bodyPr wrap="none">
              <a:spAutoFit/>
            </a:bodyPr>
            <a:lstStyle/>
            <a:p>
              <a:r>
                <a:rPr lang="zh-CN" altLang="en-US" b="1" dirty="0">
                  <a:solidFill>
                    <a:srgbClr val="0070C0"/>
                  </a:solidFill>
                  <a:latin typeface="微软雅黑" panose="020B0503020204020204" pitchFamily="34" charset="-122"/>
                  <a:ea typeface="微软雅黑" panose="020B0503020204020204" pitchFamily="34" charset="-122"/>
                </a:rPr>
                <a:t>技术开发</a:t>
              </a:r>
              <a:endParaRPr lang="zh-CN" altLang="en-US" dirty="0">
                <a:solidFill>
                  <a:srgbClr val="0070C0"/>
                </a:solidFill>
                <a:latin typeface="微软雅黑" panose="020B0503020204020204" pitchFamily="34" charset="-122"/>
                <a:ea typeface="微软雅黑" panose="020B0503020204020204" pitchFamily="34" charset="-122"/>
              </a:endParaRPr>
            </a:p>
          </p:txBody>
        </p:sp>
        <p:sp>
          <p:nvSpPr>
            <p:cNvPr id="55" name="矩形 54"/>
            <p:cNvSpPr/>
            <p:nvPr/>
          </p:nvSpPr>
          <p:spPr>
            <a:xfrm>
              <a:off x="3275856" y="2655759"/>
              <a:ext cx="1114408" cy="369332"/>
            </a:xfrm>
            <a:prstGeom prst="rect">
              <a:avLst/>
            </a:prstGeom>
          </p:spPr>
          <p:txBody>
            <a:bodyPr wrap="none">
              <a:spAutoFit/>
            </a:bodyPr>
            <a:lstStyle/>
            <a:p>
              <a:r>
                <a:rPr lang="zh-CN" altLang="en-US" b="1" dirty="0">
                  <a:solidFill>
                    <a:srgbClr val="0070C0"/>
                  </a:solidFill>
                  <a:latin typeface="微软雅黑" panose="020B0503020204020204" pitchFamily="34" charset="-122"/>
                  <a:ea typeface="微软雅黑" panose="020B0503020204020204" pitchFamily="34" charset="-122"/>
                </a:rPr>
                <a:t>材料采购</a:t>
              </a:r>
              <a:endParaRPr lang="zh-CN" altLang="en-US" dirty="0">
                <a:solidFill>
                  <a:srgbClr val="0070C0"/>
                </a:solidFill>
                <a:latin typeface="微软雅黑" panose="020B0503020204020204" pitchFamily="34" charset="-122"/>
                <a:ea typeface="微软雅黑" panose="020B0503020204020204" pitchFamily="34" charset="-122"/>
              </a:endParaRPr>
            </a:p>
          </p:txBody>
        </p:sp>
      </p:grpSp>
      <p:grpSp>
        <p:nvGrpSpPr>
          <p:cNvPr id="61" name="组合 60"/>
          <p:cNvGrpSpPr>
            <a:grpSpLocks noChangeAspect="1"/>
          </p:cNvGrpSpPr>
          <p:nvPr/>
        </p:nvGrpSpPr>
        <p:grpSpPr>
          <a:xfrm>
            <a:off x="4276047" y="541763"/>
            <a:ext cx="4065111" cy="1813963"/>
            <a:chOff x="2010891" y="1777253"/>
            <a:chExt cx="5081389" cy="2267453"/>
          </a:xfrm>
        </p:grpSpPr>
        <p:grpSp>
          <p:nvGrpSpPr>
            <p:cNvPr id="62" name="组合 61"/>
            <p:cNvGrpSpPr/>
            <p:nvPr/>
          </p:nvGrpSpPr>
          <p:grpSpPr>
            <a:xfrm>
              <a:off x="2010891" y="1777253"/>
              <a:ext cx="4572000" cy="2267453"/>
              <a:chOff x="2010891" y="1777253"/>
              <a:chExt cx="4572000" cy="2267453"/>
            </a:xfrm>
          </p:grpSpPr>
          <p:sp>
            <p:nvSpPr>
              <p:cNvPr id="64" name="矩形 63"/>
              <p:cNvSpPr/>
              <p:nvPr/>
            </p:nvSpPr>
            <p:spPr>
              <a:xfrm rot="5400000">
                <a:off x="3195628" y="1493521"/>
                <a:ext cx="2202526" cy="2769989"/>
              </a:xfrm>
              <a:prstGeom prst="rect">
                <a:avLst/>
              </a:prstGeom>
            </p:spPr>
            <p:txBody>
              <a:bodyPr wrap="none">
                <a:spAutoFit/>
              </a:bodyPr>
              <a:lstStyle/>
              <a:p>
                <a:pPr lvl="0"/>
                <a:r>
                  <a:rPr lang="zh-CN" altLang="en-US" sz="13800" dirty="0">
                    <a:solidFill>
                      <a:srgbClr val="0070C0"/>
                    </a:solidFill>
                    <a:sym typeface="Wingdings"/>
                  </a:rPr>
                  <a:t></a:t>
                </a:r>
                <a:endParaRPr lang="zh-CN" altLang="en-US" sz="13800" dirty="0">
                  <a:solidFill>
                    <a:srgbClr val="0070C0"/>
                  </a:solidFill>
                </a:endParaRPr>
              </a:p>
            </p:txBody>
          </p:sp>
          <p:sp>
            <p:nvSpPr>
              <p:cNvPr id="65" name="矩形 64"/>
              <p:cNvSpPr/>
              <p:nvPr/>
            </p:nvSpPr>
            <p:spPr>
              <a:xfrm>
                <a:off x="2010891" y="1779662"/>
                <a:ext cx="4572000" cy="2265044"/>
              </a:xfrm>
              <a:prstGeom prst="rect">
                <a:avLst/>
              </a:prstGeom>
            </p:spPr>
            <p:txBody>
              <a:bodyPr>
                <a:spAutoFit/>
              </a:bodyPr>
              <a:lstStyle/>
              <a:p>
                <a:pPr>
                  <a:lnSpc>
                    <a:spcPct val="150000"/>
                  </a:lnSpc>
                </a:pPr>
                <a:r>
                  <a:rPr lang="zh-CN" altLang="en-US" sz="1400" b="1" dirty="0">
                    <a:solidFill>
                      <a:srgbClr val="0070C0"/>
                    </a:solidFill>
                    <a:latin typeface="微软雅黑" panose="020B0503020204020204" pitchFamily="34" charset="-122"/>
                    <a:ea typeface="微软雅黑" panose="020B0503020204020204" pitchFamily="34" charset="-122"/>
                  </a:rPr>
                  <a:t>基础活动</a:t>
                </a:r>
                <a:endParaRPr lang="en-US" altLang="zh-CN" sz="1400" b="1"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050" dirty="0">
                    <a:solidFill>
                      <a:srgbClr val="0070C0"/>
                    </a:solidFill>
                    <a:latin typeface="微软雅黑" panose="020B0503020204020204" pitchFamily="34" charset="-122"/>
                    <a:ea typeface="微软雅黑" panose="020B0503020204020204" pitchFamily="34" charset="-122"/>
                  </a:rPr>
                  <a:t>沟通授权</a:t>
                </a:r>
              </a:p>
              <a:p>
                <a:pPr marL="285750" indent="-285750">
                  <a:lnSpc>
                    <a:spcPct val="150000"/>
                  </a:lnSpc>
                  <a:buFont typeface="Wingdings" panose="05000000000000000000" pitchFamily="2" charset="2"/>
                  <a:buChar char="l"/>
                </a:pPr>
                <a:r>
                  <a:rPr lang="zh-CN" altLang="en-US" sz="1050" dirty="0">
                    <a:solidFill>
                      <a:srgbClr val="0070C0"/>
                    </a:solidFill>
                    <a:latin typeface="微软雅黑" panose="020B0503020204020204" pitchFamily="34" charset="-122"/>
                    <a:ea typeface="微软雅黑" panose="020B0503020204020204" pitchFamily="34" charset="-122"/>
                  </a:rPr>
                  <a:t>跟踪考核</a:t>
                </a:r>
              </a:p>
              <a:p>
                <a:pPr marL="285750" indent="-285750">
                  <a:lnSpc>
                    <a:spcPct val="150000"/>
                  </a:lnSpc>
                  <a:buFont typeface="Wingdings" panose="05000000000000000000" pitchFamily="2" charset="2"/>
                  <a:buChar char="l"/>
                </a:pPr>
                <a:r>
                  <a:rPr lang="zh-CN" altLang="en-US" sz="1050" dirty="0">
                    <a:solidFill>
                      <a:srgbClr val="0070C0"/>
                    </a:solidFill>
                    <a:latin typeface="微软雅黑" panose="020B0503020204020204" pitchFamily="34" charset="-122"/>
                    <a:ea typeface="微软雅黑" panose="020B0503020204020204" pitchFamily="34" charset="-122"/>
                  </a:rPr>
                  <a:t>奖惩激励</a:t>
                </a:r>
              </a:p>
              <a:p>
                <a:pPr marL="285750" indent="-285750">
                  <a:lnSpc>
                    <a:spcPct val="150000"/>
                  </a:lnSpc>
                  <a:buFont typeface="Wingdings" panose="05000000000000000000" pitchFamily="2" charset="2"/>
                  <a:buChar char="l"/>
                </a:pPr>
                <a:r>
                  <a:rPr lang="zh-CN" altLang="en-US" sz="1050" dirty="0">
                    <a:solidFill>
                      <a:srgbClr val="0070C0"/>
                    </a:solidFill>
                    <a:latin typeface="微软雅黑" panose="020B0503020204020204" pitchFamily="34" charset="-122"/>
                    <a:ea typeface="微软雅黑" panose="020B0503020204020204" pitchFamily="34" charset="-122"/>
                  </a:rPr>
                  <a:t>优化投入</a:t>
                </a:r>
              </a:p>
              <a:p>
                <a:pPr marL="285750" indent="-285750">
                  <a:lnSpc>
                    <a:spcPct val="150000"/>
                  </a:lnSpc>
                  <a:buFont typeface="Wingdings" panose="05000000000000000000" pitchFamily="2" charset="2"/>
                  <a:buChar char="l"/>
                </a:pPr>
                <a:r>
                  <a:rPr lang="zh-CN" altLang="en-US" sz="1050" dirty="0">
                    <a:solidFill>
                      <a:srgbClr val="0070C0"/>
                    </a:solidFill>
                    <a:latin typeface="微软雅黑" panose="020B0503020204020204" pitchFamily="34" charset="-122"/>
                    <a:ea typeface="微软雅黑" panose="020B0503020204020204" pitchFamily="34" charset="-122"/>
                  </a:rPr>
                  <a:t>协调关系</a:t>
                </a:r>
              </a:p>
              <a:p>
                <a:r>
                  <a:rPr lang="zh-CN" altLang="en-US" sz="1200" dirty="0"/>
                  <a:t>　　</a:t>
                </a:r>
              </a:p>
            </p:txBody>
          </p:sp>
        </p:grpSp>
        <p:sp>
          <p:nvSpPr>
            <p:cNvPr id="63" name="矩形 62"/>
            <p:cNvSpPr/>
            <p:nvPr/>
          </p:nvSpPr>
          <p:spPr>
            <a:xfrm>
              <a:off x="5364087" y="2429250"/>
              <a:ext cx="1728193" cy="1336905"/>
            </a:xfrm>
            <a:prstGeom prst="rect">
              <a:avLst/>
            </a:prstGeom>
          </p:spPr>
          <p:txBody>
            <a:bodyPr wrap="square">
              <a:spAutoFit/>
            </a:bodyPr>
            <a:lstStyle/>
            <a:p>
              <a:r>
                <a:rPr lang="zh-CN" altLang="en-US" sz="1400" b="1" dirty="0">
                  <a:solidFill>
                    <a:srgbClr val="0070C0"/>
                  </a:solidFill>
                  <a:latin typeface="微软雅黑" panose="020B0503020204020204" pitchFamily="34" charset="-122"/>
                  <a:ea typeface="微软雅黑" panose="020B0503020204020204" pitchFamily="34" charset="-122"/>
                </a:rPr>
                <a:t>人力资源开发</a:t>
              </a:r>
              <a:endParaRPr lang="en-US" altLang="zh-CN" sz="1400" b="1" dirty="0">
                <a:solidFill>
                  <a:srgbClr val="0070C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l"/>
              </a:pPr>
              <a:r>
                <a:rPr lang="zh-CN" altLang="en-US" sz="1050" dirty="0">
                  <a:solidFill>
                    <a:srgbClr val="0070C0"/>
                  </a:solidFill>
                  <a:latin typeface="微软雅黑" panose="020B0503020204020204" pitchFamily="34" charset="-122"/>
                  <a:ea typeface="微软雅黑" panose="020B0503020204020204" pitchFamily="34" charset="-122"/>
                </a:rPr>
                <a:t>人才选聘</a:t>
              </a:r>
            </a:p>
            <a:p>
              <a:pPr marL="285750" indent="-285750">
                <a:lnSpc>
                  <a:spcPct val="150000"/>
                </a:lnSpc>
                <a:buFont typeface="Wingdings" panose="05000000000000000000" pitchFamily="2" charset="2"/>
                <a:buChar char="l"/>
              </a:pPr>
              <a:r>
                <a:rPr lang="zh-CN" altLang="en-US" sz="1050" dirty="0">
                  <a:solidFill>
                    <a:srgbClr val="0070C0"/>
                  </a:solidFill>
                  <a:latin typeface="微软雅黑" panose="020B0503020204020204" pitchFamily="34" charset="-122"/>
                  <a:ea typeface="微软雅黑" panose="020B0503020204020204" pitchFamily="34" charset="-122"/>
                </a:rPr>
                <a:t>技能培训</a:t>
              </a:r>
            </a:p>
            <a:p>
              <a:pPr marL="285750" indent="-285750">
                <a:lnSpc>
                  <a:spcPct val="150000"/>
                </a:lnSpc>
                <a:buFont typeface="Wingdings" panose="05000000000000000000" pitchFamily="2" charset="2"/>
                <a:buChar char="l"/>
              </a:pPr>
              <a:r>
                <a:rPr lang="zh-CN" altLang="en-US" sz="1050" dirty="0">
                  <a:solidFill>
                    <a:srgbClr val="0070C0"/>
                  </a:solidFill>
                  <a:latin typeface="微软雅黑" panose="020B0503020204020204" pitchFamily="34" charset="-122"/>
                  <a:ea typeface="微软雅黑" panose="020B0503020204020204" pitchFamily="34" charset="-122"/>
                </a:rPr>
                <a:t>潜能发掘</a:t>
              </a:r>
            </a:p>
          </p:txBody>
        </p:sp>
      </p:grpSp>
      <p:sp>
        <p:nvSpPr>
          <p:cNvPr id="66" name="TextBox 65"/>
          <p:cNvSpPr txBox="1"/>
          <p:nvPr/>
        </p:nvSpPr>
        <p:spPr>
          <a:xfrm>
            <a:off x="2286768" y="3550598"/>
            <a:ext cx="1152128" cy="584775"/>
          </a:xfrm>
          <a:prstGeom prst="rect">
            <a:avLst/>
          </a:prstGeom>
          <a:noFill/>
        </p:spPr>
        <p:txBody>
          <a:bodyPr wrap="square" rtlCol="0">
            <a:spAutoFit/>
          </a:bodyPr>
          <a:lstStyle/>
          <a:p>
            <a:r>
              <a:rPr lang="zh-CN" altLang="en-US" sz="1600" dirty="0">
                <a:solidFill>
                  <a:srgbClr val="C00000"/>
                </a:solidFill>
                <a:latin typeface="微软雅黑" panose="020B0503020204020204" pitchFamily="34" charset="-122"/>
                <a:ea typeface="微软雅黑" panose="020B0503020204020204" pitchFamily="34" charset="-122"/>
              </a:rPr>
              <a:t>直接价值活动</a:t>
            </a:r>
          </a:p>
        </p:txBody>
      </p:sp>
      <p:sp>
        <p:nvSpPr>
          <p:cNvPr id="67" name="TextBox 66"/>
          <p:cNvSpPr txBox="1"/>
          <p:nvPr/>
        </p:nvSpPr>
        <p:spPr>
          <a:xfrm>
            <a:off x="6694602" y="481878"/>
            <a:ext cx="1152128" cy="584775"/>
          </a:xfrm>
          <a:prstGeom prst="rect">
            <a:avLst/>
          </a:prstGeom>
          <a:noFill/>
        </p:spPr>
        <p:txBody>
          <a:bodyPr wrap="square" rtlCol="0">
            <a:spAutoFit/>
          </a:bodyPr>
          <a:lstStyle/>
          <a:p>
            <a:r>
              <a:rPr lang="zh-CN" altLang="en-US" sz="1600" dirty="0">
                <a:solidFill>
                  <a:srgbClr val="C00000"/>
                </a:solidFill>
                <a:latin typeface="微软雅黑" panose="020B0503020204020204" pitchFamily="34" charset="-122"/>
                <a:ea typeface="微软雅黑" panose="020B0503020204020204" pitchFamily="34" charset="-122"/>
              </a:rPr>
              <a:t>间接价值活动</a:t>
            </a:r>
          </a:p>
        </p:txBody>
      </p:sp>
      <p:sp>
        <p:nvSpPr>
          <p:cNvPr id="46" name="椭圆 45">
            <a:hlinkClick r:id="rId7" action="ppaction://hlinksldjump"/>
          </p:cNvPr>
          <p:cNvSpPr>
            <a:spLocks noChangeAspect="1"/>
          </p:cNvSpPr>
          <p:nvPr/>
        </p:nvSpPr>
        <p:spPr>
          <a:xfrm>
            <a:off x="8686800" y="4747500"/>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248984206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过渡页</a:t>
            </a:r>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0"/>
          </p:nvPr>
        </p:nvSpPr>
        <p:spPr>
          <a:xfrm>
            <a:off x="457200" y="4767263"/>
            <a:ext cx="2133600" cy="273844"/>
          </a:xfrm>
        </p:spPr>
        <p:txBody>
          <a:bodyPr/>
          <a:lstStyle/>
          <a:p>
            <a:fld id="{C23BE8A3-4098-4EC4-8DEB-0A0778DE3B3B}" type="slidenum">
              <a:rPr lang="en-US" altLang="zh-CN"/>
              <a:pPr/>
              <a:t>71</a:t>
            </a:fld>
            <a:endParaRPr lang="en-US" altLang="zh-CN"/>
          </a:p>
        </p:txBody>
      </p:sp>
      <p:sp>
        <p:nvSpPr>
          <p:cNvPr id="5" name="Rectangle 13"/>
          <p:cNvSpPr>
            <a:spLocks noChangeArrowheads="1"/>
          </p:cNvSpPr>
          <p:nvPr/>
        </p:nvSpPr>
        <p:spPr bwMode="auto">
          <a:xfrm>
            <a:off x="3343276" y="0"/>
            <a:ext cx="5800725" cy="5143500"/>
          </a:xfrm>
          <a:prstGeom prst="rect">
            <a:avLst/>
          </a:prstGeom>
          <a:solidFill>
            <a:schemeClr val="bg1"/>
          </a:solidFill>
          <a:ln w="9525">
            <a:noFill/>
            <a:miter lim="800000"/>
            <a:headEnd/>
            <a:tailEnd/>
          </a:ln>
          <a:effectLst/>
        </p:spPr>
        <p:txBody>
          <a:bodyPr wrap="none" anchor="ctr"/>
          <a:lstStyle/>
          <a:p>
            <a:endParaRPr lang="zh-CN" altLang="en-US"/>
          </a:p>
        </p:txBody>
      </p:sp>
      <p:sp>
        <p:nvSpPr>
          <p:cNvPr id="6" name="Rectangle 6"/>
          <p:cNvSpPr>
            <a:spLocks noChangeArrowheads="1"/>
          </p:cNvSpPr>
          <p:nvPr/>
        </p:nvSpPr>
        <p:spPr bwMode="auto">
          <a:xfrm>
            <a:off x="0" y="0"/>
            <a:ext cx="3352800" cy="5141912"/>
          </a:xfrm>
          <a:prstGeom prst="rect">
            <a:avLst/>
          </a:prstGeom>
          <a:solidFill>
            <a:srgbClr val="0070C0"/>
          </a:solidFill>
          <a:ln w="25400" algn="ctr">
            <a:noFill/>
            <a:miter lim="800000"/>
            <a:headEnd/>
            <a:tailEnd/>
          </a:ln>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 name="TextBox 15"/>
          <p:cNvSpPr txBox="1"/>
          <p:nvPr/>
        </p:nvSpPr>
        <p:spPr>
          <a:xfrm>
            <a:off x="1033463" y="2585240"/>
            <a:ext cx="2376487" cy="579258"/>
          </a:xfrm>
          <a:prstGeom prst="rect">
            <a:avLst/>
          </a:prstGeom>
          <a:noFill/>
        </p:spPr>
        <p:txBody>
          <a:bodyPr>
            <a:spAutoFit/>
          </a:bodyPr>
          <a:lstStyle/>
          <a:p>
            <a:pPr algn="ctr"/>
            <a:r>
              <a:rPr lang="en-US" altLang="zh-CN" sz="3200" dirty="0">
                <a:solidFill>
                  <a:schemeClr val="bg1"/>
                </a:solidFill>
                <a:latin typeface="Agency FB" pitchFamily="34" charset="0"/>
                <a:ea typeface="Adobe 宋体 Std L" pitchFamily="18" charset="-122"/>
              </a:rPr>
              <a:t>Contents Page</a:t>
            </a:r>
          </a:p>
        </p:txBody>
      </p:sp>
      <p:sp>
        <p:nvSpPr>
          <p:cNvPr id="8" name="文本框 52"/>
          <p:cNvSpPr txBox="1"/>
          <p:nvPr/>
        </p:nvSpPr>
        <p:spPr>
          <a:xfrm>
            <a:off x="1033463" y="1699689"/>
            <a:ext cx="2376487" cy="853811"/>
          </a:xfrm>
          <a:prstGeom prst="rect">
            <a:avLst/>
          </a:prstGeom>
          <a:noFill/>
        </p:spPr>
        <p:txBody>
          <a:bodyPr>
            <a:spAutoFit/>
          </a:bodyPr>
          <a:lstStyle/>
          <a:p>
            <a:pPr algn="ctr" fontAlgn="auto">
              <a:spcBef>
                <a:spcPts val="0"/>
              </a:spcBef>
              <a:spcAft>
                <a:spcPts val="0"/>
              </a:spcAft>
              <a:defRPr/>
            </a:pPr>
            <a:r>
              <a:rPr lang="zh-CN" altLang="en-US" sz="5000" b="1" dirty="0">
                <a:solidFill>
                  <a:schemeClr val="bg1"/>
                </a:solidFill>
                <a:latin typeface="+mn-lt"/>
                <a:ea typeface="微软雅黑"/>
              </a:rPr>
              <a:t>目录页</a:t>
            </a:r>
          </a:p>
        </p:txBody>
      </p:sp>
      <p:sp>
        <p:nvSpPr>
          <p:cNvPr id="9" name="对角圆角矩形 28"/>
          <p:cNvSpPr>
            <a:spLocks noChangeArrowheads="1"/>
          </p:cNvSpPr>
          <p:nvPr/>
        </p:nvSpPr>
        <p:spPr bwMode="auto">
          <a:xfrm>
            <a:off x="4127500" y="3219822"/>
            <a:ext cx="4175125" cy="649087"/>
          </a:xfrm>
          <a:custGeom>
            <a:avLst/>
            <a:gdLst>
              <a:gd name="T0" fmla="*/ 4176464 w 4176464"/>
              <a:gd name="T1" fmla="*/ 324036 h 648072"/>
              <a:gd name="T2" fmla="*/ 2088232 w 4176464"/>
              <a:gd name="T3" fmla="*/ 648072 h 648072"/>
              <a:gd name="T4" fmla="*/ 0 w 4176464"/>
              <a:gd name="T5" fmla="*/ 324036 h 648072"/>
              <a:gd name="T6" fmla="*/ 2088232 w 4176464"/>
              <a:gd name="T7" fmla="*/ 0 h 648072"/>
              <a:gd name="T8" fmla="*/ 0 60000 65536"/>
              <a:gd name="T9" fmla="*/ 5898240 60000 65536"/>
              <a:gd name="T10" fmla="*/ 11796480 60000 65536"/>
              <a:gd name="T11" fmla="*/ 17694720 60000 65536"/>
              <a:gd name="T12" fmla="*/ 39753 w 4176464"/>
              <a:gd name="T13" fmla="*/ 39753 h 648072"/>
              <a:gd name="T14" fmla="*/ 4136711 w 4176464"/>
              <a:gd name="T15" fmla="*/ 608319 h 648072"/>
            </a:gdLst>
            <a:ahLst/>
            <a:cxnLst>
              <a:cxn ang="T8">
                <a:pos x="T0" y="T1"/>
              </a:cxn>
              <a:cxn ang="T9">
                <a:pos x="T2" y="T3"/>
              </a:cxn>
              <a:cxn ang="T10">
                <a:pos x="T4" y="T5"/>
              </a:cxn>
              <a:cxn ang="T11">
                <a:pos x="T6" y="T7"/>
              </a:cxn>
            </a:cxnLst>
            <a:rect l="T12" t="T13" r="T14" b="T15"/>
            <a:pathLst>
              <a:path w="4176464" h="648072">
                <a:moveTo>
                  <a:pt x="135726" y="0"/>
                </a:moveTo>
                <a:lnTo>
                  <a:pt x="4176464" y="0"/>
                </a:lnTo>
                <a:lnTo>
                  <a:pt x="4176464" y="512346"/>
                </a:lnTo>
                <a:cubicBezTo>
                  <a:pt x="4176464" y="587305"/>
                  <a:pt x="4115697" y="648071"/>
                  <a:pt x="4040738" y="648072"/>
                </a:cubicBezTo>
                <a:lnTo>
                  <a:pt x="0" y="648072"/>
                </a:lnTo>
                <a:lnTo>
                  <a:pt x="0" y="135726"/>
                </a:lnTo>
                <a:cubicBezTo>
                  <a:pt x="0" y="60766"/>
                  <a:pt x="60766" y="0"/>
                  <a:pt x="135725" y="0"/>
                </a:cubicBezTo>
                <a:close/>
              </a:path>
            </a:pathLst>
          </a:custGeom>
          <a:solidFill>
            <a:srgbClr val="0070C0"/>
          </a:solidFill>
          <a:ln w="25400" algn="ctr">
            <a:noFill/>
            <a:miter lim="800000"/>
            <a:headEnd/>
            <a:tailEnd/>
          </a:ln>
        </p:spPr>
        <p:txBody>
          <a:bodyPr anchor="ctr"/>
          <a:lstStyle/>
          <a:p>
            <a:pPr algn="ctr" fontAlgn="auto">
              <a:spcBef>
                <a:spcPts val="0"/>
              </a:spcBef>
              <a:spcAft>
                <a:spcPts val="0"/>
              </a:spcAft>
              <a:defRPr/>
            </a:pPr>
            <a:endParaRPr lang="zh-CN" altLang="en-US">
              <a:solidFill>
                <a:schemeClr val="lt1"/>
              </a:solidFill>
              <a:latin typeface="+mn-lt"/>
              <a:ea typeface="+mn-ea"/>
            </a:endParaRPr>
          </a:p>
        </p:txBody>
      </p:sp>
      <p:sp>
        <p:nvSpPr>
          <p:cNvPr id="11" name="TextBox 6"/>
          <p:cNvSpPr txBox="1"/>
          <p:nvPr/>
        </p:nvSpPr>
        <p:spPr>
          <a:xfrm>
            <a:off x="4527551" y="1334588"/>
            <a:ext cx="3833813" cy="369218"/>
          </a:xfrm>
          <a:prstGeom prst="rect">
            <a:avLst/>
          </a:prstGeom>
          <a:noFill/>
        </p:spPr>
        <p:txBody>
          <a:bodyPr lIns="0" tIns="0" rIns="0" bIns="0" anchor="ctr">
            <a:spAutoFit/>
          </a:bodyPr>
          <a:lstStyle/>
          <a:p>
            <a:r>
              <a:rPr lang="en-US" altLang="zh-CN" sz="2400" dirty="0">
                <a:solidFill>
                  <a:srgbClr val="808080"/>
                </a:solidFill>
                <a:latin typeface="Impact" pitchFamily="34" charset="0"/>
                <a:ea typeface="微软雅黑" pitchFamily="34" charset="-122"/>
              </a:rPr>
              <a:t>3.1    </a:t>
            </a:r>
            <a:r>
              <a:rPr lang="zh-CN" altLang="en-US" sz="2400" dirty="0">
                <a:solidFill>
                  <a:srgbClr val="808080"/>
                </a:solidFill>
                <a:latin typeface="Impact" pitchFamily="34" charset="0"/>
                <a:ea typeface="微软雅黑" pitchFamily="34" charset="-122"/>
              </a:rPr>
              <a:t>总体战略</a:t>
            </a:r>
          </a:p>
        </p:txBody>
      </p:sp>
      <p:sp>
        <p:nvSpPr>
          <p:cNvPr id="12" name="TextBox 10"/>
          <p:cNvSpPr txBox="1"/>
          <p:nvPr/>
        </p:nvSpPr>
        <p:spPr>
          <a:xfrm>
            <a:off x="4518026" y="2319146"/>
            <a:ext cx="3833813" cy="368186"/>
          </a:xfrm>
          <a:prstGeom prst="rect">
            <a:avLst/>
          </a:prstGeom>
          <a:noFill/>
        </p:spPr>
        <p:txBody>
          <a:bodyPr lIns="0" tIns="0" rIns="0" bIns="0" anchor="ctr">
            <a:spAutoFit/>
          </a:bodyPr>
          <a:lstStyle/>
          <a:p>
            <a:r>
              <a:rPr lang="en-US" altLang="zh-CN" sz="2400" b="1" dirty="0">
                <a:solidFill>
                  <a:schemeClr val="bg1">
                    <a:lumMod val="50000"/>
                  </a:schemeClr>
                </a:solidFill>
                <a:latin typeface="Impact" pitchFamily="34" charset="0"/>
                <a:ea typeface="微软雅黑" pitchFamily="34" charset="-122"/>
              </a:rPr>
              <a:t>3.2    </a:t>
            </a:r>
            <a:r>
              <a:rPr lang="zh-CN" altLang="en-US" sz="2400" dirty="0">
                <a:solidFill>
                  <a:srgbClr val="808080"/>
                </a:solidFill>
                <a:latin typeface="Impact" pitchFamily="34" charset="0"/>
                <a:ea typeface="微软雅黑" pitchFamily="34" charset="-122"/>
              </a:rPr>
              <a:t>公司层战略</a:t>
            </a:r>
          </a:p>
        </p:txBody>
      </p:sp>
      <p:sp>
        <p:nvSpPr>
          <p:cNvPr id="13" name="TextBox 11"/>
          <p:cNvSpPr txBox="1"/>
          <p:nvPr/>
        </p:nvSpPr>
        <p:spPr>
          <a:xfrm>
            <a:off x="4518026" y="3354660"/>
            <a:ext cx="3833813" cy="369218"/>
          </a:xfrm>
          <a:prstGeom prst="rect">
            <a:avLst/>
          </a:prstGeom>
          <a:noFill/>
        </p:spPr>
        <p:txBody>
          <a:bodyPr lIns="0" tIns="0" rIns="0" bIns="0" anchor="ctr">
            <a:spAutoFit/>
          </a:bodyPr>
          <a:lstStyle/>
          <a:p>
            <a:r>
              <a:rPr lang="en-US" altLang="zh-CN" sz="2400" dirty="0">
                <a:solidFill>
                  <a:schemeClr val="bg1"/>
                </a:solidFill>
                <a:latin typeface="Impact" pitchFamily="34" charset="0"/>
                <a:ea typeface="微软雅黑" pitchFamily="34" charset="-122"/>
              </a:rPr>
              <a:t>3.3    </a:t>
            </a:r>
            <a:r>
              <a:rPr lang="zh-CN" altLang="en-US" sz="2400" b="1" dirty="0">
                <a:solidFill>
                  <a:schemeClr val="bg1"/>
                </a:solidFill>
                <a:latin typeface="Impact" pitchFamily="34" charset="0"/>
                <a:ea typeface="微软雅黑" pitchFamily="34" charset="-122"/>
              </a:rPr>
              <a:t>业务层战略</a:t>
            </a:r>
            <a:endParaRPr lang="zh-CN" altLang="en-US" sz="2400" b="1" dirty="0">
              <a:solidFill>
                <a:schemeClr val="bg1"/>
              </a:solidFill>
              <a:latin typeface="微软雅黑" pitchFamily="34" charset="-122"/>
              <a:ea typeface="微软雅黑" pitchFamily="34" charset="-122"/>
            </a:endParaRPr>
          </a:p>
        </p:txBody>
      </p:sp>
      <p:sp>
        <p:nvSpPr>
          <p:cNvPr id="14" name="椭圆 13">
            <a:hlinkClick r:id="rId2"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315613242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3.3.1 </a:t>
            </a:r>
            <a:r>
              <a:rPr lang="zh-CN" altLang="en-US" dirty="0"/>
              <a:t>波士顿矩阵（</a:t>
            </a:r>
            <a:r>
              <a:rPr lang="en-US" altLang="zh-CN" dirty="0"/>
              <a:t>BCG Matrix</a:t>
            </a:r>
            <a:r>
              <a:rPr lang="zh-CN" altLang="en-US" dirty="0"/>
              <a:t>）</a:t>
            </a:r>
          </a:p>
        </p:txBody>
      </p:sp>
      <p:grpSp>
        <p:nvGrpSpPr>
          <p:cNvPr id="13" name="组合 12"/>
          <p:cNvGrpSpPr/>
          <p:nvPr/>
        </p:nvGrpSpPr>
        <p:grpSpPr>
          <a:xfrm>
            <a:off x="4788024" y="1591146"/>
            <a:ext cx="3456384" cy="2456128"/>
            <a:chOff x="4139952" y="1069002"/>
            <a:chExt cx="3456384" cy="2456128"/>
          </a:xfrm>
        </p:grpSpPr>
        <p:sp>
          <p:nvSpPr>
            <p:cNvPr id="9" name="矩形 8"/>
            <p:cNvSpPr/>
            <p:nvPr/>
          </p:nvSpPr>
          <p:spPr>
            <a:xfrm>
              <a:off x="4139952" y="1069002"/>
              <a:ext cx="1728192" cy="122413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868144" y="1069002"/>
              <a:ext cx="1728192" cy="122413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5868144" y="2300994"/>
              <a:ext cx="1728192" cy="122413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4143333" y="2293138"/>
              <a:ext cx="1728192" cy="122413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7090640" y="2069435"/>
            <a:ext cx="646331" cy="646331"/>
          </a:xfrm>
          <a:prstGeom prst="rect">
            <a:avLst/>
          </a:prstGeom>
        </p:spPr>
        <p:txBody>
          <a:bodyPr wrap="none">
            <a:spAutoFit/>
          </a:bodyPr>
          <a:lstStyle/>
          <a:p>
            <a:r>
              <a:rPr lang="zh-CN" altLang="en-US" sz="3600" dirty="0">
                <a:solidFill>
                  <a:schemeClr val="bg1"/>
                </a:solidFill>
                <a:sym typeface="Webdings"/>
              </a:rPr>
              <a:t></a:t>
            </a:r>
            <a:endParaRPr lang="zh-CN" altLang="en-US" sz="3600" dirty="0">
              <a:solidFill>
                <a:schemeClr val="bg1"/>
              </a:solidFill>
            </a:endParaRPr>
          </a:p>
        </p:txBody>
      </p:sp>
      <p:sp>
        <p:nvSpPr>
          <p:cNvPr id="7" name="矩形 6"/>
          <p:cNvSpPr/>
          <p:nvPr/>
        </p:nvSpPr>
        <p:spPr>
          <a:xfrm>
            <a:off x="5255391" y="2018333"/>
            <a:ext cx="748923" cy="769441"/>
          </a:xfrm>
          <a:prstGeom prst="rect">
            <a:avLst/>
          </a:prstGeom>
        </p:spPr>
        <p:txBody>
          <a:bodyPr wrap="none">
            <a:spAutoFit/>
          </a:bodyPr>
          <a:lstStyle/>
          <a:p>
            <a:r>
              <a:rPr lang="zh-CN" altLang="en-US" sz="4400" dirty="0">
                <a:solidFill>
                  <a:schemeClr val="bg1"/>
                </a:solidFill>
                <a:sym typeface="Webdings"/>
              </a:rPr>
              <a:t></a:t>
            </a:r>
            <a:endParaRPr lang="zh-CN" altLang="en-US" sz="4400" dirty="0">
              <a:solidFill>
                <a:schemeClr val="bg1"/>
              </a:solidFill>
            </a:endParaRPr>
          </a:p>
        </p:txBody>
      </p:sp>
      <p:sp>
        <p:nvSpPr>
          <p:cNvPr id="5" name="TextBox 4"/>
          <p:cNvSpPr txBox="1"/>
          <p:nvPr/>
        </p:nvSpPr>
        <p:spPr>
          <a:xfrm>
            <a:off x="5220072" y="3047930"/>
            <a:ext cx="1152128" cy="1107996"/>
          </a:xfrm>
          <a:prstGeom prst="rect">
            <a:avLst/>
          </a:prstGeom>
          <a:noFill/>
        </p:spPr>
        <p:txBody>
          <a:bodyPr wrap="square" rtlCol="0">
            <a:spAutoFit/>
          </a:bodyPr>
          <a:lstStyle/>
          <a:p>
            <a:r>
              <a:rPr lang="en-US" altLang="zh-CN" sz="6600" dirty="0">
                <a:solidFill>
                  <a:schemeClr val="bg1"/>
                </a:solidFill>
                <a:latin typeface="Wide Latin"/>
                <a:sym typeface="Webdings"/>
              </a:rPr>
              <a:t></a:t>
            </a:r>
            <a:endParaRPr lang="zh-CN" altLang="en-US" sz="6600" dirty="0">
              <a:solidFill>
                <a:schemeClr val="bg1"/>
              </a:solidFill>
            </a:endParaRPr>
          </a:p>
        </p:txBody>
      </p:sp>
      <p:cxnSp>
        <p:nvCxnSpPr>
          <p:cNvPr id="15" name="直接箭头连接符 14"/>
          <p:cNvCxnSpPr/>
          <p:nvPr/>
        </p:nvCxnSpPr>
        <p:spPr>
          <a:xfrm flipV="1">
            <a:off x="4788024" y="1230020"/>
            <a:ext cx="3381" cy="2817254"/>
          </a:xfrm>
          <a:prstGeom prst="straightConnector1">
            <a:avLst/>
          </a:prstGeom>
          <a:ln w="2222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4788024" y="4039418"/>
            <a:ext cx="3885051" cy="3928"/>
          </a:xfrm>
          <a:prstGeom prst="straightConnector1">
            <a:avLst/>
          </a:prstGeom>
          <a:ln w="2222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812298" y="1059582"/>
            <a:ext cx="1146905" cy="261610"/>
          </a:xfrm>
          <a:prstGeom prst="rect">
            <a:avLst/>
          </a:prstGeom>
          <a:noFill/>
        </p:spPr>
        <p:txBody>
          <a:bodyPr wrap="square" rtlCol="0">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市场增长率</a:t>
            </a:r>
            <a:endParaRPr lang="en-US" altLang="zh-CN" sz="1100" dirty="0">
              <a:solidFill>
                <a:srgbClr val="0070C0"/>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7670955" y="4210423"/>
            <a:ext cx="1146905" cy="261610"/>
          </a:xfrm>
          <a:prstGeom prst="rect">
            <a:avLst/>
          </a:prstGeom>
          <a:noFill/>
        </p:spPr>
        <p:txBody>
          <a:bodyPr wrap="square" rtlCol="0">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相对市场份额</a:t>
            </a:r>
            <a:endParaRPr lang="en-US" altLang="zh-CN" sz="1100" dirty="0">
              <a:solidFill>
                <a:srgbClr val="0070C0"/>
              </a:solidFill>
              <a:latin typeface="微软雅黑" panose="020B0503020204020204" pitchFamily="34" charset="-122"/>
              <a:ea typeface="微软雅黑" panose="020B0503020204020204" pitchFamily="34" charset="-122"/>
            </a:endParaRPr>
          </a:p>
        </p:txBody>
      </p:sp>
      <p:pic>
        <p:nvPicPr>
          <p:cNvPr id="3077" name="Picture 5" descr="C:\Users\zengjin\Desktop\捕获.PNG"/>
          <p:cNvPicPr>
            <a:picLocks noChangeAspect="1" noChangeArrowheads="1"/>
          </p:cNvPicPr>
          <p:nvPr/>
        </p:nvPicPr>
        <p:blipFill>
          <a:blip r:embed="rId2" cstate="print">
            <a:clrChange>
              <a:clrFrom>
                <a:srgbClr val="FFFFFF"/>
              </a:clrFrom>
              <a:clrTo>
                <a:srgbClr val="FFFFFF">
                  <a:alpha val="0"/>
                </a:srgbClr>
              </a:clrTo>
            </a:clrChange>
            <a:biLevel thresh="25000"/>
            <a:extLst>
              <a:ext uri="{BEBA8EAE-BF5A-486C-A8C5-ECC9F3942E4B}">
                <a14:imgProps xmlns:a14="http://schemas.microsoft.com/office/drawing/2010/main">
                  <a14:imgLayer r:embed="rId3">
                    <a14:imgEffect>
                      <a14:backgroundRemoval t="1202" b="99760" l="487" r="99026">
                        <a14:foregroundMark x1="45130" y1="65865" x2="45130" y2="65865"/>
                        <a14:foregroundMark x1="67695" y1="75481" x2="67695" y2="75481"/>
                        <a14:foregroundMark x1="88961" y1="96154" x2="88961" y2="96154"/>
                        <a14:backgroundMark x1="19156" y1="50721" x2="19156" y2="50721"/>
                      </a14:backgroundRemoval>
                    </a14:imgEffect>
                  </a14:imgLayer>
                </a14:imgProps>
              </a:ext>
              <a:ext uri="{28A0092B-C50C-407E-A947-70E740481C1C}">
                <a14:useLocalDpi xmlns:a14="http://schemas.microsoft.com/office/drawing/2010/main" val="0"/>
              </a:ext>
            </a:extLst>
          </a:blip>
          <a:srcRect/>
          <a:stretch>
            <a:fillRect/>
          </a:stretch>
        </p:blipFill>
        <p:spPr bwMode="auto">
          <a:xfrm>
            <a:off x="6948264" y="3378153"/>
            <a:ext cx="868668" cy="586633"/>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p:cNvSpPr/>
          <p:nvPr/>
        </p:nvSpPr>
        <p:spPr>
          <a:xfrm>
            <a:off x="845544" y="1818286"/>
            <a:ext cx="3744416" cy="1892826"/>
          </a:xfrm>
          <a:prstGeom prst="rect">
            <a:avLst/>
          </a:prstGeom>
        </p:spPr>
        <p:txBody>
          <a:bodyPr wrap="square">
            <a:spAutoFit/>
          </a:bodyPr>
          <a:lstStyle/>
          <a:p>
            <a:r>
              <a:rPr lang="zh-CN" altLang="en-US" dirty="0">
                <a:solidFill>
                  <a:srgbClr val="0070C0"/>
                </a:solidFill>
                <a:latin typeface="微软雅黑" panose="020B0503020204020204" pitchFamily="34" charset="-122"/>
                <a:ea typeface="微软雅黑" panose="020B0503020204020204" pitchFamily="34" charset="-122"/>
              </a:rPr>
              <a:t>　</a:t>
            </a:r>
            <a:r>
              <a:rPr lang="zh-CN" altLang="en-US" sz="1100" dirty="0">
                <a:solidFill>
                  <a:srgbClr val="0070C0"/>
                </a:solidFill>
                <a:latin typeface="微软雅黑" panose="020B0503020204020204" pitchFamily="34" charset="-122"/>
                <a:ea typeface="微软雅黑" panose="020B0503020204020204" pitchFamily="34" charset="-122"/>
              </a:rPr>
              <a:t>制定公司层战略最流行的方法之一就是</a:t>
            </a:r>
            <a:r>
              <a:rPr lang="en-US" altLang="zh-CN" sz="1100" dirty="0">
                <a:solidFill>
                  <a:srgbClr val="0070C0"/>
                </a:solidFill>
                <a:latin typeface="微软雅黑" panose="020B0503020204020204" pitchFamily="34" charset="-122"/>
                <a:ea typeface="微软雅黑" panose="020B0503020204020204" pitchFamily="34" charset="-122"/>
              </a:rPr>
              <a:t>BCG</a:t>
            </a:r>
            <a:r>
              <a:rPr lang="zh-CN" altLang="en-US" sz="1100" dirty="0">
                <a:solidFill>
                  <a:srgbClr val="0070C0"/>
                </a:solidFill>
                <a:latin typeface="微软雅黑" panose="020B0503020204020204" pitchFamily="34" charset="-122"/>
                <a:ea typeface="微软雅黑" panose="020B0503020204020204" pitchFamily="34" charset="-122"/>
              </a:rPr>
              <a:t>矩阵。该方法是由波士顿咨询集团（</a:t>
            </a:r>
            <a:r>
              <a:rPr lang="en-US" altLang="zh-CN" sz="1100" dirty="0">
                <a:solidFill>
                  <a:srgbClr val="0070C0"/>
                </a:solidFill>
                <a:latin typeface="微软雅黑" panose="020B0503020204020204" pitchFamily="34" charset="-122"/>
                <a:ea typeface="微软雅黑" panose="020B0503020204020204" pitchFamily="34" charset="-122"/>
              </a:rPr>
              <a:t>Boston Consulting </a:t>
            </a:r>
            <a:r>
              <a:rPr lang="en-US" altLang="zh-CN" sz="1100" dirty="0" err="1">
                <a:solidFill>
                  <a:srgbClr val="0070C0"/>
                </a:solidFill>
                <a:latin typeface="微软雅黑" panose="020B0503020204020204" pitchFamily="34" charset="-122"/>
                <a:ea typeface="微软雅黑" panose="020B0503020204020204" pitchFamily="34" charset="-122"/>
              </a:rPr>
              <a:t>Group,BCG</a:t>
            </a:r>
            <a:r>
              <a:rPr lang="zh-CN" altLang="en-US" sz="1100" dirty="0">
                <a:solidFill>
                  <a:srgbClr val="0070C0"/>
                </a:solidFill>
                <a:latin typeface="微软雅黑" panose="020B0503020204020204" pitchFamily="34" charset="-122"/>
                <a:ea typeface="微软雅黑" panose="020B0503020204020204" pitchFamily="34" charset="-122"/>
              </a:rPr>
              <a:t>）在上世纪</a:t>
            </a:r>
            <a:r>
              <a:rPr lang="en-US" altLang="zh-CN" sz="1100" dirty="0">
                <a:solidFill>
                  <a:srgbClr val="0070C0"/>
                </a:solidFill>
                <a:latin typeface="微软雅黑" panose="020B0503020204020204" pitchFamily="34" charset="-122"/>
                <a:ea typeface="微软雅黑" panose="020B0503020204020204" pitchFamily="34" charset="-122"/>
              </a:rPr>
              <a:t>70</a:t>
            </a:r>
            <a:r>
              <a:rPr lang="zh-CN" altLang="en-US" sz="1100" dirty="0">
                <a:solidFill>
                  <a:srgbClr val="0070C0"/>
                </a:solidFill>
                <a:latin typeface="微软雅黑" panose="020B0503020204020204" pitchFamily="34" charset="-122"/>
                <a:ea typeface="微软雅黑" panose="020B0503020204020204" pitchFamily="34" charset="-122"/>
              </a:rPr>
              <a:t>年代初开发的。</a:t>
            </a:r>
            <a:r>
              <a:rPr lang="en-US" altLang="zh-CN" sz="1100" dirty="0">
                <a:solidFill>
                  <a:srgbClr val="0070C0"/>
                </a:solidFill>
                <a:latin typeface="微软雅黑" panose="020B0503020204020204" pitchFamily="34" charset="-122"/>
                <a:ea typeface="微软雅黑" panose="020B0503020204020204" pitchFamily="34" charset="-122"/>
              </a:rPr>
              <a:t>BCG</a:t>
            </a:r>
            <a:r>
              <a:rPr lang="zh-CN" altLang="en-US" sz="1100" dirty="0">
                <a:solidFill>
                  <a:srgbClr val="0070C0"/>
                </a:solidFill>
                <a:latin typeface="微软雅黑" panose="020B0503020204020204" pitchFamily="34" charset="-122"/>
                <a:ea typeface="微软雅黑" panose="020B0503020204020204" pitchFamily="34" charset="-122"/>
              </a:rPr>
              <a:t>矩阵将组织的每一个战略事业单位（</a:t>
            </a:r>
            <a:r>
              <a:rPr lang="en-US" altLang="zh-CN" sz="1100" dirty="0">
                <a:solidFill>
                  <a:srgbClr val="0070C0"/>
                </a:solidFill>
                <a:latin typeface="微软雅黑" panose="020B0503020204020204" pitchFamily="34" charset="-122"/>
                <a:ea typeface="微软雅黑" panose="020B0503020204020204" pitchFamily="34" charset="-122"/>
              </a:rPr>
              <a:t>SBUs</a:t>
            </a:r>
            <a:r>
              <a:rPr lang="zh-CN" altLang="en-US" sz="1100" dirty="0">
                <a:solidFill>
                  <a:srgbClr val="0070C0"/>
                </a:solidFill>
                <a:latin typeface="微软雅黑" panose="020B0503020204020204" pitchFamily="34" charset="-122"/>
                <a:ea typeface="微软雅黑" panose="020B0503020204020204" pitchFamily="34" charset="-122"/>
              </a:rPr>
              <a:t>）标在一种</a:t>
            </a:r>
            <a:r>
              <a:rPr lang="en-US" altLang="zh-CN" sz="1100" dirty="0">
                <a:solidFill>
                  <a:srgbClr val="0070C0"/>
                </a:solidFill>
                <a:latin typeface="微软雅黑" panose="020B0503020204020204" pitchFamily="34" charset="-122"/>
                <a:ea typeface="微软雅黑" panose="020B0503020204020204" pitchFamily="34" charset="-122"/>
              </a:rPr>
              <a:t>2</a:t>
            </a:r>
            <a:r>
              <a:rPr lang="zh-CN" altLang="en-US" sz="1100" dirty="0">
                <a:solidFill>
                  <a:srgbClr val="0070C0"/>
                </a:solidFill>
                <a:latin typeface="微软雅黑" panose="020B0503020204020204" pitchFamily="34" charset="-122"/>
                <a:ea typeface="微软雅黑" panose="020B0503020204020204" pitchFamily="34" charset="-122"/>
              </a:rPr>
              <a:t>维的矩阵图上，从而显示出哪个</a:t>
            </a:r>
            <a:r>
              <a:rPr lang="en-US" altLang="zh-CN" sz="1100" dirty="0">
                <a:solidFill>
                  <a:srgbClr val="0070C0"/>
                </a:solidFill>
                <a:latin typeface="微软雅黑" panose="020B0503020204020204" pitchFamily="34" charset="-122"/>
                <a:ea typeface="微软雅黑" panose="020B0503020204020204" pitchFamily="34" charset="-122"/>
              </a:rPr>
              <a:t>SBUs</a:t>
            </a:r>
            <a:r>
              <a:rPr lang="zh-CN" altLang="en-US" sz="1100" dirty="0">
                <a:solidFill>
                  <a:srgbClr val="0070C0"/>
                </a:solidFill>
                <a:latin typeface="微软雅黑" panose="020B0503020204020204" pitchFamily="34" charset="-122"/>
                <a:ea typeface="微软雅黑" panose="020B0503020204020204" pitchFamily="34" charset="-122"/>
              </a:rPr>
              <a:t>提供高额的潜在收益，以及哪个</a:t>
            </a:r>
            <a:r>
              <a:rPr lang="en-US" altLang="zh-CN" sz="1100" dirty="0">
                <a:solidFill>
                  <a:srgbClr val="0070C0"/>
                </a:solidFill>
                <a:latin typeface="微软雅黑" panose="020B0503020204020204" pitchFamily="34" charset="-122"/>
                <a:ea typeface="微软雅黑" panose="020B0503020204020204" pitchFamily="34" charset="-122"/>
              </a:rPr>
              <a:t>SBUs</a:t>
            </a:r>
            <a:r>
              <a:rPr lang="zh-CN" altLang="en-US" sz="1100" dirty="0">
                <a:solidFill>
                  <a:srgbClr val="0070C0"/>
                </a:solidFill>
                <a:latin typeface="微软雅黑" panose="020B0503020204020204" pitchFamily="34" charset="-122"/>
                <a:ea typeface="微软雅黑" panose="020B0503020204020204" pitchFamily="34" charset="-122"/>
              </a:rPr>
              <a:t>是</a:t>
            </a:r>
            <a:r>
              <a:rPr lang="zh-CN" altLang="en-US" sz="1100" u="sng" dirty="0">
                <a:solidFill>
                  <a:srgbClr val="0070C0"/>
                </a:solidFill>
                <a:latin typeface="微软雅黑" panose="020B0503020204020204" pitchFamily="34" charset="-122"/>
                <a:ea typeface="微软雅黑" panose="020B0503020204020204" pitchFamily="34" charset="-122"/>
              </a:rPr>
              <a:t>组织资源</a:t>
            </a:r>
            <a:r>
              <a:rPr lang="zh-CN" altLang="en-US" sz="1100" dirty="0">
                <a:solidFill>
                  <a:srgbClr val="0070C0"/>
                </a:solidFill>
                <a:latin typeface="微软雅黑" panose="020B0503020204020204" pitchFamily="34" charset="-122"/>
                <a:ea typeface="微软雅黑" panose="020B0503020204020204" pitchFamily="34" charset="-122"/>
              </a:rPr>
              <a:t>的漏斗。</a:t>
            </a:r>
            <a:r>
              <a:rPr lang="en-US" altLang="zh-CN" sz="1100" dirty="0">
                <a:solidFill>
                  <a:srgbClr val="0070C0"/>
                </a:solidFill>
                <a:latin typeface="微软雅黑" panose="020B0503020204020204" pitchFamily="34" charset="-122"/>
                <a:ea typeface="微软雅黑" panose="020B0503020204020204" pitchFamily="34" charset="-122"/>
              </a:rPr>
              <a:t>BCG</a:t>
            </a:r>
            <a:r>
              <a:rPr lang="zh-CN" altLang="en-US" sz="1100" dirty="0">
                <a:solidFill>
                  <a:srgbClr val="0070C0"/>
                </a:solidFill>
                <a:latin typeface="微软雅黑" panose="020B0503020204020204" pitchFamily="34" charset="-122"/>
                <a:ea typeface="微软雅黑" panose="020B0503020204020204" pitchFamily="34" charset="-122"/>
              </a:rPr>
              <a:t>矩阵的发明者、波士顿公司的创立者布鲁斯认为“公司若要取得成功，就必须拥有增长率和市场份额各不相同的产品组合。组合的构成取决于现金流量的平衡。”如此看来，</a:t>
            </a:r>
            <a:r>
              <a:rPr lang="en-US" altLang="zh-CN" sz="1100" dirty="0">
                <a:solidFill>
                  <a:srgbClr val="0070C0"/>
                </a:solidFill>
                <a:latin typeface="微软雅黑" panose="020B0503020204020204" pitchFamily="34" charset="-122"/>
                <a:ea typeface="微软雅黑" panose="020B0503020204020204" pitchFamily="34" charset="-122"/>
              </a:rPr>
              <a:t>BCG</a:t>
            </a:r>
            <a:r>
              <a:rPr lang="zh-CN" altLang="en-US" sz="1100" dirty="0">
                <a:solidFill>
                  <a:srgbClr val="0070C0"/>
                </a:solidFill>
                <a:latin typeface="微软雅黑" panose="020B0503020204020204" pitchFamily="34" charset="-122"/>
                <a:ea typeface="微软雅黑" panose="020B0503020204020204" pitchFamily="34" charset="-122"/>
              </a:rPr>
              <a:t>的实质是为了通过业务的优化组合实现企业的现金流量平衡。</a:t>
            </a:r>
          </a:p>
        </p:txBody>
      </p:sp>
      <p:grpSp>
        <p:nvGrpSpPr>
          <p:cNvPr id="27" name="组合 26"/>
          <p:cNvGrpSpPr/>
          <p:nvPr/>
        </p:nvGrpSpPr>
        <p:grpSpPr>
          <a:xfrm>
            <a:off x="755576" y="1050431"/>
            <a:ext cx="2160240" cy="756000"/>
            <a:chOff x="4960303" y="447598"/>
            <a:chExt cx="2160240" cy="756000"/>
          </a:xfrm>
        </p:grpSpPr>
        <p:sp>
          <p:nvSpPr>
            <p:cNvPr id="28" name="圆角矩形 27"/>
            <p:cNvSpPr/>
            <p:nvPr/>
          </p:nvSpPr>
          <p:spPr>
            <a:xfrm>
              <a:off x="5338303" y="573570"/>
              <a:ext cx="1782240"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latin typeface="微软雅黑" panose="020B0503020204020204" pitchFamily="34" charset="-122"/>
                  <a:ea typeface="微软雅黑" panose="020B0503020204020204" pitchFamily="34" charset="-122"/>
                </a:rPr>
                <a:t>模型简介</a:t>
              </a:r>
            </a:p>
          </p:txBody>
        </p:sp>
        <p:sp>
          <p:nvSpPr>
            <p:cNvPr id="29" name="椭圆 28"/>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1</a:t>
              </a:r>
              <a:endParaRPr lang="zh-CN" altLang="en-US" sz="3200" b="1" dirty="0">
                <a:latin typeface="Arial Black" panose="020B0A04020102020204" pitchFamily="34" charset="0"/>
                <a:ea typeface="微软雅黑" panose="020B0503020204020204" pitchFamily="34" charset="-122"/>
              </a:endParaRPr>
            </a:p>
          </p:txBody>
        </p:sp>
      </p:grpSp>
      <p:grpSp>
        <p:nvGrpSpPr>
          <p:cNvPr id="31" name="组合 30"/>
          <p:cNvGrpSpPr/>
          <p:nvPr/>
        </p:nvGrpSpPr>
        <p:grpSpPr>
          <a:xfrm>
            <a:off x="755576" y="3723878"/>
            <a:ext cx="2160240" cy="756000"/>
            <a:chOff x="4960303" y="447598"/>
            <a:chExt cx="2160240" cy="756000"/>
          </a:xfrm>
        </p:grpSpPr>
        <p:sp>
          <p:nvSpPr>
            <p:cNvPr id="32" name="圆角矩形 31"/>
            <p:cNvSpPr/>
            <p:nvPr/>
          </p:nvSpPr>
          <p:spPr>
            <a:xfrm>
              <a:off x="5338303" y="573570"/>
              <a:ext cx="1782240"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latin typeface="微软雅黑" panose="020B0503020204020204" pitchFamily="34" charset="-122"/>
                  <a:ea typeface="微软雅黑" panose="020B0503020204020204" pitchFamily="34" charset="-122"/>
                </a:rPr>
                <a:t>模型适用</a:t>
              </a:r>
            </a:p>
          </p:txBody>
        </p:sp>
        <p:sp>
          <p:nvSpPr>
            <p:cNvPr id="33" name="椭圆 32"/>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2</a:t>
              </a:r>
              <a:endParaRPr lang="zh-CN" altLang="en-US" sz="3200" b="1" dirty="0">
                <a:latin typeface="Arial Black" panose="020B0A04020102020204" pitchFamily="34" charset="0"/>
                <a:ea typeface="微软雅黑" panose="020B0503020204020204" pitchFamily="34" charset="-122"/>
              </a:endParaRPr>
            </a:p>
          </p:txBody>
        </p:sp>
      </p:grpSp>
      <p:sp>
        <p:nvSpPr>
          <p:cNvPr id="23" name="TextBox 22"/>
          <p:cNvSpPr txBox="1"/>
          <p:nvPr/>
        </p:nvSpPr>
        <p:spPr>
          <a:xfrm>
            <a:off x="5148064" y="1588545"/>
            <a:ext cx="2016224" cy="523220"/>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明星产品</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（增长）</a:t>
            </a:r>
          </a:p>
        </p:txBody>
      </p:sp>
      <p:sp>
        <p:nvSpPr>
          <p:cNvPr id="36" name="TextBox 35"/>
          <p:cNvSpPr txBox="1"/>
          <p:nvPr/>
        </p:nvSpPr>
        <p:spPr>
          <a:xfrm>
            <a:off x="7020272" y="1588545"/>
            <a:ext cx="2016224" cy="523220"/>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问题产品</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（观望）</a:t>
            </a:r>
          </a:p>
        </p:txBody>
      </p:sp>
      <p:sp>
        <p:nvSpPr>
          <p:cNvPr id="37" name="TextBox 36"/>
          <p:cNvSpPr txBox="1"/>
          <p:nvPr/>
        </p:nvSpPr>
        <p:spPr>
          <a:xfrm>
            <a:off x="6804248" y="2850659"/>
            <a:ext cx="2016224" cy="523220"/>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现金牛产品</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（稳定）</a:t>
            </a:r>
          </a:p>
        </p:txBody>
      </p:sp>
      <p:sp>
        <p:nvSpPr>
          <p:cNvPr id="38" name="TextBox 37"/>
          <p:cNvSpPr txBox="1"/>
          <p:nvPr/>
        </p:nvSpPr>
        <p:spPr>
          <a:xfrm>
            <a:off x="5220072" y="2850659"/>
            <a:ext cx="2016224" cy="523220"/>
          </a:xfrm>
          <a:prstGeom prst="rect">
            <a:avLst/>
          </a:prstGeom>
          <a:noFill/>
        </p:spPr>
        <p:txBody>
          <a:bodyPr wrap="squar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瘦狗产品</a:t>
            </a:r>
            <a:endParaRPr lang="en-US" altLang="zh-CN" sz="1400" dirty="0">
              <a:solidFill>
                <a:schemeClr val="bg1"/>
              </a:solidFill>
              <a:latin typeface="微软雅黑" panose="020B0503020204020204" pitchFamily="34" charset="-122"/>
              <a:ea typeface="微软雅黑" panose="020B0503020204020204" pitchFamily="34" charset="-122"/>
            </a:endParaRPr>
          </a:p>
          <a:p>
            <a:r>
              <a:rPr lang="zh-CN" altLang="en-US" sz="1400" dirty="0">
                <a:solidFill>
                  <a:schemeClr val="bg1"/>
                </a:solidFill>
                <a:latin typeface="微软雅黑" panose="020B0503020204020204" pitchFamily="34" charset="-122"/>
                <a:ea typeface="微软雅黑" panose="020B0503020204020204" pitchFamily="34" charset="-122"/>
              </a:rPr>
              <a:t>（收缩）</a:t>
            </a:r>
          </a:p>
        </p:txBody>
      </p:sp>
      <p:sp>
        <p:nvSpPr>
          <p:cNvPr id="39" name="矩形 38"/>
          <p:cNvSpPr/>
          <p:nvPr/>
        </p:nvSpPr>
        <p:spPr>
          <a:xfrm>
            <a:off x="1473897" y="4509865"/>
            <a:ext cx="3744416" cy="261610"/>
          </a:xfrm>
          <a:prstGeom prst="rect">
            <a:avLst/>
          </a:prstGeom>
        </p:spPr>
        <p:txBody>
          <a:bodyPr wrap="square">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公司业务线评估</a:t>
            </a:r>
          </a:p>
        </p:txBody>
      </p:sp>
      <p:sp>
        <p:nvSpPr>
          <p:cNvPr id="35" name="椭圆 34">
            <a:hlinkClick r:id="rId4"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128714490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2.3.2 GE</a:t>
            </a:r>
            <a:r>
              <a:rPr lang="zh-CN" altLang="en-US" dirty="0"/>
              <a:t>矩阵（</a:t>
            </a:r>
            <a:r>
              <a:rPr lang="en-US" altLang="zh-CN" dirty="0"/>
              <a:t>1</a:t>
            </a:r>
            <a:r>
              <a:rPr lang="zh-CN" altLang="en-US" dirty="0"/>
              <a:t>）</a:t>
            </a:r>
          </a:p>
        </p:txBody>
      </p:sp>
      <p:grpSp>
        <p:nvGrpSpPr>
          <p:cNvPr id="14" name="组合 13"/>
          <p:cNvGrpSpPr/>
          <p:nvPr/>
        </p:nvGrpSpPr>
        <p:grpSpPr>
          <a:xfrm>
            <a:off x="4273082" y="1131590"/>
            <a:ext cx="4137021" cy="2865216"/>
            <a:chOff x="4211960" y="1419622"/>
            <a:chExt cx="4137021" cy="2865216"/>
          </a:xfrm>
        </p:grpSpPr>
        <p:sp>
          <p:nvSpPr>
            <p:cNvPr id="4" name="矩形 3"/>
            <p:cNvSpPr/>
            <p:nvPr/>
          </p:nvSpPr>
          <p:spPr>
            <a:xfrm>
              <a:off x="4211960" y="1419622"/>
              <a:ext cx="1368152" cy="9361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5590998" y="1419622"/>
              <a:ext cx="1368152" cy="9361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6970036" y="1419622"/>
              <a:ext cx="1368152" cy="9361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4211960" y="2383232"/>
              <a:ext cx="1368152" cy="93610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590998" y="2381943"/>
              <a:ext cx="1368152" cy="9361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969678" y="2381943"/>
              <a:ext cx="1368152" cy="9361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211960" y="3348734"/>
              <a:ext cx="1368152" cy="936104"/>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5590998" y="3326870"/>
              <a:ext cx="1368152" cy="9361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980829" y="3326870"/>
              <a:ext cx="1368152" cy="93610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TextBox 14"/>
          <p:cNvSpPr txBox="1"/>
          <p:nvPr/>
        </p:nvSpPr>
        <p:spPr>
          <a:xfrm>
            <a:off x="5958691" y="535520"/>
            <a:ext cx="1146905" cy="261610"/>
          </a:xfrm>
          <a:prstGeom prst="rect">
            <a:avLst/>
          </a:prstGeom>
          <a:noFill/>
        </p:spPr>
        <p:txBody>
          <a:bodyPr wrap="square" rtlCol="0">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竞争地位</a:t>
            </a:r>
            <a:endParaRPr lang="en-US" altLang="zh-CN" sz="1100" dirty="0">
              <a:solidFill>
                <a:srgbClr val="0070C0"/>
              </a:solidFill>
              <a:latin typeface="微软雅黑" panose="020B0503020204020204" pitchFamily="34" charset="-122"/>
              <a:ea typeface="微软雅黑" panose="020B0503020204020204" pitchFamily="34" charset="-122"/>
            </a:endParaRPr>
          </a:p>
        </p:txBody>
      </p:sp>
      <p:sp>
        <p:nvSpPr>
          <p:cNvPr id="16" name="TextBox 15"/>
          <p:cNvSpPr txBox="1"/>
          <p:nvPr/>
        </p:nvSpPr>
        <p:spPr>
          <a:xfrm flipH="1">
            <a:off x="3635896" y="2036947"/>
            <a:ext cx="112195" cy="938719"/>
          </a:xfrm>
          <a:prstGeom prst="rect">
            <a:avLst/>
          </a:prstGeom>
          <a:noFill/>
        </p:spPr>
        <p:txBody>
          <a:bodyPr wrap="square" rtlCol="0">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行业吸引力</a:t>
            </a:r>
            <a:endParaRPr lang="en-US" altLang="zh-CN" sz="1100" dirty="0">
              <a:solidFill>
                <a:srgbClr val="0070C0"/>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4788024" y="848131"/>
            <a:ext cx="1146905" cy="261610"/>
          </a:xfrm>
          <a:prstGeom prst="rect">
            <a:avLst/>
          </a:prstGeom>
          <a:noFill/>
        </p:spPr>
        <p:txBody>
          <a:bodyPr wrap="square" rtlCol="0">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强</a:t>
            </a:r>
            <a:endParaRPr lang="en-US" altLang="zh-CN" sz="1100" dirty="0">
              <a:solidFill>
                <a:srgbClr val="0070C0"/>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6156176" y="843558"/>
            <a:ext cx="1146905" cy="261610"/>
          </a:xfrm>
          <a:prstGeom prst="rect">
            <a:avLst/>
          </a:prstGeom>
          <a:noFill/>
        </p:spPr>
        <p:txBody>
          <a:bodyPr wrap="square" rtlCol="0">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中</a:t>
            </a:r>
            <a:endParaRPr lang="en-US" altLang="zh-CN" sz="1100" dirty="0">
              <a:solidFill>
                <a:srgbClr val="0070C0"/>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7321757" y="865330"/>
            <a:ext cx="1146905" cy="261610"/>
          </a:xfrm>
          <a:prstGeom prst="rect">
            <a:avLst/>
          </a:prstGeom>
          <a:noFill/>
        </p:spPr>
        <p:txBody>
          <a:bodyPr wrap="square" rtlCol="0">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弱</a:t>
            </a:r>
            <a:endParaRPr lang="en-US" altLang="zh-CN" sz="1100" dirty="0">
              <a:solidFill>
                <a:srgbClr val="0070C0"/>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3995936" y="1468837"/>
            <a:ext cx="1146905" cy="261610"/>
          </a:xfrm>
          <a:prstGeom prst="rect">
            <a:avLst/>
          </a:prstGeom>
          <a:noFill/>
        </p:spPr>
        <p:txBody>
          <a:bodyPr wrap="square" rtlCol="0">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强</a:t>
            </a:r>
            <a:endParaRPr lang="en-US" altLang="zh-CN" sz="1100" dirty="0">
              <a:solidFill>
                <a:srgbClr val="0070C0"/>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3929151" y="2431158"/>
            <a:ext cx="1146905" cy="261610"/>
          </a:xfrm>
          <a:prstGeom prst="rect">
            <a:avLst/>
          </a:prstGeom>
          <a:noFill/>
        </p:spPr>
        <p:txBody>
          <a:bodyPr wrap="square" rtlCol="0">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中</a:t>
            </a:r>
            <a:endParaRPr lang="en-US" altLang="zh-CN" sz="1100" dirty="0">
              <a:solidFill>
                <a:srgbClr val="0070C0"/>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4001159" y="3363838"/>
            <a:ext cx="1146905" cy="261610"/>
          </a:xfrm>
          <a:prstGeom prst="rect">
            <a:avLst/>
          </a:prstGeom>
          <a:noFill/>
        </p:spPr>
        <p:txBody>
          <a:bodyPr wrap="square" rtlCol="0">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弱</a:t>
            </a:r>
            <a:endParaRPr lang="en-US" altLang="zh-CN" sz="1100" dirty="0">
              <a:solidFill>
                <a:srgbClr val="0070C0"/>
              </a:solidFill>
              <a:latin typeface="微软雅黑" panose="020B0503020204020204" pitchFamily="34" charset="-122"/>
              <a:ea typeface="微软雅黑" panose="020B0503020204020204" pitchFamily="34" charset="-122"/>
            </a:endParaRPr>
          </a:p>
        </p:txBody>
      </p:sp>
      <p:sp>
        <p:nvSpPr>
          <p:cNvPr id="23" name="矩形 22"/>
          <p:cNvSpPr/>
          <p:nvPr/>
        </p:nvSpPr>
        <p:spPr>
          <a:xfrm>
            <a:off x="4139952" y="4156721"/>
            <a:ext cx="442934"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5584415" y="4156721"/>
            <a:ext cx="442934" cy="28803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7142895" y="4156721"/>
            <a:ext cx="442934" cy="28803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TextBox 25"/>
          <p:cNvSpPr txBox="1"/>
          <p:nvPr/>
        </p:nvSpPr>
        <p:spPr>
          <a:xfrm>
            <a:off x="4514961" y="4155926"/>
            <a:ext cx="1146905" cy="261610"/>
          </a:xfrm>
          <a:prstGeom prst="rect">
            <a:avLst/>
          </a:prstGeom>
          <a:noFill/>
        </p:spPr>
        <p:txBody>
          <a:bodyPr wrap="square" rtlCol="0">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高投资优先级</a:t>
            </a:r>
            <a:endParaRPr lang="en-US" altLang="zh-CN" sz="1100" dirty="0">
              <a:solidFill>
                <a:srgbClr val="0070C0"/>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6027128" y="4155926"/>
            <a:ext cx="1146905" cy="261610"/>
          </a:xfrm>
          <a:prstGeom prst="rect">
            <a:avLst/>
          </a:prstGeom>
          <a:noFill/>
        </p:spPr>
        <p:txBody>
          <a:bodyPr wrap="square" rtlCol="0">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中投资优先级</a:t>
            </a:r>
            <a:endParaRPr lang="en-US" altLang="zh-CN" sz="1100" dirty="0">
              <a:solidFill>
                <a:srgbClr val="0070C0"/>
              </a:solidFill>
              <a:latin typeface="微软雅黑" panose="020B0503020204020204" pitchFamily="34" charset="-122"/>
              <a:ea typeface="微软雅黑" panose="020B0503020204020204" pitchFamily="34" charset="-122"/>
            </a:endParaRPr>
          </a:p>
        </p:txBody>
      </p:sp>
      <p:sp>
        <p:nvSpPr>
          <p:cNvPr id="28" name="TextBox 27"/>
          <p:cNvSpPr txBox="1"/>
          <p:nvPr/>
        </p:nvSpPr>
        <p:spPr>
          <a:xfrm>
            <a:off x="7585829" y="4155926"/>
            <a:ext cx="1146905" cy="261610"/>
          </a:xfrm>
          <a:prstGeom prst="rect">
            <a:avLst/>
          </a:prstGeom>
          <a:noFill/>
        </p:spPr>
        <p:txBody>
          <a:bodyPr wrap="square" rtlCol="0">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低投资优先级</a:t>
            </a:r>
            <a:endParaRPr lang="en-US" altLang="zh-CN" sz="1100" dirty="0">
              <a:solidFill>
                <a:srgbClr val="0070C0"/>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539552" y="843558"/>
            <a:ext cx="2160240" cy="756000"/>
            <a:chOff x="4960303" y="447598"/>
            <a:chExt cx="2160240" cy="756000"/>
          </a:xfrm>
        </p:grpSpPr>
        <p:sp>
          <p:nvSpPr>
            <p:cNvPr id="30" name="圆角矩形 29"/>
            <p:cNvSpPr/>
            <p:nvPr/>
          </p:nvSpPr>
          <p:spPr>
            <a:xfrm>
              <a:off x="5338303" y="573570"/>
              <a:ext cx="1782240"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latin typeface="微软雅黑" panose="020B0503020204020204" pitchFamily="34" charset="-122"/>
                  <a:ea typeface="微软雅黑" panose="020B0503020204020204" pitchFamily="34" charset="-122"/>
                </a:rPr>
                <a:t>模型简介</a:t>
              </a:r>
            </a:p>
          </p:txBody>
        </p:sp>
        <p:sp>
          <p:nvSpPr>
            <p:cNvPr id="31" name="椭圆 30"/>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1</a:t>
              </a:r>
              <a:endParaRPr lang="zh-CN" altLang="en-US" sz="3200" b="1" dirty="0">
                <a:latin typeface="Arial Black" panose="020B0A04020102020204" pitchFamily="34" charset="0"/>
                <a:ea typeface="微软雅黑" panose="020B0503020204020204" pitchFamily="34" charset="-122"/>
              </a:endParaRPr>
            </a:p>
          </p:txBody>
        </p:sp>
      </p:grpSp>
      <p:sp>
        <p:nvSpPr>
          <p:cNvPr id="33" name="矩形 32"/>
          <p:cNvSpPr/>
          <p:nvPr/>
        </p:nvSpPr>
        <p:spPr>
          <a:xfrm>
            <a:off x="705787" y="1697489"/>
            <a:ext cx="2915816" cy="1954381"/>
          </a:xfrm>
          <a:prstGeom prst="rect">
            <a:avLst/>
          </a:prstGeom>
        </p:spPr>
        <p:txBody>
          <a:bodyPr wrap="square">
            <a:spAutoFit/>
          </a:bodyPr>
          <a:lstStyle/>
          <a:p>
            <a:r>
              <a:rPr lang="en-US" altLang="zh-CN" sz="1100" b="1" dirty="0">
                <a:solidFill>
                  <a:srgbClr val="0070C0"/>
                </a:solidFill>
                <a:latin typeface="微软雅黑" panose="020B0503020204020204" pitchFamily="34" charset="-122"/>
                <a:ea typeface="微软雅黑" panose="020B0503020204020204" pitchFamily="34" charset="-122"/>
              </a:rPr>
              <a:t>GE</a:t>
            </a:r>
            <a:r>
              <a:rPr lang="zh-CN" altLang="en-US" sz="1100" b="1" dirty="0">
                <a:solidFill>
                  <a:srgbClr val="0070C0"/>
                </a:solidFill>
                <a:latin typeface="微软雅黑" panose="020B0503020204020204" pitchFamily="34" charset="-122"/>
                <a:ea typeface="微软雅黑" panose="020B0503020204020204" pitchFamily="34" charset="-122"/>
              </a:rPr>
              <a:t>矩阵法又称通用电器公司法、麦肯锡矩阵、九盒矩阵法、行业吸引力矩阵</a:t>
            </a:r>
            <a:r>
              <a:rPr lang="zh-CN" altLang="en-US" sz="1100" dirty="0">
                <a:solidFill>
                  <a:srgbClr val="0070C0"/>
                </a:solidFill>
                <a:latin typeface="微软雅黑" panose="020B0503020204020204" pitchFamily="34" charset="-122"/>
                <a:ea typeface="微软雅黑" panose="020B0503020204020204" pitchFamily="34" charset="-122"/>
              </a:rPr>
              <a:t>是美国通用电气公司（</a:t>
            </a:r>
            <a:r>
              <a:rPr lang="en-US" altLang="zh-CN" sz="1100" dirty="0">
                <a:solidFill>
                  <a:srgbClr val="0070C0"/>
                </a:solidFill>
                <a:latin typeface="微软雅黑" panose="020B0503020204020204" pitchFamily="34" charset="-122"/>
                <a:ea typeface="微软雅黑" panose="020B0503020204020204" pitchFamily="34" charset="-122"/>
              </a:rPr>
              <a:t>GE</a:t>
            </a:r>
            <a:r>
              <a:rPr lang="zh-CN" altLang="en-US" sz="1100" dirty="0">
                <a:solidFill>
                  <a:srgbClr val="0070C0"/>
                </a:solidFill>
                <a:latin typeface="微软雅黑" panose="020B0503020204020204" pitchFamily="34" charset="-122"/>
                <a:ea typeface="微软雅黑" panose="020B0503020204020204" pitchFamily="34" charset="-122"/>
              </a:rPr>
              <a:t>）于</a:t>
            </a:r>
            <a:r>
              <a:rPr lang="en-US" altLang="zh-CN" sz="1100" dirty="0">
                <a:solidFill>
                  <a:srgbClr val="0070C0"/>
                </a:solidFill>
                <a:latin typeface="微软雅黑" panose="020B0503020204020204" pitchFamily="34" charset="-122"/>
                <a:ea typeface="微软雅黑" panose="020B0503020204020204" pitchFamily="34" charset="-122"/>
              </a:rPr>
              <a:t>70</a:t>
            </a:r>
            <a:r>
              <a:rPr lang="zh-CN" altLang="en-US" sz="1100" dirty="0">
                <a:solidFill>
                  <a:srgbClr val="0070C0"/>
                </a:solidFill>
                <a:latin typeface="微软雅黑" panose="020B0503020204020204" pitchFamily="34" charset="-122"/>
                <a:ea typeface="微软雅黑" panose="020B0503020204020204" pitchFamily="34" charset="-122"/>
              </a:rPr>
              <a:t>年代开发了新的投资组合分析方法。</a:t>
            </a:r>
            <a:r>
              <a:rPr lang="en-US" altLang="zh-CN" sz="1100" dirty="0">
                <a:solidFill>
                  <a:srgbClr val="0070C0"/>
                </a:solidFill>
                <a:latin typeface="微软雅黑" panose="020B0503020204020204" pitchFamily="34" charset="-122"/>
                <a:ea typeface="微软雅黑" panose="020B0503020204020204" pitchFamily="34" charset="-122"/>
              </a:rPr>
              <a:t>GE</a:t>
            </a:r>
            <a:r>
              <a:rPr lang="zh-CN" altLang="en-US" sz="1100" dirty="0">
                <a:solidFill>
                  <a:srgbClr val="0070C0"/>
                </a:solidFill>
                <a:latin typeface="微软雅黑" panose="020B0503020204020204" pitchFamily="34" charset="-122"/>
                <a:ea typeface="微软雅黑" panose="020B0503020204020204" pitchFamily="34" charset="-122"/>
              </a:rPr>
              <a:t>矩阵可以用来根据事业单位在市场上的实力和所在市场的吸引力对这些事业单位进行评估，也可以表述一个公司的事业单位组合判断其强项和弱点。。按市场吸引力和业务自身实力两个维度评估现有业务（或事业单位），每个维度分三级，分成九个格以表示两个维度上不同级别的组合。两个维度上可以根据不同情况确定评价指标。</a:t>
            </a:r>
          </a:p>
        </p:txBody>
      </p:sp>
      <p:grpSp>
        <p:nvGrpSpPr>
          <p:cNvPr id="38" name="组合 37"/>
          <p:cNvGrpSpPr/>
          <p:nvPr/>
        </p:nvGrpSpPr>
        <p:grpSpPr>
          <a:xfrm>
            <a:off x="611560" y="3831974"/>
            <a:ext cx="2160240" cy="756000"/>
            <a:chOff x="4960303" y="447598"/>
            <a:chExt cx="2160240" cy="756000"/>
          </a:xfrm>
        </p:grpSpPr>
        <p:sp>
          <p:nvSpPr>
            <p:cNvPr id="39" name="圆角矩形 38"/>
            <p:cNvSpPr/>
            <p:nvPr/>
          </p:nvSpPr>
          <p:spPr>
            <a:xfrm>
              <a:off x="5338303" y="573570"/>
              <a:ext cx="1782240"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latin typeface="微软雅黑" panose="020B0503020204020204" pitchFamily="34" charset="-122"/>
                  <a:ea typeface="微软雅黑" panose="020B0503020204020204" pitchFamily="34" charset="-122"/>
                </a:rPr>
                <a:t>模型适用</a:t>
              </a:r>
            </a:p>
          </p:txBody>
        </p:sp>
        <p:sp>
          <p:nvSpPr>
            <p:cNvPr id="40" name="椭圆 39"/>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2</a:t>
              </a:r>
              <a:endParaRPr lang="zh-CN" altLang="en-US" sz="3200" b="1" dirty="0">
                <a:latin typeface="Arial Black" panose="020B0A04020102020204" pitchFamily="34" charset="0"/>
                <a:ea typeface="微软雅黑" panose="020B0503020204020204" pitchFamily="34" charset="-122"/>
              </a:endParaRPr>
            </a:p>
          </p:txBody>
        </p:sp>
      </p:grpSp>
      <p:sp>
        <p:nvSpPr>
          <p:cNvPr id="42" name="矩形 41"/>
          <p:cNvSpPr/>
          <p:nvPr/>
        </p:nvSpPr>
        <p:spPr>
          <a:xfrm>
            <a:off x="1295552" y="4491828"/>
            <a:ext cx="3744416" cy="261610"/>
          </a:xfrm>
          <a:prstGeom prst="rect">
            <a:avLst/>
          </a:prstGeom>
        </p:spPr>
        <p:txBody>
          <a:bodyPr wrap="square">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投资组合优先级选择</a:t>
            </a:r>
            <a:endParaRPr lang="en-US" altLang="zh-CN" sz="1100" dirty="0">
              <a:solidFill>
                <a:srgbClr val="0070C0"/>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4432857" y="1337948"/>
            <a:ext cx="1311112" cy="461665"/>
          </a:xfrm>
          <a:prstGeom prst="rect">
            <a:avLst/>
          </a:prstGeom>
          <a:noFill/>
        </p:spPr>
        <p:txBody>
          <a:bodyPr wrap="square" rtlCol="0">
            <a:spAutoFit/>
          </a:bodyPr>
          <a:lstStyle/>
          <a:p>
            <a:r>
              <a:rPr lang="zh-CN" altLang="en-US" sz="1200" dirty="0">
                <a:solidFill>
                  <a:srgbClr val="0070C0"/>
                </a:solidFill>
                <a:latin typeface="楷体" panose="02010609060101010101" pitchFamily="49" charset="-122"/>
                <a:ea typeface="楷体" panose="02010609060101010101" pitchFamily="49" charset="-122"/>
              </a:rPr>
              <a:t>尽量扩大投资，谋求领导地位</a:t>
            </a:r>
          </a:p>
        </p:txBody>
      </p:sp>
      <p:sp>
        <p:nvSpPr>
          <p:cNvPr id="45" name="TextBox 44"/>
          <p:cNvSpPr txBox="1"/>
          <p:nvPr/>
        </p:nvSpPr>
        <p:spPr>
          <a:xfrm>
            <a:off x="5727578" y="1360250"/>
            <a:ext cx="1311112" cy="461665"/>
          </a:xfrm>
          <a:prstGeom prst="rect">
            <a:avLst/>
          </a:prstGeom>
          <a:noFill/>
        </p:spPr>
        <p:txBody>
          <a:bodyPr wrap="square" rtlCol="0">
            <a:spAutoFit/>
          </a:bodyPr>
          <a:lstStyle/>
          <a:p>
            <a:r>
              <a:rPr lang="zh-CN" altLang="en-US" sz="1200" dirty="0">
                <a:solidFill>
                  <a:srgbClr val="0070C0"/>
                </a:solidFill>
                <a:latin typeface="楷体" panose="02010609060101010101" pitchFamily="49" charset="-122"/>
                <a:ea typeface="楷体" panose="02010609060101010101" pitchFamily="49" charset="-122"/>
              </a:rPr>
              <a:t>市场细分以追求主导地位</a:t>
            </a:r>
          </a:p>
        </p:txBody>
      </p:sp>
      <p:sp>
        <p:nvSpPr>
          <p:cNvPr id="46" name="TextBox 45"/>
          <p:cNvSpPr txBox="1"/>
          <p:nvPr/>
        </p:nvSpPr>
        <p:spPr>
          <a:xfrm>
            <a:off x="4427984" y="2331129"/>
            <a:ext cx="1311112" cy="461665"/>
          </a:xfrm>
          <a:prstGeom prst="rect">
            <a:avLst/>
          </a:prstGeom>
          <a:noFill/>
        </p:spPr>
        <p:txBody>
          <a:bodyPr wrap="square" rtlCol="0">
            <a:spAutoFit/>
          </a:bodyPr>
          <a:lstStyle/>
          <a:p>
            <a:r>
              <a:rPr lang="zh-CN" altLang="en-US" sz="1200" dirty="0">
                <a:solidFill>
                  <a:srgbClr val="0070C0"/>
                </a:solidFill>
                <a:latin typeface="楷体" panose="02010609060101010101" pitchFamily="49" charset="-122"/>
                <a:ea typeface="楷体" panose="02010609060101010101" pitchFamily="49" charset="-122"/>
              </a:rPr>
              <a:t>选择细分市场大力投入</a:t>
            </a:r>
          </a:p>
        </p:txBody>
      </p:sp>
      <p:sp>
        <p:nvSpPr>
          <p:cNvPr id="47" name="TextBox 46"/>
          <p:cNvSpPr txBox="1"/>
          <p:nvPr/>
        </p:nvSpPr>
        <p:spPr>
          <a:xfrm>
            <a:off x="5728937" y="2331129"/>
            <a:ext cx="1311112" cy="461665"/>
          </a:xfrm>
          <a:prstGeom prst="rect">
            <a:avLst/>
          </a:prstGeom>
          <a:noFill/>
        </p:spPr>
        <p:txBody>
          <a:bodyPr wrap="square" rtlCol="0">
            <a:spAutoFit/>
          </a:bodyPr>
          <a:lstStyle/>
          <a:p>
            <a:r>
              <a:rPr lang="zh-CN" altLang="en-US" sz="1200" dirty="0">
                <a:solidFill>
                  <a:schemeClr val="bg1"/>
                </a:solidFill>
                <a:latin typeface="楷体" panose="02010609060101010101" pitchFamily="49" charset="-122"/>
                <a:ea typeface="楷体" panose="02010609060101010101" pitchFamily="49" charset="-122"/>
              </a:rPr>
              <a:t>选择细分市场专门化</a:t>
            </a:r>
          </a:p>
        </p:txBody>
      </p:sp>
      <p:sp>
        <p:nvSpPr>
          <p:cNvPr id="48" name="TextBox 47"/>
          <p:cNvSpPr txBox="1"/>
          <p:nvPr/>
        </p:nvSpPr>
        <p:spPr>
          <a:xfrm>
            <a:off x="7059678" y="1368809"/>
            <a:ext cx="1311112" cy="461665"/>
          </a:xfrm>
          <a:prstGeom prst="rect">
            <a:avLst/>
          </a:prstGeom>
          <a:noFill/>
        </p:spPr>
        <p:txBody>
          <a:bodyPr wrap="square" rtlCol="0">
            <a:spAutoFit/>
          </a:bodyPr>
          <a:lstStyle/>
          <a:p>
            <a:r>
              <a:rPr lang="zh-CN" altLang="en-US" sz="1200" dirty="0">
                <a:solidFill>
                  <a:schemeClr val="bg1"/>
                </a:solidFill>
                <a:latin typeface="楷体" panose="02010609060101010101" pitchFamily="49" charset="-122"/>
                <a:ea typeface="楷体" panose="02010609060101010101" pitchFamily="49" charset="-122"/>
              </a:rPr>
              <a:t>专门化</a:t>
            </a:r>
            <a:r>
              <a:rPr lang="en-US" altLang="zh-CN" sz="1200" dirty="0">
                <a:solidFill>
                  <a:schemeClr val="bg1"/>
                </a:solidFill>
                <a:latin typeface="楷体" panose="02010609060101010101" pitchFamily="49" charset="-122"/>
                <a:ea typeface="楷体" panose="02010609060101010101" pitchFamily="49" charset="-122"/>
              </a:rPr>
              <a:t>,</a:t>
            </a:r>
            <a:r>
              <a:rPr lang="zh-CN" altLang="en-US" sz="1200" dirty="0">
                <a:solidFill>
                  <a:schemeClr val="bg1"/>
                </a:solidFill>
                <a:latin typeface="楷体" panose="02010609060101010101" pitchFamily="49" charset="-122"/>
                <a:ea typeface="楷体" panose="02010609060101010101" pitchFamily="49" charset="-122"/>
              </a:rPr>
              <a:t>采取并购策略</a:t>
            </a:r>
          </a:p>
        </p:txBody>
      </p:sp>
      <p:sp>
        <p:nvSpPr>
          <p:cNvPr id="49" name="TextBox 48"/>
          <p:cNvSpPr txBox="1"/>
          <p:nvPr/>
        </p:nvSpPr>
        <p:spPr>
          <a:xfrm>
            <a:off x="4355976" y="3374871"/>
            <a:ext cx="1311112" cy="276999"/>
          </a:xfrm>
          <a:prstGeom prst="rect">
            <a:avLst/>
          </a:prstGeom>
          <a:noFill/>
        </p:spPr>
        <p:txBody>
          <a:bodyPr wrap="square" rtlCol="0">
            <a:spAutoFit/>
          </a:bodyPr>
          <a:lstStyle/>
          <a:p>
            <a:r>
              <a:rPr lang="zh-CN" altLang="en-US" sz="1200" dirty="0">
                <a:solidFill>
                  <a:schemeClr val="bg1"/>
                </a:solidFill>
                <a:latin typeface="楷体" panose="02010609060101010101" pitchFamily="49" charset="-122"/>
                <a:ea typeface="楷体" panose="02010609060101010101" pitchFamily="49" charset="-122"/>
              </a:rPr>
              <a:t>维持地位</a:t>
            </a:r>
          </a:p>
        </p:txBody>
      </p:sp>
      <p:sp>
        <p:nvSpPr>
          <p:cNvPr id="50" name="TextBox 49"/>
          <p:cNvSpPr txBox="1"/>
          <p:nvPr/>
        </p:nvSpPr>
        <p:spPr>
          <a:xfrm>
            <a:off x="5925184" y="3374871"/>
            <a:ext cx="1311112" cy="276999"/>
          </a:xfrm>
          <a:prstGeom prst="rect">
            <a:avLst/>
          </a:prstGeom>
          <a:noFill/>
        </p:spPr>
        <p:txBody>
          <a:bodyPr wrap="square" rtlCol="0">
            <a:spAutoFit/>
          </a:bodyPr>
          <a:lstStyle/>
          <a:p>
            <a:r>
              <a:rPr lang="zh-CN" altLang="en-US" sz="1200" dirty="0">
                <a:solidFill>
                  <a:schemeClr val="bg1"/>
                </a:solidFill>
                <a:latin typeface="楷体" panose="02010609060101010101" pitchFamily="49" charset="-122"/>
                <a:ea typeface="楷体" panose="02010609060101010101" pitchFamily="49" charset="-122"/>
              </a:rPr>
              <a:t>减少投资</a:t>
            </a:r>
          </a:p>
        </p:txBody>
      </p:sp>
      <p:sp>
        <p:nvSpPr>
          <p:cNvPr id="62" name="TextBox 61"/>
          <p:cNvSpPr txBox="1"/>
          <p:nvPr/>
        </p:nvSpPr>
        <p:spPr>
          <a:xfrm>
            <a:off x="7092280" y="3219822"/>
            <a:ext cx="1311112" cy="461665"/>
          </a:xfrm>
          <a:prstGeom prst="rect">
            <a:avLst/>
          </a:prstGeom>
          <a:noFill/>
        </p:spPr>
        <p:txBody>
          <a:bodyPr wrap="square" rtlCol="0">
            <a:spAutoFit/>
          </a:bodyPr>
          <a:lstStyle/>
          <a:p>
            <a:r>
              <a:rPr lang="zh-CN" altLang="en-US" sz="1200" dirty="0">
                <a:solidFill>
                  <a:schemeClr val="bg1"/>
                </a:solidFill>
                <a:latin typeface="楷体" panose="02010609060101010101" pitchFamily="49" charset="-122"/>
                <a:ea typeface="楷体" panose="02010609060101010101" pitchFamily="49" charset="-122"/>
              </a:rPr>
              <a:t>集中于盈利业务，或放弃</a:t>
            </a:r>
          </a:p>
        </p:txBody>
      </p:sp>
      <p:sp>
        <p:nvSpPr>
          <p:cNvPr id="63" name="TextBox 62"/>
          <p:cNvSpPr txBox="1"/>
          <p:nvPr/>
        </p:nvSpPr>
        <p:spPr>
          <a:xfrm>
            <a:off x="7059678" y="2331128"/>
            <a:ext cx="1311112" cy="461665"/>
          </a:xfrm>
          <a:prstGeom prst="rect">
            <a:avLst/>
          </a:prstGeom>
          <a:noFill/>
        </p:spPr>
        <p:txBody>
          <a:bodyPr wrap="square" rtlCol="0">
            <a:spAutoFit/>
          </a:bodyPr>
          <a:lstStyle/>
          <a:p>
            <a:r>
              <a:rPr lang="zh-CN" altLang="en-US" sz="1200" dirty="0">
                <a:solidFill>
                  <a:schemeClr val="bg1"/>
                </a:solidFill>
                <a:latin typeface="楷体" panose="02010609060101010101" pitchFamily="49" charset="-122"/>
                <a:ea typeface="楷体" panose="02010609060101010101" pitchFamily="49" charset="-122"/>
              </a:rPr>
              <a:t>专门化</a:t>
            </a:r>
            <a:r>
              <a:rPr lang="en-US" altLang="zh-CN" sz="1200" dirty="0">
                <a:solidFill>
                  <a:schemeClr val="bg1"/>
                </a:solidFill>
                <a:latin typeface="楷体" panose="02010609060101010101" pitchFamily="49" charset="-122"/>
                <a:ea typeface="楷体" panose="02010609060101010101" pitchFamily="49" charset="-122"/>
              </a:rPr>
              <a:t>,</a:t>
            </a:r>
            <a:r>
              <a:rPr lang="zh-CN" altLang="en-US" sz="1200" dirty="0">
                <a:solidFill>
                  <a:schemeClr val="bg1"/>
                </a:solidFill>
                <a:latin typeface="楷体" panose="02010609060101010101" pitchFamily="49" charset="-122"/>
                <a:ea typeface="楷体" panose="02010609060101010101" pitchFamily="49" charset="-122"/>
              </a:rPr>
              <a:t>谋求小块市场份额</a:t>
            </a:r>
          </a:p>
        </p:txBody>
      </p:sp>
      <p:sp>
        <p:nvSpPr>
          <p:cNvPr id="51" name="椭圆 50">
            <a:hlinkClick r:id="rId2"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27623963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圆角矩形 34"/>
          <p:cNvSpPr/>
          <p:nvPr/>
        </p:nvSpPr>
        <p:spPr>
          <a:xfrm>
            <a:off x="3563888" y="835513"/>
            <a:ext cx="5112568" cy="1592221"/>
          </a:xfrm>
          <a:prstGeom prst="roundRect">
            <a:avLst>
              <a:gd name="adj" fmla="val 8878"/>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en-US" altLang="zh-CN" dirty="0"/>
              <a:t>3.3.2 GE</a:t>
            </a:r>
            <a:r>
              <a:rPr lang="zh-CN" altLang="en-US" dirty="0"/>
              <a:t>矩阵（</a:t>
            </a:r>
            <a:r>
              <a:rPr lang="en-US" altLang="zh-CN" dirty="0"/>
              <a:t>2</a:t>
            </a:r>
            <a:r>
              <a:rPr lang="zh-CN" altLang="en-US" dirty="0"/>
              <a:t>）</a:t>
            </a:r>
          </a:p>
        </p:txBody>
      </p:sp>
      <p:grpSp>
        <p:nvGrpSpPr>
          <p:cNvPr id="29" name="组合 28"/>
          <p:cNvGrpSpPr/>
          <p:nvPr/>
        </p:nvGrpSpPr>
        <p:grpSpPr>
          <a:xfrm>
            <a:off x="539552" y="843558"/>
            <a:ext cx="2160240" cy="756000"/>
            <a:chOff x="4960303" y="447598"/>
            <a:chExt cx="2160240" cy="756000"/>
          </a:xfrm>
        </p:grpSpPr>
        <p:sp>
          <p:nvSpPr>
            <p:cNvPr id="30" name="圆角矩形 29"/>
            <p:cNvSpPr/>
            <p:nvPr/>
          </p:nvSpPr>
          <p:spPr>
            <a:xfrm>
              <a:off x="5338303" y="573570"/>
              <a:ext cx="1782240"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latin typeface="微软雅黑" panose="020B0503020204020204" pitchFamily="34" charset="-122"/>
                  <a:ea typeface="微软雅黑" panose="020B0503020204020204" pitchFamily="34" charset="-122"/>
                </a:rPr>
                <a:t>具体操作</a:t>
              </a:r>
            </a:p>
          </p:txBody>
        </p:sp>
        <p:sp>
          <p:nvSpPr>
            <p:cNvPr id="31" name="椭圆 30"/>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3</a:t>
              </a:r>
              <a:endParaRPr lang="zh-CN" altLang="en-US" sz="3200" b="1" dirty="0">
                <a:latin typeface="Arial Black" panose="020B0A04020102020204" pitchFamily="34" charset="0"/>
                <a:ea typeface="微软雅黑" panose="020B0503020204020204" pitchFamily="34" charset="-122"/>
              </a:endParaRPr>
            </a:p>
          </p:txBody>
        </p:sp>
      </p:grpSp>
      <p:sp>
        <p:nvSpPr>
          <p:cNvPr id="3" name="弧形 2"/>
          <p:cNvSpPr>
            <a:spLocks noChangeAspect="1"/>
          </p:cNvSpPr>
          <p:nvPr/>
        </p:nvSpPr>
        <p:spPr>
          <a:xfrm>
            <a:off x="1115616" y="2283718"/>
            <a:ext cx="1944000" cy="1944216"/>
          </a:xfrm>
          <a:prstGeom prst="arc">
            <a:avLst>
              <a:gd name="adj1" fmla="val 16200000"/>
              <a:gd name="adj2" fmla="val 10378547"/>
            </a:avLst>
          </a:prstGeom>
          <a:ln w="1905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3" name="椭圆 42"/>
          <p:cNvSpPr>
            <a:spLocks noChangeAspect="1"/>
          </p:cNvSpPr>
          <p:nvPr/>
        </p:nvSpPr>
        <p:spPr>
          <a:xfrm>
            <a:off x="1808672" y="1995686"/>
            <a:ext cx="432048" cy="43204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Bernard MT Condensed" pitchFamily="18" charset="0"/>
              </a:rPr>
              <a:t>1</a:t>
            </a:r>
            <a:endParaRPr lang="zh-CN" altLang="en-US" sz="2400" dirty="0">
              <a:latin typeface="Bernard MT Condensed" pitchFamily="18" charset="0"/>
            </a:endParaRPr>
          </a:p>
        </p:txBody>
      </p:sp>
      <p:sp>
        <p:nvSpPr>
          <p:cNvPr id="44" name="椭圆 43"/>
          <p:cNvSpPr>
            <a:spLocks noChangeAspect="1"/>
          </p:cNvSpPr>
          <p:nvPr/>
        </p:nvSpPr>
        <p:spPr>
          <a:xfrm>
            <a:off x="2843592" y="3210001"/>
            <a:ext cx="432048" cy="43204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Bernard MT Condensed" pitchFamily="18" charset="0"/>
              </a:rPr>
              <a:t>2</a:t>
            </a:r>
            <a:endParaRPr lang="zh-CN" altLang="en-US" sz="2400" dirty="0">
              <a:latin typeface="Bernard MT Condensed" pitchFamily="18" charset="0"/>
            </a:endParaRPr>
          </a:p>
        </p:txBody>
      </p:sp>
      <p:sp>
        <p:nvSpPr>
          <p:cNvPr id="45" name="椭圆 44"/>
          <p:cNvSpPr>
            <a:spLocks noChangeAspect="1"/>
          </p:cNvSpPr>
          <p:nvPr/>
        </p:nvSpPr>
        <p:spPr>
          <a:xfrm>
            <a:off x="1322347" y="3795886"/>
            <a:ext cx="432048" cy="43204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Bernard MT Condensed" pitchFamily="18" charset="0"/>
              </a:rPr>
              <a:t>3</a:t>
            </a:r>
            <a:endParaRPr lang="zh-CN" altLang="en-US" sz="2400" dirty="0">
              <a:latin typeface="Bernard MT Condensed" pitchFamily="18" charset="0"/>
            </a:endParaRPr>
          </a:p>
        </p:txBody>
      </p:sp>
      <p:sp>
        <p:nvSpPr>
          <p:cNvPr id="10" name="TextBox 9"/>
          <p:cNvSpPr txBox="1"/>
          <p:nvPr/>
        </p:nvSpPr>
        <p:spPr>
          <a:xfrm>
            <a:off x="2267528" y="1960747"/>
            <a:ext cx="1152128" cy="369332"/>
          </a:xfrm>
          <a:prstGeom prst="rect">
            <a:avLst/>
          </a:prstGeom>
          <a:noFill/>
        </p:spPr>
        <p:txBody>
          <a:bodyPr wrap="squar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选指标</a:t>
            </a:r>
          </a:p>
        </p:txBody>
      </p:sp>
      <p:sp>
        <p:nvSpPr>
          <p:cNvPr id="46" name="TextBox 45"/>
          <p:cNvSpPr txBox="1"/>
          <p:nvPr/>
        </p:nvSpPr>
        <p:spPr>
          <a:xfrm>
            <a:off x="3097953" y="2827716"/>
            <a:ext cx="1152128" cy="369332"/>
          </a:xfrm>
          <a:prstGeom prst="rect">
            <a:avLst/>
          </a:prstGeom>
          <a:noFill/>
        </p:spPr>
        <p:txBody>
          <a:bodyPr wrap="squar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赋予权重</a:t>
            </a:r>
          </a:p>
        </p:txBody>
      </p:sp>
      <p:sp>
        <p:nvSpPr>
          <p:cNvPr id="47" name="TextBox 46"/>
          <p:cNvSpPr txBox="1"/>
          <p:nvPr/>
        </p:nvSpPr>
        <p:spPr>
          <a:xfrm>
            <a:off x="719488" y="4345289"/>
            <a:ext cx="1764280" cy="369332"/>
          </a:xfrm>
          <a:prstGeom prst="rect">
            <a:avLst/>
          </a:prstGeom>
          <a:noFill/>
        </p:spPr>
        <p:txBody>
          <a:bodyPr wrap="squar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打分加权平均</a:t>
            </a:r>
          </a:p>
        </p:txBody>
      </p:sp>
      <p:sp>
        <p:nvSpPr>
          <p:cNvPr id="34" name="矩形 33"/>
          <p:cNvSpPr/>
          <p:nvPr/>
        </p:nvSpPr>
        <p:spPr>
          <a:xfrm>
            <a:off x="3674017" y="878694"/>
            <a:ext cx="5184576" cy="1546577"/>
          </a:xfrm>
          <a:prstGeom prst="rect">
            <a:avLst/>
          </a:prstGeom>
          <a:ln>
            <a:noFill/>
          </a:ln>
        </p:spPr>
        <p:txBody>
          <a:bodyPr wrap="square">
            <a:spAutoFit/>
          </a:bodyPr>
          <a:lstStyle/>
          <a:p>
            <a:r>
              <a:rPr lang="zh-CN" altLang="en-US" sz="1050" dirty="0">
                <a:solidFill>
                  <a:srgbClr val="0070C0"/>
                </a:solidFill>
                <a:latin typeface="微软雅黑" panose="020B0503020204020204" pitchFamily="34" charset="-122"/>
                <a:ea typeface="微软雅黑" panose="020B0503020204020204" pitchFamily="34" charset="-122"/>
              </a:rPr>
              <a:t>市场规模（</a:t>
            </a:r>
            <a:r>
              <a:rPr lang="en-US" altLang="zh-CN" sz="1050" dirty="0">
                <a:solidFill>
                  <a:srgbClr val="0070C0"/>
                </a:solidFill>
                <a:latin typeface="微软雅黑" panose="020B0503020204020204" pitchFamily="34" charset="-122"/>
                <a:ea typeface="微软雅黑" panose="020B0503020204020204" pitchFamily="34" charset="-122"/>
              </a:rPr>
              <a:t>Market Size</a:t>
            </a:r>
            <a:r>
              <a:rPr lang="zh-CN" altLang="en-US" sz="1050" dirty="0">
                <a:solidFill>
                  <a:srgbClr val="0070C0"/>
                </a:solidFill>
                <a:latin typeface="微软雅黑" panose="020B0503020204020204" pitchFamily="34" charset="-122"/>
                <a:ea typeface="微软雅黑" panose="020B0503020204020204" pitchFamily="34" charset="-122"/>
              </a:rPr>
              <a:t>）、市场成长率（</a:t>
            </a:r>
            <a:r>
              <a:rPr lang="en-US" altLang="zh-CN" sz="1050" dirty="0">
                <a:solidFill>
                  <a:srgbClr val="0070C0"/>
                </a:solidFill>
                <a:latin typeface="微软雅黑" panose="020B0503020204020204" pitchFamily="34" charset="-122"/>
                <a:ea typeface="微软雅黑" panose="020B0503020204020204" pitchFamily="34" charset="-122"/>
              </a:rPr>
              <a:t>Market Growth Rate</a:t>
            </a:r>
            <a:r>
              <a:rPr lang="zh-CN" altLang="en-US" sz="1050" dirty="0">
                <a:solidFill>
                  <a:srgbClr val="0070C0"/>
                </a:solidFill>
                <a:latin typeface="微软雅黑" panose="020B0503020204020204" pitchFamily="34" charset="-122"/>
                <a:ea typeface="微软雅黑" panose="020B0503020204020204" pitchFamily="34" charset="-122"/>
              </a:rPr>
              <a:t>）</a:t>
            </a:r>
            <a:br>
              <a:rPr lang="en-US" altLang="zh-CN" sz="1050" dirty="0">
                <a:solidFill>
                  <a:srgbClr val="0070C0"/>
                </a:solidFill>
                <a:latin typeface="微软雅黑" panose="020B0503020204020204" pitchFamily="34" charset="-122"/>
                <a:ea typeface="微软雅黑" panose="020B0503020204020204" pitchFamily="34" charset="-122"/>
              </a:rPr>
            </a:br>
            <a:r>
              <a:rPr lang="zh-CN" altLang="en-US" sz="1050" dirty="0">
                <a:solidFill>
                  <a:srgbClr val="0070C0"/>
                </a:solidFill>
                <a:latin typeface="微软雅黑" panose="020B0503020204020204" pitchFamily="34" charset="-122"/>
                <a:ea typeface="微软雅黑" panose="020B0503020204020204" pitchFamily="34" charset="-122"/>
              </a:rPr>
              <a:t>市场收益率（</a:t>
            </a:r>
            <a:r>
              <a:rPr lang="en-US" altLang="zh-CN" sz="1050" dirty="0">
                <a:solidFill>
                  <a:srgbClr val="0070C0"/>
                </a:solidFill>
                <a:latin typeface="微软雅黑" panose="020B0503020204020204" pitchFamily="34" charset="-122"/>
                <a:ea typeface="微软雅黑" panose="020B0503020204020204" pitchFamily="34" charset="-122"/>
              </a:rPr>
              <a:t>Market Profitability</a:t>
            </a:r>
            <a:r>
              <a:rPr lang="zh-CN" altLang="en-US" sz="1050" dirty="0">
                <a:solidFill>
                  <a:srgbClr val="0070C0"/>
                </a:solidFill>
                <a:latin typeface="微软雅黑" panose="020B0503020204020204" pitchFamily="34" charset="-122"/>
                <a:ea typeface="微软雅黑" panose="020B0503020204020204" pitchFamily="34" charset="-122"/>
              </a:rPr>
              <a:t>）、定价趋势（</a:t>
            </a:r>
            <a:r>
              <a:rPr lang="en-US" altLang="zh-CN" sz="1050" dirty="0">
                <a:solidFill>
                  <a:srgbClr val="0070C0"/>
                </a:solidFill>
                <a:latin typeface="微软雅黑" panose="020B0503020204020204" pitchFamily="34" charset="-122"/>
                <a:ea typeface="微软雅黑" panose="020B0503020204020204" pitchFamily="34" charset="-122"/>
              </a:rPr>
              <a:t>Pricing Trends</a:t>
            </a:r>
            <a:r>
              <a:rPr lang="zh-CN" altLang="en-US" sz="1050" dirty="0">
                <a:solidFill>
                  <a:srgbClr val="0070C0"/>
                </a:solidFill>
                <a:latin typeface="微软雅黑" panose="020B0503020204020204" pitchFamily="34" charset="-122"/>
                <a:ea typeface="微软雅黑" panose="020B0503020204020204" pitchFamily="34" charset="-122"/>
              </a:rPr>
              <a:t>）</a:t>
            </a:r>
            <a:br>
              <a:rPr lang="en-US" altLang="zh-CN" sz="1050" dirty="0">
                <a:solidFill>
                  <a:srgbClr val="0070C0"/>
                </a:solidFill>
                <a:latin typeface="微软雅黑" panose="020B0503020204020204" pitchFamily="34" charset="-122"/>
                <a:ea typeface="微软雅黑" panose="020B0503020204020204" pitchFamily="34" charset="-122"/>
              </a:rPr>
            </a:br>
            <a:r>
              <a:rPr lang="zh-CN" altLang="en-US" sz="1050" dirty="0">
                <a:solidFill>
                  <a:srgbClr val="0070C0"/>
                </a:solidFill>
                <a:latin typeface="微软雅黑" panose="020B0503020204020204" pitchFamily="34" charset="-122"/>
                <a:ea typeface="微软雅黑" panose="020B0503020204020204" pitchFamily="34" charset="-122"/>
              </a:rPr>
              <a:t>竞争强度（</a:t>
            </a:r>
            <a:r>
              <a:rPr lang="en-US" altLang="zh-CN" sz="1050" dirty="0">
                <a:solidFill>
                  <a:srgbClr val="0070C0"/>
                </a:solidFill>
                <a:latin typeface="微软雅黑" panose="020B0503020204020204" pitchFamily="34" charset="-122"/>
                <a:ea typeface="微软雅黑" panose="020B0503020204020204" pitchFamily="34" charset="-122"/>
              </a:rPr>
              <a:t>Competitive Intensity/Rivalry</a:t>
            </a:r>
            <a:r>
              <a:rPr lang="zh-CN" altLang="en-US" sz="1050" dirty="0">
                <a:solidFill>
                  <a:srgbClr val="0070C0"/>
                </a:solidFill>
                <a:latin typeface="微软雅黑" panose="020B0503020204020204" pitchFamily="34" charset="-122"/>
                <a:ea typeface="微软雅黑" panose="020B0503020204020204" pitchFamily="34" charset="-122"/>
              </a:rPr>
              <a:t>）</a:t>
            </a:r>
            <a:br>
              <a:rPr lang="en-US" altLang="zh-CN" sz="1050" dirty="0">
                <a:solidFill>
                  <a:srgbClr val="0070C0"/>
                </a:solidFill>
                <a:latin typeface="微软雅黑" panose="020B0503020204020204" pitchFamily="34" charset="-122"/>
                <a:ea typeface="微软雅黑" panose="020B0503020204020204" pitchFamily="34" charset="-122"/>
              </a:rPr>
            </a:br>
            <a:r>
              <a:rPr lang="zh-CN" altLang="en-US" sz="1050" dirty="0">
                <a:solidFill>
                  <a:srgbClr val="0070C0"/>
                </a:solidFill>
                <a:latin typeface="微软雅黑" panose="020B0503020204020204" pitchFamily="34" charset="-122"/>
                <a:ea typeface="微软雅黑" panose="020B0503020204020204" pitchFamily="34" charset="-122"/>
              </a:rPr>
              <a:t>行业投资风险（</a:t>
            </a:r>
            <a:r>
              <a:rPr lang="en-US" altLang="zh-CN" sz="1050" dirty="0">
                <a:solidFill>
                  <a:srgbClr val="0070C0"/>
                </a:solidFill>
                <a:latin typeface="微软雅黑" panose="020B0503020204020204" pitchFamily="34" charset="-122"/>
                <a:ea typeface="微软雅黑" panose="020B0503020204020204" pitchFamily="34" charset="-122"/>
              </a:rPr>
              <a:t>Overall Risk of Returns in the Industry</a:t>
            </a:r>
            <a:r>
              <a:rPr lang="zh-CN" altLang="en-US" sz="1050" dirty="0">
                <a:solidFill>
                  <a:srgbClr val="0070C0"/>
                </a:solidFill>
                <a:latin typeface="微软雅黑" panose="020B0503020204020204" pitchFamily="34" charset="-122"/>
                <a:ea typeface="微软雅黑" panose="020B0503020204020204" pitchFamily="34" charset="-122"/>
              </a:rPr>
              <a:t>）</a:t>
            </a:r>
            <a:br>
              <a:rPr lang="en-US" altLang="zh-CN" sz="1050" dirty="0">
                <a:solidFill>
                  <a:srgbClr val="0070C0"/>
                </a:solidFill>
                <a:latin typeface="微软雅黑" panose="020B0503020204020204" pitchFamily="34" charset="-122"/>
                <a:ea typeface="微软雅黑" panose="020B0503020204020204" pitchFamily="34" charset="-122"/>
              </a:rPr>
            </a:br>
            <a:r>
              <a:rPr lang="zh-CN" altLang="en-US" sz="1050" dirty="0">
                <a:solidFill>
                  <a:srgbClr val="0070C0"/>
                </a:solidFill>
                <a:latin typeface="微软雅黑" panose="020B0503020204020204" pitchFamily="34" charset="-122"/>
                <a:ea typeface="微软雅黑" panose="020B0503020204020204" pitchFamily="34" charset="-122"/>
              </a:rPr>
              <a:t>进入障碍（</a:t>
            </a:r>
            <a:r>
              <a:rPr lang="en-US" altLang="zh-CN" sz="1050" dirty="0">
                <a:solidFill>
                  <a:srgbClr val="0070C0"/>
                </a:solidFill>
                <a:latin typeface="微软雅黑" panose="020B0503020204020204" pitchFamily="34" charset="-122"/>
                <a:ea typeface="微软雅黑" panose="020B0503020204020204" pitchFamily="34" charset="-122"/>
              </a:rPr>
              <a:t>Entry Barriers</a:t>
            </a:r>
            <a:r>
              <a:rPr lang="zh-CN" altLang="en-US" sz="1050" dirty="0">
                <a:solidFill>
                  <a:srgbClr val="0070C0"/>
                </a:solidFill>
                <a:latin typeface="微软雅黑" panose="020B0503020204020204" pitchFamily="34" charset="-122"/>
                <a:ea typeface="微软雅黑" panose="020B0503020204020204" pitchFamily="34" charset="-122"/>
              </a:rPr>
              <a:t>）</a:t>
            </a:r>
            <a:br>
              <a:rPr lang="en-US" altLang="zh-CN" sz="1050" dirty="0">
                <a:solidFill>
                  <a:srgbClr val="0070C0"/>
                </a:solidFill>
                <a:latin typeface="微软雅黑" panose="020B0503020204020204" pitchFamily="34" charset="-122"/>
                <a:ea typeface="微软雅黑" panose="020B0503020204020204" pitchFamily="34" charset="-122"/>
              </a:rPr>
            </a:br>
            <a:r>
              <a:rPr lang="zh-CN" altLang="en-US" sz="1050" dirty="0">
                <a:solidFill>
                  <a:srgbClr val="0070C0"/>
                </a:solidFill>
                <a:latin typeface="微软雅黑" panose="020B0503020204020204" pitchFamily="34" charset="-122"/>
                <a:ea typeface="微软雅黑" panose="020B0503020204020204" pitchFamily="34" charset="-122"/>
              </a:rPr>
              <a:t>产品</a:t>
            </a:r>
            <a:r>
              <a:rPr lang="en-US" altLang="zh-CN" sz="1050" dirty="0">
                <a:solidFill>
                  <a:srgbClr val="0070C0"/>
                </a:solidFill>
                <a:latin typeface="微软雅黑" panose="020B0503020204020204" pitchFamily="34" charset="-122"/>
                <a:ea typeface="微软雅黑" panose="020B0503020204020204" pitchFamily="34" charset="-122"/>
              </a:rPr>
              <a:t>/</a:t>
            </a:r>
            <a:r>
              <a:rPr lang="zh-CN" altLang="en-US" sz="1050" dirty="0">
                <a:solidFill>
                  <a:srgbClr val="0070C0"/>
                </a:solidFill>
                <a:latin typeface="微软雅黑" panose="020B0503020204020204" pitchFamily="34" charset="-122"/>
                <a:ea typeface="微软雅黑" panose="020B0503020204020204" pitchFamily="34" charset="-122"/>
              </a:rPr>
              <a:t>服务差异化机会（</a:t>
            </a:r>
            <a:r>
              <a:rPr lang="en-US" altLang="zh-CN" sz="1050" dirty="0">
                <a:solidFill>
                  <a:srgbClr val="0070C0"/>
                </a:solidFill>
                <a:latin typeface="微软雅黑" panose="020B0503020204020204" pitchFamily="34" charset="-122"/>
                <a:ea typeface="微软雅黑" panose="020B0503020204020204" pitchFamily="34" charset="-122"/>
              </a:rPr>
              <a:t>Opportunity to Differentiate Products and Services</a:t>
            </a:r>
            <a:r>
              <a:rPr lang="zh-CN" altLang="en-US" sz="1050" dirty="0">
                <a:solidFill>
                  <a:srgbClr val="0070C0"/>
                </a:solidFill>
                <a:latin typeface="微软雅黑" panose="020B0503020204020204" pitchFamily="34" charset="-122"/>
                <a:ea typeface="微软雅黑" panose="020B0503020204020204" pitchFamily="34" charset="-122"/>
              </a:rPr>
              <a:t>）</a:t>
            </a:r>
            <a:br>
              <a:rPr lang="en-US" altLang="zh-CN" sz="1050" dirty="0">
                <a:solidFill>
                  <a:srgbClr val="0070C0"/>
                </a:solidFill>
                <a:latin typeface="微软雅黑" panose="020B0503020204020204" pitchFamily="34" charset="-122"/>
                <a:ea typeface="微软雅黑" panose="020B0503020204020204" pitchFamily="34" charset="-122"/>
              </a:rPr>
            </a:br>
            <a:r>
              <a:rPr lang="zh-CN" altLang="en-US" sz="1050" dirty="0">
                <a:solidFill>
                  <a:srgbClr val="0070C0"/>
                </a:solidFill>
                <a:latin typeface="微软雅黑" panose="020B0503020204020204" pitchFamily="34" charset="-122"/>
                <a:ea typeface="微软雅黑" panose="020B0503020204020204" pitchFamily="34" charset="-122"/>
              </a:rPr>
              <a:t>产品</a:t>
            </a:r>
            <a:r>
              <a:rPr lang="en-US" altLang="zh-CN" sz="1050" dirty="0">
                <a:solidFill>
                  <a:srgbClr val="0070C0"/>
                </a:solidFill>
                <a:latin typeface="微软雅黑" panose="020B0503020204020204" pitchFamily="34" charset="-122"/>
                <a:ea typeface="微软雅黑" panose="020B0503020204020204" pitchFamily="34" charset="-122"/>
              </a:rPr>
              <a:t>/</a:t>
            </a:r>
            <a:r>
              <a:rPr lang="zh-CN" altLang="en-US" sz="1050" dirty="0">
                <a:solidFill>
                  <a:srgbClr val="0070C0"/>
                </a:solidFill>
                <a:latin typeface="微软雅黑" panose="020B0503020204020204" pitchFamily="34" charset="-122"/>
                <a:ea typeface="微软雅黑" panose="020B0503020204020204" pitchFamily="34" charset="-122"/>
              </a:rPr>
              <a:t>服务需求变动性（</a:t>
            </a:r>
            <a:r>
              <a:rPr lang="en-US" altLang="zh-CN" sz="1050" dirty="0">
                <a:solidFill>
                  <a:srgbClr val="0070C0"/>
                </a:solidFill>
                <a:latin typeface="微软雅黑" panose="020B0503020204020204" pitchFamily="34" charset="-122"/>
                <a:ea typeface="微软雅黑" panose="020B0503020204020204" pitchFamily="34" charset="-122"/>
              </a:rPr>
              <a:t>Demand Variability</a:t>
            </a:r>
            <a:r>
              <a:rPr lang="zh-CN" altLang="en-US" sz="1050" dirty="0">
                <a:solidFill>
                  <a:srgbClr val="0070C0"/>
                </a:solidFill>
                <a:latin typeface="微软雅黑" panose="020B0503020204020204" pitchFamily="34" charset="-122"/>
                <a:ea typeface="微软雅黑" panose="020B0503020204020204" pitchFamily="34" charset="-122"/>
              </a:rPr>
              <a:t>）</a:t>
            </a:r>
            <a:br>
              <a:rPr lang="en-US" altLang="zh-CN" sz="1050" dirty="0">
                <a:solidFill>
                  <a:srgbClr val="0070C0"/>
                </a:solidFill>
                <a:latin typeface="微软雅黑" panose="020B0503020204020204" pitchFamily="34" charset="-122"/>
                <a:ea typeface="微软雅黑" panose="020B0503020204020204" pitchFamily="34" charset="-122"/>
              </a:rPr>
            </a:br>
            <a:r>
              <a:rPr lang="zh-CN" altLang="en-US" sz="1050" dirty="0">
                <a:solidFill>
                  <a:srgbClr val="0070C0"/>
                </a:solidFill>
                <a:latin typeface="微软雅黑" panose="020B0503020204020204" pitchFamily="34" charset="-122"/>
                <a:ea typeface="微软雅黑" panose="020B0503020204020204" pitchFamily="34" charset="-122"/>
              </a:rPr>
              <a:t>市场分割（</a:t>
            </a:r>
            <a:r>
              <a:rPr lang="en-US" altLang="zh-CN" sz="1050" dirty="0">
                <a:solidFill>
                  <a:srgbClr val="0070C0"/>
                </a:solidFill>
                <a:latin typeface="微软雅黑" panose="020B0503020204020204" pitchFamily="34" charset="-122"/>
                <a:ea typeface="微软雅黑" panose="020B0503020204020204" pitchFamily="34" charset="-122"/>
              </a:rPr>
              <a:t>Segmentation</a:t>
            </a:r>
            <a:r>
              <a:rPr lang="zh-CN" altLang="en-US" sz="1050" dirty="0">
                <a:solidFill>
                  <a:srgbClr val="0070C0"/>
                </a:solidFill>
                <a:latin typeface="微软雅黑" panose="020B0503020204020204" pitchFamily="34" charset="-122"/>
                <a:ea typeface="微软雅黑" panose="020B0503020204020204" pitchFamily="34" charset="-122"/>
              </a:rPr>
              <a:t>）、市场分销渠道结构（</a:t>
            </a:r>
            <a:r>
              <a:rPr lang="en-US" altLang="zh-CN" sz="1050" dirty="0">
                <a:solidFill>
                  <a:srgbClr val="0070C0"/>
                </a:solidFill>
                <a:latin typeface="微软雅黑" panose="020B0503020204020204" pitchFamily="34" charset="-122"/>
                <a:ea typeface="微软雅黑" panose="020B0503020204020204" pitchFamily="34" charset="-122"/>
              </a:rPr>
              <a:t>Distribution Structure</a:t>
            </a:r>
            <a:r>
              <a:rPr lang="zh-CN" altLang="en-US" sz="1050" dirty="0">
                <a:solidFill>
                  <a:srgbClr val="0070C0"/>
                </a:solidFill>
                <a:latin typeface="微软雅黑" panose="020B0503020204020204" pitchFamily="34" charset="-122"/>
                <a:ea typeface="微软雅黑" panose="020B0503020204020204" pitchFamily="34" charset="-122"/>
              </a:rPr>
              <a:t>）</a:t>
            </a:r>
            <a:br>
              <a:rPr lang="en-US" altLang="zh-CN" sz="1050" dirty="0">
                <a:solidFill>
                  <a:srgbClr val="0070C0"/>
                </a:solidFill>
                <a:latin typeface="微软雅黑" panose="020B0503020204020204" pitchFamily="34" charset="-122"/>
                <a:ea typeface="微软雅黑" panose="020B0503020204020204" pitchFamily="34" charset="-122"/>
              </a:rPr>
            </a:br>
            <a:r>
              <a:rPr lang="zh-CN" altLang="en-US" sz="1050" dirty="0">
                <a:solidFill>
                  <a:srgbClr val="0070C0"/>
                </a:solidFill>
                <a:latin typeface="微软雅黑" panose="020B0503020204020204" pitchFamily="34" charset="-122"/>
                <a:ea typeface="微软雅黑" panose="020B0503020204020204" pitchFamily="34" charset="-122"/>
              </a:rPr>
              <a:t>技术发展（</a:t>
            </a:r>
            <a:r>
              <a:rPr lang="en-US" altLang="zh-CN" sz="1050" dirty="0">
                <a:solidFill>
                  <a:srgbClr val="0070C0"/>
                </a:solidFill>
                <a:latin typeface="微软雅黑" panose="020B0503020204020204" pitchFamily="34" charset="-122"/>
                <a:ea typeface="微软雅黑" panose="020B0503020204020204" pitchFamily="34" charset="-122"/>
              </a:rPr>
              <a:t>Technology Development</a:t>
            </a:r>
            <a:r>
              <a:rPr lang="zh-CN" altLang="en-US" sz="1050" dirty="0">
                <a:solidFill>
                  <a:srgbClr val="0070C0"/>
                </a:solidFill>
                <a:latin typeface="微软雅黑" panose="020B0503020204020204" pitchFamily="34" charset="-122"/>
                <a:ea typeface="微软雅黑" panose="020B0503020204020204" pitchFamily="34" charset="-122"/>
              </a:rPr>
              <a:t>）</a:t>
            </a:r>
          </a:p>
        </p:txBody>
      </p:sp>
      <p:sp>
        <p:nvSpPr>
          <p:cNvPr id="36" name="同侧圆角矩形 35"/>
          <p:cNvSpPr/>
          <p:nvPr/>
        </p:nvSpPr>
        <p:spPr>
          <a:xfrm>
            <a:off x="3707904" y="468418"/>
            <a:ext cx="2414385" cy="367095"/>
          </a:xfrm>
          <a:prstGeom prst="round2Same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市场吸引力参考指标</a:t>
            </a:r>
          </a:p>
        </p:txBody>
      </p:sp>
      <p:sp>
        <p:nvSpPr>
          <p:cNvPr id="37" name="矩形 36"/>
          <p:cNvSpPr/>
          <p:nvPr/>
        </p:nvSpPr>
        <p:spPr>
          <a:xfrm>
            <a:off x="3574774" y="3263886"/>
            <a:ext cx="5436096" cy="1546577"/>
          </a:xfrm>
          <a:prstGeom prst="rect">
            <a:avLst/>
          </a:prstGeom>
        </p:spPr>
        <p:txBody>
          <a:bodyPr wrap="square">
            <a:spAutoFit/>
          </a:bodyPr>
          <a:lstStyle/>
          <a:p>
            <a:r>
              <a:rPr lang="zh-CN" altLang="en-US" sz="1050" dirty="0">
                <a:solidFill>
                  <a:srgbClr val="0070C0"/>
                </a:solidFill>
                <a:latin typeface="微软雅黑" panose="020B0503020204020204" pitchFamily="34" charset="-122"/>
                <a:ea typeface="微软雅黑" panose="020B0503020204020204" pitchFamily="34" charset="-122"/>
              </a:rPr>
              <a:t>事业单元自身资产与实力（</a:t>
            </a:r>
            <a:r>
              <a:rPr lang="en-US" altLang="zh-CN" sz="1050" dirty="0">
                <a:solidFill>
                  <a:srgbClr val="0070C0"/>
                </a:solidFill>
                <a:latin typeface="微软雅黑" panose="020B0503020204020204" pitchFamily="34" charset="-122"/>
                <a:ea typeface="微软雅黑" panose="020B0503020204020204" pitchFamily="34" charset="-122"/>
              </a:rPr>
              <a:t>Strength of Assets and Competencies</a:t>
            </a:r>
            <a:r>
              <a:rPr lang="zh-CN" altLang="en-US" sz="1050" dirty="0">
                <a:solidFill>
                  <a:srgbClr val="0070C0"/>
                </a:solidFill>
                <a:latin typeface="微软雅黑" panose="020B0503020204020204" pitchFamily="34" charset="-122"/>
                <a:ea typeface="微软雅黑" panose="020B0503020204020204" pitchFamily="34" charset="-122"/>
              </a:rPr>
              <a:t>）</a:t>
            </a:r>
            <a:br>
              <a:rPr lang="en-US" altLang="zh-CN" sz="1050" dirty="0">
                <a:solidFill>
                  <a:srgbClr val="0070C0"/>
                </a:solidFill>
                <a:latin typeface="微软雅黑" panose="020B0503020204020204" pitchFamily="34" charset="-122"/>
                <a:ea typeface="微软雅黑" panose="020B0503020204020204" pitchFamily="34" charset="-122"/>
              </a:rPr>
            </a:br>
            <a:r>
              <a:rPr lang="zh-CN" altLang="en-US" sz="1050" dirty="0">
                <a:solidFill>
                  <a:srgbClr val="0070C0"/>
                </a:solidFill>
                <a:latin typeface="微软雅黑" panose="020B0503020204020204" pitchFamily="34" charset="-122"/>
                <a:ea typeface="微软雅黑" panose="020B0503020204020204" pitchFamily="34" charset="-122"/>
              </a:rPr>
              <a:t>品牌</a:t>
            </a:r>
            <a:r>
              <a:rPr lang="en-US" altLang="zh-CN" sz="1050" dirty="0">
                <a:solidFill>
                  <a:srgbClr val="0070C0"/>
                </a:solidFill>
                <a:latin typeface="微软雅黑" panose="020B0503020204020204" pitchFamily="34" charset="-122"/>
                <a:ea typeface="微软雅黑" panose="020B0503020204020204" pitchFamily="34" charset="-122"/>
              </a:rPr>
              <a:t>/</a:t>
            </a:r>
            <a:r>
              <a:rPr lang="zh-CN" altLang="en-US" sz="1050" dirty="0">
                <a:solidFill>
                  <a:srgbClr val="0070C0"/>
                </a:solidFill>
                <a:latin typeface="微软雅黑" panose="020B0503020204020204" pitchFamily="34" charset="-122"/>
                <a:ea typeface="微软雅黑" panose="020B0503020204020204" pitchFamily="34" charset="-122"/>
              </a:rPr>
              <a:t>市场的相对力量（</a:t>
            </a:r>
            <a:r>
              <a:rPr lang="en-US" altLang="zh-CN" sz="1050" dirty="0">
                <a:solidFill>
                  <a:srgbClr val="0070C0"/>
                </a:solidFill>
                <a:latin typeface="微软雅黑" panose="020B0503020204020204" pitchFamily="34" charset="-122"/>
                <a:ea typeface="微软雅黑" panose="020B0503020204020204" pitchFamily="34" charset="-122"/>
              </a:rPr>
              <a:t>Relative Brand/Marketing Strength</a:t>
            </a:r>
            <a:r>
              <a:rPr lang="zh-CN" altLang="en-US" sz="1050" dirty="0">
                <a:solidFill>
                  <a:srgbClr val="0070C0"/>
                </a:solidFill>
                <a:latin typeface="微软雅黑" panose="020B0503020204020204" pitchFamily="34" charset="-122"/>
                <a:ea typeface="微软雅黑" panose="020B0503020204020204" pitchFamily="34" charset="-122"/>
              </a:rPr>
              <a:t>）</a:t>
            </a:r>
            <a:br>
              <a:rPr lang="en-US" altLang="zh-CN" sz="1050" dirty="0">
                <a:solidFill>
                  <a:srgbClr val="0070C0"/>
                </a:solidFill>
                <a:latin typeface="微软雅黑" panose="020B0503020204020204" pitchFamily="34" charset="-122"/>
                <a:ea typeface="微软雅黑" panose="020B0503020204020204" pitchFamily="34" charset="-122"/>
              </a:rPr>
            </a:br>
            <a:r>
              <a:rPr lang="zh-CN" altLang="en-US" sz="1050" dirty="0">
                <a:solidFill>
                  <a:srgbClr val="0070C0"/>
                </a:solidFill>
                <a:latin typeface="微软雅黑" panose="020B0503020204020204" pitchFamily="34" charset="-122"/>
                <a:ea typeface="微软雅黑" panose="020B0503020204020204" pitchFamily="34" charset="-122"/>
              </a:rPr>
              <a:t>市场份额（</a:t>
            </a:r>
            <a:r>
              <a:rPr lang="en-US" altLang="zh-CN" sz="1050" dirty="0">
                <a:solidFill>
                  <a:srgbClr val="0070C0"/>
                </a:solidFill>
                <a:latin typeface="微软雅黑" panose="020B0503020204020204" pitchFamily="34" charset="-122"/>
                <a:ea typeface="微软雅黑" panose="020B0503020204020204" pitchFamily="34" charset="-122"/>
              </a:rPr>
              <a:t>Market Share</a:t>
            </a:r>
            <a:r>
              <a:rPr lang="zh-CN" altLang="en-US" sz="1050" dirty="0">
                <a:solidFill>
                  <a:srgbClr val="0070C0"/>
                </a:solidFill>
                <a:latin typeface="微软雅黑" panose="020B0503020204020204" pitchFamily="34" charset="-122"/>
                <a:ea typeface="微软雅黑" panose="020B0503020204020204" pitchFamily="34" charset="-122"/>
              </a:rPr>
              <a:t>）、市场份额的成长性（</a:t>
            </a:r>
            <a:r>
              <a:rPr lang="en-US" altLang="zh-CN" sz="1050" dirty="0">
                <a:solidFill>
                  <a:srgbClr val="0070C0"/>
                </a:solidFill>
                <a:latin typeface="微软雅黑" panose="020B0503020204020204" pitchFamily="34" charset="-122"/>
                <a:ea typeface="微软雅黑" panose="020B0503020204020204" pitchFamily="34" charset="-122"/>
              </a:rPr>
              <a:t>Market Share Growth</a:t>
            </a:r>
            <a:r>
              <a:rPr lang="zh-CN" altLang="en-US" sz="1050" dirty="0">
                <a:solidFill>
                  <a:srgbClr val="0070C0"/>
                </a:solidFill>
                <a:latin typeface="微软雅黑" panose="020B0503020204020204" pitchFamily="34" charset="-122"/>
                <a:ea typeface="微软雅黑" panose="020B0503020204020204" pitchFamily="34" charset="-122"/>
              </a:rPr>
              <a:t>）</a:t>
            </a:r>
            <a:br>
              <a:rPr lang="en-US" altLang="zh-CN" sz="1050" dirty="0">
                <a:solidFill>
                  <a:srgbClr val="0070C0"/>
                </a:solidFill>
                <a:latin typeface="微软雅黑" panose="020B0503020204020204" pitchFamily="34" charset="-122"/>
                <a:ea typeface="微软雅黑" panose="020B0503020204020204" pitchFamily="34" charset="-122"/>
              </a:rPr>
            </a:br>
            <a:r>
              <a:rPr lang="zh-CN" altLang="en-US" sz="1050" dirty="0">
                <a:solidFill>
                  <a:srgbClr val="0070C0"/>
                </a:solidFill>
                <a:latin typeface="微软雅黑" panose="020B0503020204020204" pitchFamily="34" charset="-122"/>
                <a:ea typeface="微软雅黑" panose="020B0503020204020204" pitchFamily="34" charset="-122"/>
              </a:rPr>
              <a:t>顾客忠诚度（</a:t>
            </a:r>
            <a:r>
              <a:rPr lang="en-US" altLang="zh-CN" sz="1050" dirty="0">
                <a:solidFill>
                  <a:srgbClr val="0070C0"/>
                </a:solidFill>
                <a:latin typeface="微软雅黑" panose="020B0503020204020204" pitchFamily="34" charset="-122"/>
                <a:ea typeface="微软雅黑" panose="020B0503020204020204" pitchFamily="34" charset="-122"/>
              </a:rPr>
              <a:t>Customer Loyalty</a:t>
            </a:r>
            <a:r>
              <a:rPr lang="zh-CN" altLang="en-US" sz="1050" dirty="0">
                <a:solidFill>
                  <a:srgbClr val="0070C0"/>
                </a:solidFill>
                <a:latin typeface="微软雅黑" panose="020B0503020204020204" pitchFamily="34" charset="-122"/>
                <a:ea typeface="微软雅黑" panose="020B0503020204020204" pitchFamily="34" charset="-122"/>
              </a:rPr>
              <a:t>）、相对成本结构（</a:t>
            </a:r>
            <a:r>
              <a:rPr lang="en-US" altLang="zh-CN" sz="1050" dirty="0">
                <a:solidFill>
                  <a:srgbClr val="0070C0"/>
                </a:solidFill>
                <a:latin typeface="微软雅黑" panose="020B0503020204020204" pitchFamily="34" charset="-122"/>
                <a:ea typeface="微软雅黑" panose="020B0503020204020204" pitchFamily="34" charset="-122"/>
              </a:rPr>
              <a:t>Relative Cost Position</a:t>
            </a:r>
            <a:r>
              <a:rPr lang="zh-CN" altLang="en-US" sz="1050" dirty="0">
                <a:solidFill>
                  <a:srgbClr val="0070C0"/>
                </a:solidFill>
                <a:latin typeface="微软雅黑" panose="020B0503020204020204" pitchFamily="34" charset="-122"/>
                <a:ea typeface="微软雅黑" panose="020B0503020204020204" pitchFamily="34" charset="-122"/>
              </a:rPr>
              <a:t>）</a:t>
            </a:r>
            <a:br>
              <a:rPr lang="en-US" altLang="zh-CN" sz="1050" dirty="0">
                <a:solidFill>
                  <a:srgbClr val="0070C0"/>
                </a:solidFill>
                <a:latin typeface="微软雅黑" panose="020B0503020204020204" pitchFamily="34" charset="-122"/>
                <a:ea typeface="微软雅黑" panose="020B0503020204020204" pitchFamily="34" charset="-122"/>
              </a:rPr>
            </a:br>
            <a:r>
              <a:rPr lang="zh-CN" altLang="en-US" sz="1050" dirty="0">
                <a:solidFill>
                  <a:srgbClr val="0070C0"/>
                </a:solidFill>
                <a:latin typeface="微软雅黑" panose="020B0503020204020204" pitchFamily="34" charset="-122"/>
                <a:ea typeface="微软雅黑" panose="020B0503020204020204" pitchFamily="34" charset="-122"/>
              </a:rPr>
              <a:t>相对利润率（</a:t>
            </a:r>
            <a:r>
              <a:rPr lang="en-US" altLang="zh-CN" sz="1050" dirty="0">
                <a:solidFill>
                  <a:srgbClr val="0070C0"/>
                </a:solidFill>
                <a:latin typeface="微软雅黑" panose="020B0503020204020204" pitchFamily="34" charset="-122"/>
                <a:ea typeface="微软雅黑" panose="020B0503020204020204" pitchFamily="34" charset="-122"/>
              </a:rPr>
              <a:t>Relative </a:t>
            </a:r>
            <a:r>
              <a:rPr lang="en-US" altLang="zh-CN" sz="1050" dirty="0" err="1">
                <a:solidFill>
                  <a:srgbClr val="0070C0"/>
                </a:solidFill>
                <a:latin typeface="微软雅黑" panose="020B0503020204020204" pitchFamily="34" charset="-122"/>
                <a:ea typeface="微软雅黑" panose="020B0503020204020204" pitchFamily="34" charset="-122"/>
              </a:rPr>
              <a:t>Porfit</a:t>
            </a:r>
            <a:r>
              <a:rPr lang="en-US" altLang="zh-CN" sz="1050" dirty="0">
                <a:solidFill>
                  <a:srgbClr val="0070C0"/>
                </a:solidFill>
                <a:latin typeface="微软雅黑" panose="020B0503020204020204" pitchFamily="34" charset="-122"/>
                <a:ea typeface="微软雅黑" panose="020B0503020204020204" pitchFamily="34" charset="-122"/>
              </a:rPr>
              <a:t> Margins/Profit Margins Compared with Competitors</a:t>
            </a:r>
            <a:r>
              <a:rPr lang="zh-CN" altLang="en-US" sz="1050" dirty="0">
                <a:solidFill>
                  <a:srgbClr val="0070C0"/>
                </a:solidFill>
                <a:latin typeface="微软雅黑" panose="020B0503020204020204" pitchFamily="34" charset="-122"/>
                <a:ea typeface="微软雅黑" panose="020B0503020204020204" pitchFamily="34" charset="-122"/>
              </a:rPr>
              <a:t>）</a:t>
            </a:r>
            <a:br>
              <a:rPr lang="en-US" altLang="zh-CN" sz="1050" dirty="0">
                <a:solidFill>
                  <a:srgbClr val="0070C0"/>
                </a:solidFill>
                <a:latin typeface="微软雅黑" panose="020B0503020204020204" pitchFamily="34" charset="-122"/>
                <a:ea typeface="微软雅黑" panose="020B0503020204020204" pitchFamily="34" charset="-122"/>
              </a:rPr>
            </a:br>
            <a:r>
              <a:rPr lang="zh-CN" altLang="en-US" sz="1050" dirty="0">
                <a:solidFill>
                  <a:srgbClr val="0070C0"/>
                </a:solidFill>
                <a:latin typeface="微软雅黑" panose="020B0503020204020204" pitchFamily="34" charset="-122"/>
                <a:ea typeface="微软雅黑" panose="020B0503020204020204" pitchFamily="34" charset="-122"/>
              </a:rPr>
              <a:t>分销渠道结构及产品生产能力（</a:t>
            </a:r>
            <a:r>
              <a:rPr lang="en-US" altLang="zh-CN" sz="1050" dirty="0">
                <a:solidFill>
                  <a:srgbClr val="0070C0"/>
                </a:solidFill>
                <a:latin typeface="微软雅黑" panose="020B0503020204020204" pitchFamily="34" charset="-122"/>
                <a:ea typeface="微软雅黑" panose="020B0503020204020204" pitchFamily="34" charset="-122"/>
              </a:rPr>
              <a:t>Distribution Strength and Production Capacity</a:t>
            </a:r>
            <a:r>
              <a:rPr lang="zh-CN" altLang="en-US" sz="1050" dirty="0">
                <a:solidFill>
                  <a:srgbClr val="0070C0"/>
                </a:solidFill>
                <a:latin typeface="微软雅黑" panose="020B0503020204020204" pitchFamily="34" charset="-122"/>
                <a:ea typeface="微软雅黑" panose="020B0503020204020204" pitchFamily="34" charset="-122"/>
              </a:rPr>
              <a:t>）</a:t>
            </a:r>
            <a:br>
              <a:rPr lang="en-US" altLang="zh-CN" sz="1050" dirty="0">
                <a:solidFill>
                  <a:srgbClr val="0070C0"/>
                </a:solidFill>
                <a:latin typeface="微软雅黑" panose="020B0503020204020204" pitchFamily="34" charset="-122"/>
                <a:ea typeface="微软雅黑" panose="020B0503020204020204" pitchFamily="34" charset="-122"/>
              </a:rPr>
            </a:br>
            <a:r>
              <a:rPr lang="zh-CN" altLang="en-US" sz="1050" dirty="0">
                <a:solidFill>
                  <a:srgbClr val="0070C0"/>
                </a:solidFill>
                <a:latin typeface="微软雅黑" panose="020B0503020204020204" pitchFamily="34" charset="-122"/>
                <a:ea typeface="微软雅黑" panose="020B0503020204020204" pitchFamily="34" charset="-122"/>
              </a:rPr>
              <a:t>技术研发与其他创新活动记录（</a:t>
            </a:r>
            <a:r>
              <a:rPr lang="en-US" altLang="zh-CN" sz="1050" dirty="0">
                <a:solidFill>
                  <a:srgbClr val="0070C0"/>
                </a:solidFill>
                <a:latin typeface="微软雅黑" panose="020B0503020204020204" pitchFamily="34" charset="-122"/>
                <a:ea typeface="微软雅黑" panose="020B0503020204020204" pitchFamily="34" charset="-122"/>
              </a:rPr>
              <a:t>Record of Technological or Other Innovation</a:t>
            </a:r>
            <a:r>
              <a:rPr lang="zh-CN" altLang="en-US" sz="1050" dirty="0">
                <a:solidFill>
                  <a:srgbClr val="0070C0"/>
                </a:solidFill>
                <a:latin typeface="微软雅黑" panose="020B0503020204020204" pitchFamily="34" charset="-122"/>
                <a:ea typeface="微软雅黑" panose="020B0503020204020204" pitchFamily="34" charset="-122"/>
              </a:rPr>
              <a:t>）</a:t>
            </a:r>
            <a:br>
              <a:rPr lang="en-US" altLang="zh-CN" sz="1050" dirty="0">
                <a:solidFill>
                  <a:srgbClr val="0070C0"/>
                </a:solidFill>
                <a:latin typeface="微软雅黑" panose="020B0503020204020204" pitchFamily="34" charset="-122"/>
                <a:ea typeface="微软雅黑" panose="020B0503020204020204" pitchFamily="34" charset="-122"/>
              </a:rPr>
            </a:br>
            <a:r>
              <a:rPr lang="zh-CN" altLang="en-US" sz="1050" dirty="0">
                <a:solidFill>
                  <a:srgbClr val="0070C0"/>
                </a:solidFill>
                <a:latin typeface="微软雅黑" panose="020B0503020204020204" pitchFamily="34" charset="-122"/>
                <a:ea typeface="微软雅黑" panose="020B0503020204020204" pitchFamily="34" charset="-122"/>
              </a:rPr>
              <a:t>产品</a:t>
            </a:r>
            <a:r>
              <a:rPr lang="en-US" altLang="zh-CN" sz="1050" dirty="0">
                <a:solidFill>
                  <a:srgbClr val="0070C0"/>
                </a:solidFill>
                <a:latin typeface="微软雅黑" panose="020B0503020204020204" pitchFamily="34" charset="-122"/>
                <a:ea typeface="微软雅黑" panose="020B0503020204020204" pitchFamily="34" charset="-122"/>
              </a:rPr>
              <a:t>/</a:t>
            </a:r>
            <a:r>
              <a:rPr lang="zh-CN" altLang="en-US" sz="1050" dirty="0">
                <a:solidFill>
                  <a:srgbClr val="0070C0"/>
                </a:solidFill>
                <a:latin typeface="微软雅黑" panose="020B0503020204020204" pitchFamily="34" charset="-122"/>
                <a:ea typeface="微软雅黑" panose="020B0503020204020204" pitchFamily="34" charset="-122"/>
              </a:rPr>
              <a:t>服务质量（</a:t>
            </a:r>
            <a:r>
              <a:rPr lang="en-US" altLang="zh-CN" sz="1050" dirty="0">
                <a:solidFill>
                  <a:srgbClr val="0070C0"/>
                </a:solidFill>
                <a:latin typeface="微软雅黑" panose="020B0503020204020204" pitchFamily="34" charset="-122"/>
                <a:ea typeface="微软雅黑" panose="020B0503020204020204" pitchFamily="34" charset="-122"/>
              </a:rPr>
              <a:t>Quality</a:t>
            </a:r>
            <a:r>
              <a:rPr lang="zh-CN" altLang="en-US" sz="1050" dirty="0">
                <a:solidFill>
                  <a:srgbClr val="0070C0"/>
                </a:solidFill>
                <a:latin typeface="微软雅黑" panose="020B0503020204020204" pitchFamily="34" charset="-122"/>
                <a:ea typeface="微软雅黑" panose="020B0503020204020204" pitchFamily="34" charset="-122"/>
              </a:rPr>
              <a:t>）、融资能力（</a:t>
            </a:r>
            <a:r>
              <a:rPr lang="en-US" altLang="zh-CN" sz="1050" dirty="0">
                <a:solidFill>
                  <a:srgbClr val="0070C0"/>
                </a:solidFill>
                <a:latin typeface="微软雅黑" panose="020B0503020204020204" pitchFamily="34" charset="-122"/>
                <a:ea typeface="微软雅黑" panose="020B0503020204020204" pitchFamily="34" charset="-122"/>
              </a:rPr>
              <a:t>Access to Financial and Other Investment Resources</a:t>
            </a:r>
            <a:r>
              <a:rPr lang="zh-CN" altLang="en-US" sz="1050" dirty="0">
                <a:solidFill>
                  <a:srgbClr val="0070C0"/>
                </a:solidFill>
                <a:latin typeface="微软雅黑" panose="020B0503020204020204" pitchFamily="34" charset="-122"/>
                <a:ea typeface="微软雅黑" panose="020B0503020204020204" pitchFamily="34" charset="-122"/>
              </a:rPr>
              <a:t>）、管理能力（</a:t>
            </a:r>
            <a:r>
              <a:rPr lang="en-US" altLang="zh-CN" sz="1050" dirty="0">
                <a:solidFill>
                  <a:srgbClr val="0070C0"/>
                </a:solidFill>
                <a:latin typeface="微软雅黑" panose="020B0503020204020204" pitchFamily="34" charset="-122"/>
                <a:ea typeface="微软雅黑" panose="020B0503020204020204" pitchFamily="34" charset="-122"/>
              </a:rPr>
              <a:t>Management Strength</a:t>
            </a:r>
            <a:endParaRPr lang="zh-CN" altLang="en-US" sz="1050" dirty="0">
              <a:solidFill>
                <a:srgbClr val="0070C0"/>
              </a:solidFill>
              <a:latin typeface="微软雅黑" panose="020B0503020204020204" pitchFamily="34" charset="-122"/>
              <a:ea typeface="微软雅黑" panose="020B0503020204020204" pitchFamily="34" charset="-122"/>
            </a:endParaRPr>
          </a:p>
        </p:txBody>
      </p:sp>
      <p:sp>
        <p:nvSpPr>
          <p:cNvPr id="49" name="圆角矩形 48"/>
          <p:cNvSpPr/>
          <p:nvPr/>
        </p:nvSpPr>
        <p:spPr>
          <a:xfrm>
            <a:off x="3563887" y="3241063"/>
            <a:ext cx="5294705" cy="1592221"/>
          </a:xfrm>
          <a:prstGeom prst="roundRect">
            <a:avLst>
              <a:gd name="adj" fmla="val 8878"/>
            </a:avLst>
          </a:prstGeom>
          <a:solidFill>
            <a:schemeClr val="accent1">
              <a:alpha val="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同侧圆角矩形 49"/>
          <p:cNvSpPr/>
          <p:nvPr/>
        </p:nvSpPr>
        <p:spPr>
          <a:xfrm>
            <a:off x="5796136" y="2875019"/>
            <a:ext cx="2414385" cy="367095"/>
          </a:xfrm>
          <a:prstGeom prst="round2Same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企业竞争力参考指标</a:t>
            </a:r>
          </a:p>
        </p:txBody>
      </p:sp>
      <p:sp>
        <p:nvSpPr>
          <p:cNvPr id="20" name="椭圆 19">
            <a:hlinkClick r:id="rId3"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2164824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3.3.3 ADL</a:t>
            </a:r>
            <a:r>
              <a:rPr lang="zh-CN" altLang="en-US" dirty="0"/>
              <a:t>矩阵</a:t>
            </a:r>
          </a:p>
        </p:txBody>
      </p:sp>
      <p:grpSp>
        <p:nvGrpSpPr>
          <p:cNvPr id="4" name="组合 3"/>
          <p:cNvGrpSpPr/>
          <p:nvPr/>
        </p:nvGrpSpPr>
        <p:grpSpPr>
          <a:xfrm>
            <a:off x="539552" y="843558"/>
            <a:ext cx="2160240" cy="756000"/>
            <a:chOff x="4960303" y="447598"/>
            <a:chExt cx="2160240" cy="756000"/>
          </a:xfrm>
        </p:grpSpPr>
        <p:sp>
          <p:nvSpPr>
            <p:cNvPr id="5" name="圆角矩形 4"/>
            <p:cNvSpPr/>
            <p:nvPr/>
          </p:nvSpPr>
          <p:spPr>
            <a:xfrm>
              <a:off x="5338303" y="573570"/>
              <a:ext cx="1782240"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latin typeface="微软雅黑" panose="020B0503020204020204" pitchFamily="34" charset="-122"/>
                  <a:ea typeface="微软雅黑" panose="020B0503020204020204" pitchFamily="34" charset="-122"/>
                </a:rPr>
                <a:t>模型简介</a:t>
              </a:r>
            </a:p>
          </p:txBody>
        </p:sp>
        <p:sp>
          <p:nvSpPr>
            <p:cNvPr id="6" name="椭圆 5"/>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1</a:t>
              </a:r>
              <a:endParaRPr lang="zh-CN" altLang="en-US" sz="3200" b="1" dirty="0">
                <a:latin typeface="Arial Black" panose="020B0A04020102020204" pitchFamily="34" charset="0"/>
                <a:ea typeface="微软雅黑" panose="020B0503020204020204" pitchFamily="34" charset="-122"/>
              </a:endParaRPr>
            </a:p>
          </p:txBody>
        </p:sp>
      </p:grpSp>
      <p:sp>
        <p:nvSpPr>
          <p:cNvPr id="8" name="矩形 7"/>
          <p:cNvSpPr/>
          <p:nvPr/>
        </p:nvSpPr>
        <p:spPr>
          <a:xfrm>
            <a:off x="629520" y="1631356"/>
            <a:ext cx="2559226" cy="2123658"/>
          </a:xfrm>
          <a:prstGeom prst="rect">
            <a:avLst/>
          </a:prstGeom>
        </p:spPr>
        <p:txBody>
          <a:bodyPr wrap="square">
            <a:spAutoFit/>
          </a:bodyPr>
          <a:lstStyle/>
          <a:p>
            <a:pPr>
              <a:lnSpc>
                <a:spcPct val="150000"/>
              </a:lnSpc>
            </a:pPr>
            <a:r>
              <a:rPr lang="en-US" altLang="zh-CN" sz="1100" dirty="0">
                <a:solidFill>
                  <a:srgbClr val="0070C0"/>
                </a:solidFill>
                <a:latin typeface="微软雅黑" panose="020B0503020204020204" pitchFamily="34" charset="-122"/>
                <a:ea typeface="微软雅黑" panose="020B0503020204020204" pitchFamily="34" charset="-122"/>
              </a:rPr>
              <a:t>Arthur D. Little</a:t>
            </a:r>
            <a:r>
              <a:rPr lang="zh-CN" altLang="en-US" sz="1100" dirty="0">
                <a:solidFill>
                  <a:srgbClr val="0070C0"/>
                </a:solidFill>
                <a:latin typeface="微软雅黑" panose="020B0503020204020204" pitchFamily="34" charset="-122"/>
                <a:ea typeface="微软雅黑" panose="020B0503020204020204" pitchFamily="34" charset="-122"/>
              </a:rPr>
              <a:t>的</a:t>
            </a:r>
            <a:r>
              <a:rPr lang="en-US" altLang="zh-CN" sz="1100" dirty="0">
                <a:solidFill>
                  <a:srgbClr val="0070C0"/>
                </a:solidFill>
                <a:latin typeface="微软雅黑" panose="020B0503020204020204" pitchFamily="34" charset="-122"/>
                <a:ea typeface="微软雅黑" panose="020B0503020204020204" pitchFamily="34" charset="-122"/>
              </a:rPr>
              <a:t>ADL</a:t>
            </a:r>
            <a:r>
              <a:rPr lang="zh-CN" altLang="en-US" sz="1100" dirty="0">
                <a:solidFill>
                  <a:srgbClr val="0070C0"/>
                </a:solidFill>
                <a:latin typeface="微软雅黑" panose="020B0503020204020204" pitchFamily="34" charset="-122"/>
                <a:ea typeface="微软雅黑" panose="020B0503020204020204" pitchFamily="34" charset="-122"/>
              </a:rPr>
              <a:t>矩阵，即：</a:t>
            </a:r>
            <a:r>
              <a:rPr lang="zh-CN" altLang="en-US" sz="1100" b="1" dirty="0">
                <a:solidFill>
                  <a:srgbClr val="0070C0"/>
                </a:solidFill>
                <a:latin typeface="微软雅黑" panose="020B0503020204020204" pitchFamily="34" charset="-122"/>
                <a:ea typeface="微软雅黑" panose="020B0503020204020204" pitchFamily="34" charset="-122"/>
              </a:rPr>
              <a:t>生命周期组合矩阵</a:t>
            </a:r>
            <a:r>
              <a:rPr lang="zh-CN" altLang="en-US" sz="1100" dirty="0">
                <a:solidFill>
                  <a:srgbClr val="0070C0"/>
                </a:solidFill>
                <a:latin typeface="微软雅黑" panose="020B0503020204020204" pitchFamily="34" charset="-122"/>
                <a:ea typeface="微软雅黑" panose="020B0503020204020204" pitchFamily="34" charset="-122"/>
              </a:rPr>
              <a:t>，是一项投资组合管理方法。</a:t>
            </a:r>
            <a:r>
              <a:rPr lang="en-US" altLang="zh-CN" sz="1100" dirty="0">
                <a:solidFill>
                  <a:srgbClr val="0070C0"/>
                </a:solidFill>
                <a:latin typeface="微软雅黑" panose="020B0503020204020204" pitchFamily="34" charset="-122"/>
                <a:ea typeface="微软雅黑" panose="020B0503020204020204" pitchFamily="34" charset="-122"/>
              </a:rPr>
              <a:t>ADL</a:t>
            </a:r>
            <a:r>
              <a:rPr lang="zh-CN" altLang="en-US" sz="1100" dirty="0">
                <a:solidFill>
                  <a:srgbClr val="0070C0"/>
                </a:solidFill>
                <a:latin typeface="微软雅黑" panose="020B0503020204020204" pitchFamily="34" charset="-122"/>
                <a:ea typeface="微软雅黑" panose="020B0503020204020204" pitchFamily="34" charset="-122"/>
              </a:rPr>
              <a:t>矩阵是著名的咨询管理公司阿瑟</a:t>
            </a:r>
            <a:r>
              <a:rPr lang="en-US" altLang="zh-CN" sz="1100" dirty="0">
                <a:solidFill>
                  <a:srgbClr val="0070C0"/>
                </a:solidFill>
                <a:latin typeface="微软雅黑" panose="020B0503020204020204" pitchFamily="34" charset="-122"/>
                <a:ea typeface="微软雅黑" panose="020B0503020204020204" pitchFamily="34" charset="-122"/>
              </a:rPr>
              <a:t>·D·</a:t>
            </a:r>
            <a:r>
              <a:rPr lang="zh-CN" altLang="en-US" sz="1100" dirty="0">
                <a:solidFill>
                  <a:srgbClr val="0070C0"/>
                </a:solidFill>
                <a:latin typeface="微软雅黑" panose="020B0503020204020204" pitchFamily="34" charset="-122"/>
                <a:ea typeface="微软雅黑" panose="020B0503020204020204" pitchFamily="34" charset="-122"/>
              </a:rPr>
              <a:t>利特尔公司</a:t>
            </a:r>
            <a:r>
              <a:rPr lang="en-US" altLang="zh-CN" sz="1100" dirty="0">
                <a:solidFill>
                  <a:srgbClr val="0070C0"/>
                </a:solidFill>
                <a:latin typeface="微软雅黑" panose="020B0503020204020204" pitchFamily="34" charset="-122"/>
                <a:ea typeface="微软雅黑" panose="020B0503020204020204" pitchFamily="34" charset="-122"/>
              </a:rPr>
              <a:t>(ADL)20</a:t>
            </a:r>
            <a:r>
              <a:rPr lang="zh-CN" altLang="en-US" sz="1100" dirty="0">
                <a:solidFill>
                  <a:srgbClr val="0070C0"/>
                </a:solidFill>
                <a:latin typeface="微软雅黑" panose="020B0503020204020204" pitchFamily="34" charset="-122"/>
                <a:ea typeface="微软雅黑" panose="020B0503020204020204" pitchFamily="34" charset="-122"/>
              </a:rPr>
              <a:t>世纪</a:t>
            </a:r>
            <a:r>
              <a:rPr lang="en-US" altLang="zh-CN" sz="1100" dirty="0">
                <a:solidFill>
                  <a:srgbClr val="0070C0"/>
                </a:solidFill>
                <a:latin typeface="微软雅黑" panose="020B0503020204020204" pitchFamily="34" charset="-122"/>
                <a:ea typeface="微软雅黑" panose="020B0503020204020204" pitchFamily="34" charset="-122"/>
              </a:rPr>
              <a:t>70</a:t>
            </a:r>
            <a:r>
              <a:rPr lang="zh-CN" altLang="en-US" sz="1100" dirty="0">
                <a:solidFill>
                  <a:srgbClr val="0070C0"/>
                </a:solidFill>
                <a:latin typeface="微软雅黑" panose="020B0503020204020204" pitchFamily="34" charset="-122"/>
                <a:ea typeface="微软雅黑" panose="020B0503020204020204" pitchFamily="34" charset="-122"/>
              </a:rPr>
              <a:t>年代提出</a:t>
            </a:r>
            <a:r>
              <a:rPr lang="en-US" altLang="zh-CN" sz="1100" dirty="0">
                <a:solidFill>
                  <a:srgbClr val="0070C0"/>
                </a:solidFill>
                <a:latin typeface="微软雅黑" panose="020B0503020204020204" pitchFamily="34" charset="-122"/>
                <a:ea typeface="微软雅黑" panose="020B0503020204020204" pitchFamily="34" charset="-122"/>
              </a:rPr>
              <a:t>ADL</a:t>
            </a:r>
            <a:r>
              <a:rPr lang="zh-CN" altLang="en-US" sz="1100" dirty="0">
                <a:solidFill>
                  <a:srgbClr val="0070C0"/>
                </a:solidFill>
                <a:latin typeface="微软雅黑" panose="020B0503020204020204" pitchFamily="34" charset="-122"/>
                <a:ea typeface="微软雅黑" panose="020B0503020204020204" pitchFamily="34" charset="-122"/>
              </a:rPr>
              <a:t>矩阵。它把组织自身在市场上的优势与劣势同该市场的生命周期阶段相结合。特别地</a:t>
            </a:r>
            <a:r>
              <a:rPr lang="en-US" altLang="zh-CN" sz="1100" dirty="0">
                <a:solidFill>
                  <a:srgbClr val="0070C0"/>
                </a:solidFill>
                <a:latin typeface="微软雅黑" panose="020B0503020204020204" pitchFamily="34" charset="-122"/>
                <a:ea typeface="微软雅黑" panose="020B0503020204020204" pitchFamily="34" charset="-122"/>
              </a:rPr>
              <a:t>,</a:t>
            </a:r>
            <a:r>
              <a:rPr lang="zh-CN" altLang="en-US" sz="1100" dirty="0">
                <a:solidFill>
                  <a:srgbClr val="0070C0"/>
                </a:solidFill>
                <a:latin typeface="微软雅黑" panose="020B0503020204020204" pitchFamily="34" charset="-122"/>
                <a:ea typeface="微软雅黑" panose="020B0503020204020204" pitchFamily="34" charset="-122"/>
              </a:rPr>
              <a:t>它集中于</a:t>
            </a:r>
            <a:r>
              <a:rPr lang="zh-CN" altLang="en-US" sz="1100" b="1" dirty="0">
                <a:solidFill>
                  <a:srgbClr val="0070C0"/>
                </a:solidFill>
                <a:latin typeface="微软雅黑" panose="020B0503020204020204" pitchFamily="34" charset="-122"/>
                <a:ea typeface="微软雅黑" panose="020B0503020204020204" pitchFamily="34" charset="-122"/>
              </a:rPr>
              <a:t>业务市场成熟阶段和竞争地位</a:t>
            </a:r>
            <a:endParaRPr lang="zh-CN" altLang="en-US" sz="1100" dirty="0">
              <a:solidFill>
                <a:srgbClr val="0070C0"/>
              </a:solidFill>
              <a:latin typeface="微软雅黑" panose="020B0503020204020204" pitchFamily="34" charset="-122"/>
              <a:ea typeface="微软雅黑" panose="020B0503020204020204" pitchFamily="34" charset="-122"/>
            </a:endParaRPr>
          </a:p>
        </p:txBody>
      </p:sp>
      <p:graphicFrame>
        <p:nvGraphicFramePr>
          <p:cNvPr id="10" name="表格 9"/>
          <p:cNvGraphicFramePr>
            <a:graphicFrameLocks noGrp="1"/>
          </p:cNvGraphicFramePr>
          <p:nvPr>
            <p:extLst>
              <p:ext uri="{D42A27DB-BD31-4B8C-83A1-F6EECF244321}">
                <p14:modId xmlns:p14="http://schemas.microsoft.com/office/powerpoint/2010/main" val="3700965163"/>
              </p:ext>
            </p:extLst>
          </p:nvPr>
        </p:nvGraphicFramePr>
        <p:xfrm>
          <a:off x="3491881" y="339502"/>
          <a:ext cx="5361070" cy="4213860"/>
        </p:xfrm>
        <a:graphic>
          <a:graphicData uri="http://schemas.openxmlformats.org/drawingml/2006/table">
            <a:tbl>
              <a:tblPr firstRow="1" bandRow="1">
                <a:tableStyleId>{5C22544A-7EE6-4342-B048-85BDC9FD1C3A}</a:tableStyleId>
              </a:tblPr>
              <a:tblGrid>
                <a:gridCol w="648071">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896575">
                  <a:extLst>
                    <a:ext uri="{9D8B030D-6E8A-4147-A177-3AD203B41FA5}">
                      <a16:colId xmlns:a16="http://schemas.microsoft.com/office/drawing/2014/main" val="20004"/>
                    </a:ext>
                  </a:extLst>
                </a:gridCol>
              </a:tblGrid>
              <a:tr h="561069">
                <a:tc>
                  <a:txBody>
                    <a:bodyPr/>
                    <a:lstStyle/>
                    <a:p>
                      <a:r>
                        <a:rPr lang="zh-CN" altLang="en-US" sz="1050" b="0" dirty="0">
                          <a:latin typeface="微软雅黑" panose="020B0503020204020204" pitchFamily="34" charset="-122"/>
                          <a:ea typeface="微软雅黑" panose="020B0503020204020204" pitchFamily="34" charset="-122"/>
                        </a:rPr>
                        <a:t>企业地位和行业阶段</a:t>
                      </a:r>
                      <a:endParaRPr lang="zh-CN" altLang="en-US" b="0" dirty="0">
                        <a:latin typeface="微软雅黑" panose="020B0503020204020204" pitchFamily="34" charset="-122"/>
                        <a:ea typeface="微软雅黑" panose="020B0503020204020204" pitchFamily="34" charset="-122"/>
                      </a:endParaRPr>
                    </a:p>
                  </a:txBody>
                  <a:tcPr anchor="ctr">
                    <a:solidFill>
                      <a:srgbClr val="0070C0"/>
                    </a:solidFill>
                  </a:tcPr>
                </a:tc>
                <a:tc>
                  <a:txBody>
                    <a:bodyPr/>
                    <a:lstStyle/>
                    <a:p>
                      <a:r>
                        <a:rPr lang="zh-CN" altLang="en-US" sz="1600" dirty="0">
                          <a:latin typeface="微软雅黑" panose="020B0503020204020204" pitchFamily="34" charset="-122"/>
                          <a:ea typeface="微软雅黑" panose="020B0503020204020204" pitchFamily="34" charset="-122"/>
                        </a:rPr>
                        <a:t>导入期</a:t>
                      </a:r>
                    </a:p>
                  </a:txBody>
                  <a:tcPr anchor="ctr">
                    <a:solidFill>
                      <a:srgbClr val="0070C0"/>
                    </a:solidFill>
                  </a:tcPr>
                </a:tc>
                <a:tc>
                  <a:txBody>
                    <a:bodyPr/>
                    <a:lstStyle/>
                    <a:p>
                      <a:r>
                        <a:rPr lang="zh-CN" altLang="en-US" sz="1600" b="1" kern="1200" dirty="0">
                          <a:solidFill>
                            <a:schemeClr val="lt1"/>
                          </a:solidFill>
                          <a:latin typeface="微软雅黑" panose="020B0503020204020204" pitchFamily="34" charset="-122"/>
                          <a:ea typeface="微软雅黑" panose="020B0503020204020204" pitchFamily="34" charset="-122"/>
                          <a:cs typeface="+mn-cs"/>
                        </a:rPr>
                        <a:t>成长期</a:t>
                      </a:r>
                    </a:p>
                  </a:txBody>
                  <a:tcPr anchor="ctr">
                    <a:solidFill>
                      <a:srgbClr val="0070C0"/>
                    </a:solidFill>
                  </a:tcPr>
                </a:tc>
                <a:tc>
                  <a:txBody>
                    <a:bodyPr/>
                    <a:lstStyle/>
                    <a:p>
                      <a:r>
                        <a:rPr lang="zh-CN" altLang="en-US" sz="1600" b="1" kern="1200" dirty="0">
                          <a:solidFill>
                            <a:schemeClr val="lt1"/>
                          </a:solidFill>
                          <a:latin typeface="微软雅黑" panose="020B0503020204020204" pitchFamily="34" charset="-122"/>
                          <a:ea typeface="微软雅黑" panose="020B0503020204020204" pitchFamily="34" charset="-122"/>
                          <a:cs typeface="+mn-cs"/>
                        </a:rPr>
                        <a:t>成熟期</a:t>
                      </a:r>
                    </a:p>
                  </a:txBody>
                  <a:tcPr anchor="ctr">
                    <a:solidFill>
                      <a:srgbClr val="0070C0"/>
                    </a:solidFill>
                  </a:tcPr>
                </a:tc>
                <a:tc>
                  <a:txBody>
                    <a:bodyPr/>
                    <a:lstStyle/>
                    <a:p>
                      <a:r>
                        <a:rPr lang="zh-CN" altLang="en-US" sz="1600" b="1" kern="1200" dirty="0">
                          <a:solidFill>
                            <a:schemeClr val="lt1"/>
                          </a:solidFill>
                          <a:latin typeface="微软雅黑" panose="020B0503020204020204" pitchFamily="34" charset="-122"/>
                          <a:ea typeface="微软雅黑" panose="020B0503020204020204" pitchFamily="34" charset="-122"/>
                          <a:cs typeface="+mn-cs"/>
                        </a:rPr>
                        <a:t>衰退期</a:t>
                      </a:r>
                    </a:p>
                  </a:txBody>
                  <a:tcPr anchor="ctr">
                    <a:solidFill>
                      <a:srgbClr val="0070C0"/>
                    </a:solidFill>
                  </a:tcPr>
                </a:tc>
                <a:extLst>
                  <a:ext uri="{0D108BD9-81ED-4DB2-BD59-A6C34878D82A}">
                    <a16:rowId xmlns:a16="http://schemas.microsoft.com/office/drawing/2014/main" val="10000"/>
                  </a:ext>
                </a:extLst>
              </a:tr>
              <a:tr h="561069">
                <a:tc>
                  <a:txBody>
                    <a:bodyPr/>
                    <a:lstStyle/>
                    <a:p>
                      <a:r>
                        <a:rPr lang="zh-CN" altLang="en-US" sz="1600" b="1" dirty="0">
                          <a:solidFill>
                            <a:srgbClr val="0070C0"/>
                          </a:solidFill>
                          <a:latin typeface="微软雅黑" panose="020B0503020204020204" pitchFamily="34" charset="-122"/>
                          <a:ea typeface="微软雅黑" panose="020B0503020204020204" pitchFamily="34" charset="-122"/>
                        </a:rPr>
                        <a:t>主导</a:t>
                      </a:r>
                    </a:p>
                  </a:txBody>
                  <a:tcPr anchor="ctr"/>
                </a:tc>
                <a:tc>
                  <a:txBody>
                    <a:bodyPr/>
                    <a:lstStyle/>
                    <a:p>
                      <a:r>
                        <a:rPr lang="zh-CN" altLang="en-US" sz="1100" dirty="0">
                          <a:latin typeface="楷体" panose="02010609060101010101" pitchFamily="49" charset="-122"/>
                          <a:ea typeface="楷体" panose="02010609060101010101" pitchFamily="49" charset="-122"/>
                        </a:rPr>
                        <a:t>迅速增长、开创</a:t>
                      </a:r>
                    </a:p>
                  </a:txBody>
                  <a:tcPr anchor="ctr"/>
                </a:tc>
                <a:tc>
                  <a:txBody>
                    <a:bodyPr/>
                    <a:lstStyle/>
                    <a:p>
                      <a:r>
                        <a:rPr lang="zh-CN" altLang="en-US" sz="1100" dirty="0">
                          <a:latin typeface="楷体" panose="02010609060101010101" pitchFamily="49" charset="-122"/>
                          <a:ea typeface="楷体" panose="02010609060101010101" pitchFamily="49" charset="-122"/>
                        </a:rPr>
                        <a:t>迅速增长、获得成本、领先地位</a:t>
                      </a:r>
                      <a:endParaRPr lang="en-US" altLang="zh-CN" sz="1100" dirty="0">
                        <a:latin typeface="楷体" panose="02010609060101010101" pitchFamily="49" charset="-122"/>
                        <a:ea typeface="楷体" panose="02010609060101010101" pitchFamily="49" charset="-122"/>
                      </a:endParaRPr>
                    </a:p>
                    <a:p>
                      <a:r>
                        <a:rPr lang="zh-CN" altLang="en-US" sz="1100" dirty="0">
                          <a:latin typeface="楷体" panose="02010609060101010101" pitchFamily="49" charset="-122"/>
                          <a:ea typeface="楷体" panose="02010609060101010101" pitchFamily="49" charset="-122"/>
                        </a:rPr>
                        <a:t>、更新</a:t>
                      </a:r>
                    </a:p>
                    <a:p>
                      <a:endParaRPr lang="zh-CN" altLang="en-US" sz="1100" dirty="0">
                        <a:latin typeface="楷体" panose="02010609060101010101" pitchFamily="49" charset="-122"/>
                        <a:ea typeface="楷体" panose="02010609060101010101" pitchFamily="49" charset="-122"/>
                      </a:endParaRPr>
                    </a:p>
                  </a:txBody>
                  <a:tcPr anchor="ctr"/>
                </a:tc>
                <a:tc>
                  <a:txBody>
                    <a:bodyPr/>
                    <a:lstStyle/>
                    <a:p>
                      <a:r>
                        <a:rPr lang="zh-CN" altLang="en-US" sz="1100" dirty="0">
                          <a:latin typeface="楷体" panose="02010609060101010101" pitchFamily="49" charset="-122"/>
                          <a:ea typeface="楷体" panose="02010609060101010101" pitchFamily="49" charset="-122"/>
                        </a:rPr>
                        <a:t>防御、获得成本领先地位、更新、迅速增长</a:t>
                      </a:r>
                    </a:p>
                  </a:txBody>
                  <a:tcPr anchor="ctr"/>
                </a:tc>
                <a:tc>
                  <a:txBody>
                    <a:bodyPr/>
                    <a:lstStyle/>
                    <a:p>
                      <a:r>
                        <a:rPr lang="zh-CN" altLang="en-US" sz="1100" dirty="0">
                          <a:latin typeface="楷体" panose="02010609060101010101" pitchFamily="49" charset="-122"/>
                          <a:ea typeface="楷体" panose="02010609060101010101" pitchFamily="49" charset="-122"/>
                        </a:rPr>
                        <a:t>防御、集中一点、更新、随行业增长而发展</a:t>
                      </a:r>
                    </a:p>
                  </a:txBody>
                  <a:tcPr anchor="ctr"/>
                </a:tc>
                <a:extLst>
                  <a:ext uri="{0D108BD9-81ED-4DB2-BD59-A6C34878D82A}">
                    <a16:rowId xmlns:a16="http://schemas.microsoft.com/office/drawing/2014/main" val="10001"/>
                  </a:ext>
                </a:extLst>
              </a:tr>
              <a:tr h="561069">
                <a:tc>
                  <a:txBody>
                    <a:bodyPr/>
                    <a:lstStyle/>
                    <a:p>
                      <a:pPr marL="0" algn="l" defTabSz="914400" rtl="0" eaLnBrk="1" latinLnBrk="0" hangingPunct="1"/>
                      <a:r>
                        <a:rPr lang="zh-CN" altLang="en-US" sz="1600" b="1" kern="1200" dirty="0">
                          <a:solidFill>
                            <a:srgbClr val="0070C0"/>
                          </a:solidFill>
                          <a:latin typeface="微软雅黑" panose="020B0503020204020204" pitchFamily="34" charset="-122"/>
                          <a:ea typeface="微软雅黑" panose="020B0503020204020204" pitchFamily="34" charset="-122"/>
                          <a:cs typeface="+mn-cs"/>
                        </a:rPr>
                        <a:t>较强</a:t>
                      </a:r>
                    </a:p>
                  </a:txBody>
                  <a:tcPr anchor="ctr"/>
                </a:tc>
                <a:tc>
                  <a:txBody>
                    <a:bodyPr/>
                    <a:lstStyle/>
                    <a:p>
                      <a:r>
                        <a:rPr lang="zh-CN" altLang="en-US" sz="1100" dirty="0">
                          <a:latin typeface="楷体" panose="02010609060101010101" pitchFamily="49" charset="-122"/>
                          <a:ea typeface="楷体" panose="02010609060101010101" pitchFamily="49" charset="-122"/>
                        </a:rPr>
                        <a:t>开创、差异化、迅速增长</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100" dirty="0">
                          <a:latin typeface="楷体" panose="02010609060101010101" pitchFamily="49" charset="-122"/>
                          <a:ea typeface="楷体" panose="02010609060101010101" pitchFamily="49" charset="-122"/>
                        </a:rPr>
                        <a:t>迅速增长、赶超获得成本领先地位、差异化</a:t>
                      </a:r>
                    </a:p>
                    <a:p>
                      <a:endParaRPr lang="zh-CN" altLang="en-US" sz="1100" dirty="0">
                        <a:latin typeface="楷体" panose="02010609060101010101" pitchFamily="49" charset="-122"/>
                        <a:ea typeface="楷体" panose="02010609060101010101" pitchFamily="49" charset="-122"/>
                      </a:endParaRPr>
                    </a:p>
                  </a:txBody>
                  <a:tcPr anchor="ctr"/>
                </a:tc>
                <a:tc>
                  <a:txBody>
                    <a:bodyPr/>
                    <a:lstStyle/>
                    <a:p>
                      <a:r>
                        <a:rPr lang="zh-CN" altLang="en-US" sz="1100" dirty="0">
                          <a:latin typeface="楷体" panose="02010609060101010101" pitchFamily="49" charset="-122"/>
                          <a:ea typeface="楷体" panose="02010609060101010101" pitchFamily="49" charset="-122"/>
                        </a:rPr>
                        <a:t>获得成本领先地位、更新、集中、差异化、随行业发展</a:t>
                      </a:r>
                    </a:p>
                  </a:txBody>
                  <a:tcPr anchor="ctr"/>
                </a:tc>
                <a:tc>
                  <a:txBody>
                    <a:bodyPr/>
                    <a:lstStyle/>
                    <a:p>
                      <a:r>
                        <a:rPr lang="zh-CN" altLang="en-US" sz="1100" dirty="0">
                          <a:latin typeface="楷体" panose="02010609060101010101" pitchFamily="49" charset="-122"/>
                          <a:ea typeface="楷体" panose="02010609060101010101" pitchFamily="49" charset="-122"/>
                        </a:rPr>
                        <a:t>寻找新市场、固守、随行业发展、收获</a:t>
                      </a:r>
                    </a:p>
                  </a:txBody>
                  <a:tcPr anchor="ctr"/>
                </a:tc>
                <a:extLst>
                  <a:ext uri="{0D108BD9-81ED-4DB2-BD59-A6C34878D82A}">
                    <a16:rowId xmlns:a16="http://schemas.microsoft.com/office/drawing/2014/main" val="10002"/>
                  </a:ext>
                </a:extLst>
              </a:tr>
              <a:tr h="561069">
                <a:tc>
                  <a:txBody>
                    <a:bodyPr/>
                    <a:lstStyle/>
                    <a:p>
                      <a:pPr marL="0" algn="l" defTabSz="914400" rtl="0" eaLnBrk="1" latinLnBrk="0" hangingPunct="1"/>
                      <a:r>
                        <a:rPr lang="zh-CN" altLang="en-US" sz="1600" b="1" kern="1200" dirty="0">
                          <a:solidFill>
                            <a:srgbClr val="0070C0"/>
                          </a:solidFill>
                          <a:latin typeface="微软雅黑" panose="020B0503020204020204" pitchFamily="34" charset="-122"/>
                          <a:ea typeface="微软雅黑" panose="020B0503020204020204" pitchFamily="34" charset="-122"/>
                          <a:cs typeface="+mn-cs"/>
                        </a:rPr>
                        <a:t>竞争有利</a:t>
                      </a:r>
                    </a:p>
                  </a:txBody>
                  <a:tcPr anchor="ctr"/>
                </a:tc>
                <a:tc>
                  <a:txBody>
                    <a:bodyPr/>
                    <a:lstStyle/>
                    <a:p>
                      <a:r>
                        <a:rPr lang="zh-CN" altLang="en-US" sz="1100" dirty="0">
                          <a:latin typeface="楷体" panose="02010609060101010101" pitchFamily="49" charset="-122"/>
                          <a:ea typeface="楷体" panose="02010609060101010101" pitchFamily="49" charset="-122"/>
                        </a:rPr>
                        <a:t>开创、差异化、集中一点</a:t>
                      </a:r>
                    </a:p>
                  </a:txBody>
                  <a:tcPr anchor="ctr"/>
                </a:tc>
                <a:tc>
                  <a:txBody>
                    <a:bodyPr/>
                    <a:lstStyle/>
                    <a:p>
                      <a:r>
                        <a:rPr lang="zh-CN" altLang="en-US" sz="1100" dirty="0">
                          <a:latin typeface="楷体" panose="02010609060101010101" pitchFamily="49" charset="-122"/>
                          <a:ea typeface="楷体" panose="02010609060101010101" pitchFamily="49" charset="-122"/>
                        </a:rPr>
                        <a:t>差异化、集中一点、赶超、随行业发展</a:t>
                      </a:r>
                    </a:p>
                  </a:txBody>
                  <a:tcPr anchor="ctr"/>
                </a:tc>
                <a:tc>
                  <a:txBody>
                    <a:bodyPr/>
                    <a:lstStyle/>
                    <a:p>
                      <a:r>
                        <a:rPr lang="zh-CN" altLang="en-US" sz="1100" dirty="0">
                          <a:latin typeface="楷体" panose="02010609060101010101" pitchFamily="49" charset="-122"/>
                          <a:ea typeface="楷体" panose="02010609060101010101" pitchFamily="49" charset="-122"/>
                        </a:rPr>
                        <a:t>收获、寻找新市场、固守、更新、转变方针、差异化、集中一点、随行业发展</a:t>
                      </a:r>
                    </a:p>
                  </a:txBody>
                  <a:tcPr anchor="ctr"/>
                </a:tc>
                <a:tc>
                  <a:txBody>
                    <a:bodyPr/>
                    <a:lstStyle/>
                    <a:p>
                      <a:r>
                        <a:rPr lang="zh-CN" altLang="en-US" sz="1100" dirty="0">
                          <a:latin typeface="楷体" panose="02010609060101010101" pitchFamily="49" charset="-122"/>
                          <a:ea typeface="楷体" panose="02010609060101010101" pitchFamily="49" charset="-122"/>
                        </a:rPr>
                        <a:t>紧缩、转变方针</a:t>
                      </a:r>
                    </a:p>
                  </a:txBody>
                  <a:tcPr anchor="ctr"/>
                </a:tc>
                <a:extLst>
                  <a:ext uri="{0D108BD9-81ED-4DB2-BD59-A6C34878D82A}">
                    <a16:rowId xmlns:a16="http://schemas.microsoft.com/office/drawing/2014/main" val="10003"/>
                  </a:ext>
                </a:extLst>
              </a:tr>
              <a:tr h="561069">
                <a:tc>
                  <a:txBody>
                    <a:bodyPr/>
                    <a:lstStyle/>
                    <a:p>
                      <a:pPr marL="0" algn="l" defTabSz="914400" rtl="0" eaLnBrk="1" latinLnBrk="0" hangingPunct="1"/>
                      <a:r>
                        <a:rPr lang="zh-CN" altLang="en-US" sz="1600" b="1" kern="1200" dirty="0">
                          <a:solidFill>
                            <a:srgbClr val="0070C0"/>
                          </a:solidFill>
                          <a:latin typeface="微软雅黑" panose="020B0503020204020204" pitchFamily="34" charset="-122"/>
                          <a:ea typeface="微软雅黑" panose="020B0503020204020204" pitchFamily="34" charset="-122"/>
                          <a:cs typeface="+mn-cs"/>
                        </a:rPr>
                        <a:t>实力维持</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100" dirty="0">
                          <a:latin typeface="楷体" panose="02010609060101010101" pitchFamily="49" charset="-122"/>
                          <a:ea typeface="楷体" panose="02010609060101010101" pitchFamily="49" charset="-122"/>
                        </a:rPr>
                        <a:t>开创、随行业发展而发展、集中一点</a:t>
                      </a:r>
                    </a:p>
                    <a:p>
                      <a:endParaRPr lang="zh-CN" altLang="en-US" sz="1100" dirty="0">
                        <a:latin typeface="楷体" panose="02010609060101010101" pitchFamily="49" charset="-122"/>
                        <a:ea typeface="楷体" panose="02010609060101010101" pitchFamily="49" charset="-122"/>
                      </a:endParaRPr>
                    </a:p>
                  </a:txBody>
                  <a:tcPr anchor="ctr"/>
                </a:tc>
                <a:tc>
                  <a:txBody>
                    <a:bodyPr/>
                    <a:lstStyle/>
                    <a:p>
                      <a:r>
                        <a:rPr lang="zh-CN" altLang="en-US" sz="1100" dirty="0">
                          <a:latin typeface="楷体" panose="02010609060101010101" pitchFamily="49" charset="-122"/>
                          <a:ea typeface="楷体" panose="02010609060101010101" pitchFamily="49" charset="-122"/>
                        </a:rPr>
                        <a:t>收获、赶超、固守阵地、需求避风港、集中一点、随行业发展</a:t>
                      </a:r>
                    </a:p>
                  </a:txBody>
                  <a:tcPr anchor="ctr"/>
                </a:tc>
                <a:tc>
                  <a:txBody>
                    <a:bodyPr/>
                    <a:lstStyle/>
                    <a:p>
                      <a:r>
                        <a:rPr lang="zh-CN" altLang="en-US" sz="1100" dirty="0">
                          <a:latin typeface="楷体" panose="02010609060101010101" pitchFamily="49" charset="-122"/>
                          <a:ea typeface="楷体" panose="02010609060101010101" pitchFamily="49" charset="-122"/>
                        </a:rPr>
                        <a:t>收获、转变方针、寻求避风港、紧缩</a:t>
                      </a:r>
                    </a:p>
                  </a:txBody>
                  <a:tcPr anchor="ctr"/>
                </a:tc>
                <a:tc>
                  <a:txBody>
                    <a:bodyPr/>
                    <a:lstStyle/>
                    <a:p>
                      <a:r>
                        <a:rPr lang="zh-CN" altLang="en-US" sz="1100" dirty="0">
                          <a:latin typeface="楷体" panose="02010609060101010101" pitchFamily="49" charset="-122"/>
                          <a:ea typeface="楷体" panose="02010609060101010101" pitchFamily="49" charset="-122"/>
                        </a:rPr>
                        <a:t>放弃紧缩</a:t>
                      </a:r>
                    </a:p>
                  </a:txBody>
                  <a:tcPr anchor="ctr"/>
                </a:tc>
                <a:extLst>
                  <a:ext uri="{0D108BD9-81ED-4DB2-BD59-A6C34878D82A}">
                    <a16:rowId xmlns:a16="http://schemas.microsoft.com/office/drawing/2014/main" val="10004"/>
                  </a:ext>
                </a:extLst>
              </a:tr>
              <a:tr h="561069">
                <a:tc>
                  <a:txBody>
                    <a:bodyPr/>
                    <a:lstStyle/>
                    <a:p>
                      <a:r>
                        <a:rPr lang="zh-CN" altLang="en-US" sz="1600" b="1" kern="1200" dirty="0">
                          <a:solidFill>
                            <a:srgbClr val="0070C0"/>
                          </a:solidFill>
                          <a:latin typeface="微软雅黑" panose="020B0503020204020204" pitchFamily="34" charset="-122"/>
                          <a:ea typeface="微软雅黑" panose="020B0503020204020204" pitchFamily="34" charset="-122"/>
                          <a:cs typeface="+mn-cs"/>
                        </a:rPr>
                        <a:t>脆弱</a:t>
                      </a:r>
                    </a:p>
                  </a:txBody>
                  <a:tcPr anchor="ctr"/>
                </a:tc>
                <a:tc>
                  <a:txBody>
                    <a:bodyPr/>
                    <a:lstStyle/>
                    <a:p>
                      <a:r>
                        <a:rPr lang="zh-CN" altLang="en-US" sz="1100" dirty="0">
                          <a:latin typeface="楷体" panose="02010609060101010101" pitchFamily="49" charset="-122"/>
                          <a:ea typeface="楷体" panose="02010609060101010101" pitchFamily="49" charset="-122"/>
                        </a:rPr>
                        <a:t>需找避风港、迎头赶上、随行业增长</a:t>
                      </a:r>
                    </a:p>
                  </a:txBody>
                  <a:tcPr anchor="ctr"/>
                </a:tc>
                <a:tc>
                  <a:txBody>
                    <a:bodyPr/>
                    <a:lstStyle/>
                    <a:p>
                      <a:r>
                        <a:rPr lang="zh-CN" altLang="en-US" sz="1100" dirty="0">
                          <a:latin typeface="楷体" panose="02010609060101010101" pitchFamily="49" charset="-122"/>
                          <a:ea typeface="楷体" panose="02010609060101010101" pitchFamily="49" charset="-122"/>
                        </a:rPr>
                        <a:t>转变战略、紧缩</a:t>
                      </a:r>
                    </a:p>
                  </a:txBody>
                  <a:tcPr anchor="ctr"/>
                </a:tc>
                <a:tc>
                  <a:txBody>
                    <a:bodyPr/>
                    <a:lstStyle/>
                    <a:p>
                      <a:r>
                        <a:rPr lang="zh-CN" altLang="en-US" sz="1100" dirty="0">
                          <a:latin typeface="楷体" panose="02010609060101010101" pitchFamily="49" charset="-122"/>
                          <a:ea typeface="楷体" panose="02010609060101010101" pitchFamily="49" charset="-122"/>
                        </a:rPr>
                        <a:t>撤退、放弃</a:t>
                      </a:r>
                    </a:p>
                  </a:txBody>
                  <a:tcPr anchor="ctr"/>
                </a:tc>
                <a:tc>
                  <a:txBody>
                    <a:bodyPr/>
                    <a:lstStyle/>
                    <a:p>
                      <a:r>
                        <a:rPr lang="zh-CN" altLang="en-US" sz="1100" dirty="0">
                          <a:latin typeface="楷体" panose="02010609060101010101" pitchFamily="49" charset="-122"/>
                          <a:ea typeface="楷体" panose="02010609060101010101" pitchFamily="49" charset="-122"/>
                        </a:rPr>
                        <a:t>撤退</a:t>
                      </a:r>
                      <a:endParaRPr lang="en-US" altLang="zh-CN" sz="1100" dirty="0">
                        <a:latin typeface="楷体" panose="02010609060101010101" pitchFamily="49" charset="-122"/>
                        <a:ea typeface="楷体" panose="02010609060101010101" pitchFamily="49" charset="-122"/>
                      </a:endParaRPr>
                    </a:p>
                    <a:p>
                      <a:endParaRPr lang="zh-CN" altLang="en-US" sz="1100" dirty="0">
                        <a:latin typeface="楷体" panose="02010609060101010101" pitchFamily="49" charset="-122"/>
                        <a:ea typeface="楷体" panose="02010609060101010101" pitchFamily="49" charset="-122"/>
                      </a:endParaRPr>
                    </a:p>
                  </a:txBody>
                  <a:tcPr anchor="ctr"/>
                </a:tc>
                <a:extLst>
                  <a:ext uri="{0D108BD9-81ED-4DB2-BD59-A6C34878D82A}">
                    <a16:rowId xmlns:a16="http://schemas.microsoft.com/office/drawing/2014/main" val="10005"/>
                  </a:ext>
                </a:extLst>
              </a:tr>
            </a:tbl>
          </a:graphicData>
        </a:graphic>
      </p:graphicFrame>
      <p:grpSp>
        <p:nvGrpSpPr>
          <p:cNvPr id="12" name="组合 11"/>
          <p:cNvGrpSpPr/>
          <p:nvPr/>
        </p:nvGrpSpPr>
        <p:grpSpPr>
          <a:xfrm>
            <a:off x="611560" y="3831974"/>
            <a:ext cx="2160240" cy="756000"/>
            <a:chOff x="4960303" y="447598"/>
            <a:chExt cx="2160240" cy="756000"/>
          </a:xfrm>
        </p:grpSpPr>
        <p:sp>
          <p:nvSpPr>
            <p:cNvPr id="13" name="圆角矩形 12"/>
            <p:cNvSpPr/>
            <p:nvPr/>
          </p:nvSpPr>
          <p:spPr>
            <a:xfrm>
              <a:off x="5338303" y="573570"/>
              <a:ext cx="1782240"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latin typeface="微软雅黑" panose="020B0503020204020204" pitchFamily="34" charset="-122"/>
                  <a:ea typeface="微软雅黑" panose="020B0503020204020204" pitchFamily="34" charset="-122"/>
                </a:rPr>
                <a:t>模型适用</a:t>
              </a:r>
            </a:p>
          </p:txBody>
        </p:sp>
        <p:sp>
          <p:nvSpPr>
            <p:cNvPr id="14" name="椭圆 13"/>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2</a:t>
              </a:r>
              <a:endParaRPr lang="zh-CN" altLang="en-US" sz="3200" b="1" dirty="0">
                <a:latin typeface="Arial Black" panose="020B0A04020102020204" pitchFamily="34" charset="0"/>
                <a:ea typeface="微软雅黑" panose="020B0503020204020204" pitchFamily="34" charset="-122"/>
              </a:endParaRPr>
            </a:p>
          </p:txBody>
        </p:sp>
      </p:grpSp>
      <p:sp>
        <p:nvSpPr>
          <p:cNvPr id="16" name="矩形 15"/>
          <p:cNvSpPr/>
          <p:nvPr/>
        </p:nvSpPr>
        <p:spPr>
          <a:xfrm>
            <a:off x="827584" y="4662557"/>
            <a:ext cx="3744416" cy="261610"/>
          </a:xfrm>
          <a:prstGeom prst="rect">
            <a:avLst/>
          </a:prstGeom>
        </p:spPr>
        <p:txBody>
          <a:bodyPr wrap="square">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不同生命周期不同地位业务策略的组合</a:t>
            </a:r>
            <a:endParaRPr lang="en-US" altLang="zh-CN" sz="1100" dirty="0">
              <a:solidFill>
                <a:srgbClr val="0070C0"/>
              </a:solidFill>
              <a:latin typeface="微软雅黑" panose="020B0503020204020204" pitchFamily="34" charset="-122"/>
              <a:ea typeface="微软雅黑" panose="020B0503020204020204" pitchFamily="34" charset="-122"/>
            </a:endParaRPr>
          </a:p>
        </p:txBody>
      </p:sp>
      <p:sp>
        <p:nvSpPr>
          <p:cNvPr id="17" name="椭圆 16">
            <a:hlinkClick r:id="rId2"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3723101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3.3.4 </a:t>
            </a:r>
            <a:r>
              <a:rPr lang="zh-CN" altLang="en-US" dirty="0"/>
              <a:t>安索夫矩阵</a:t>
            </a:r>
          </a:p>
        </p:txBody>
      </p:sp>
      <p:grpSp>
        <p:nvGrpSpPr>
          <p:cNvPr id="15" name="组合 14"/>
          <p:cNvGrpSpPr/>
          <p:nvPr/>
        </p:nvGrpSpPr>
        <p:grpSpPr>
          <a:xfrm>
            <a:off x="4355976" y="1318406"/>
            <a:ext cx="3914362" cy="2765512"/>
            <a:chOff x="4474062" y="1326262"/>
            <a:chExt cx="3914362" cy="2765512"/>
          </a:xfrm>
        </p:grpSpPr>
        <p:grpSp>
          <p:nvGrpSpPr>
            <p:cNvPr id="5" name="组合 4"/>
            <p:cNvGrpSpPr/>
            <p:nvPr/>
          </p:nvGrpSpPr>
          <p:grpSpPr>
            <a:xfrm>
              <a:off x="4828993" y="1635646"/>
              <a:ext cx="3456384" cy="2456128"/>
              <a:chOff x="4139952" y="1069002"/>
              <a:chExt cx="3456384" cy="2456128"/>
            </a:xfrm>
          </p:grpSpPr>
          <p:sp>
            <p:nvSpPr>
              <p:cNvPr id="6" name="矩形 5"/>
              <p:cNvSpPr/>
              <p:nvPr/>
            </p:nvSpPr>
            <p:spPr>
              <a:xfrm>
                <a:off x="4139952" y="1069002"/>
                <a:ext cx="1728192" cy="122413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868144" y="1069002"/>
                <a:ext cx="1728192" cy="122413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868144" y="2300994"/>
                <a:ext cx="1728192" cy="122413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4143333" y="2293138"/>
                <a:ext cx="1728192" cy="122413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4832374" y="1978409"/>
              <a:ext cx="1774845" cy="538609"/>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市场渗透</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sz="1100" dirty="0">
                  <a:solidFill>
                    <a:schemeClr val="bg1"/>
                  </a:solidFill>
                  <a:latin typeface="微软雅黑" panose="020B0503020204020204" pitchFamily="34" charset="-122"/>
                  <a:ea typeface="微软雅黑" panose="020B0503020204020204" pitchFamily="34" charset="-122"/>
                </a:rPr>
                <a:t>（</a:t>
              </a:r>
              <a:r>
                <a:rPr lang="en-US" altLang="zh-CN" sz="1100" dirty="0">
                  <a:solidFill>
                    <a:schemeClr val="bg1"/>
                  </a:solidFill>
                  <a:latin typeface="微软雅黑" panose="020B0503020204020204" pitchFamily="34" charset="-122"/>
                  <a:ea typeface="微软雅黑" panose="020B0503020204020204" pitchFamily="34" charset="-122"/>
                </a:rPr>
                <a:t>Market Penetration</a:t>
              </a:r>
              <a:r>
                <a:rPr lang="zh-CN" altLang="en-US" sz="1100" dirty="0">
                  <a:solidFill>
                    <a:schemeClr val="bg1"/>
                  </a:solidFill>
                  <a:latin typeface="微软雅黑" panose="020B0503020204020204" pitchFamily="34" charset="-122"/>
                  <a:ea typeface="微软雅黑" panose="020B0503020204020204" pitchFamily="34" charset="-122"/>
                </a:rPr>
                <a:t>）</a:t>
              </a:r>
            </a:p>
          </p:txBody>
        </p:sp>
        <p:sp>
          <p:nvSpPr>
            <p:cNvPr id="12" name="矩形 11"/>
            <p:cNvSpPr/>
            <p:nvPr/>
          </p:nvSpPr>
          <p:spPr>
            <a:xfrm>
              <a:off x="6490147" y="1967523"/>
              <a:ext cx="1898277" cy="538609"/>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市场开发</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sz="1100" dirty="0">
                  <a:solidFill>
                    <a:schemeClr val="bg1"/>
                  </a:solidFill>
                  <a:latin typeface="微软雅黑" panose="020B0503020204020204" pitchFamily="34" charset="-122"/>
                  <a:ea typeface="微软雅黑" panose="020B0503020204020204" pitchFamily="34" charset="-122"/>
                </a:rPr>
                <a:t>（</a:t>
              </a:r>
              <a:r>
                <a:rPr lang="en-US" altLang="zh-CN" sz="1100" dirty="0">
                  <a:solidFill>
                    <a:schemeClr val="bg1"/>
                  </a:solidFill>
                  <a:latin typeface="微软雅黑" panose="020B0503020204020204" pitchFamily="34" charset="-122"/>
                  <a:ea typeface="微软雅黑" panose="020B0503020204020204" pitchFamily="34" charset="-122"/>
                </a:rPr>
                <a:t>Market Development</a:t>
              </a:r>
              <a:r>
                <a:rPr lang="zh-CN" altLang="en-US" sz="1100" dirty="0">
                  <a:solidFill>
                    <a:schemeClr val="bg1"/>
                  </a:solidFill>
                  <a:latin typeface="微软雅黑" panose="020B0503020204020204" pitchFamily="34" charset="-122"/>
                  <a:ea typeface="微软雅黑" panose="020B0503020204020204" pitchFamily="34" charset="-122"/>
                </a:rPr>
                <a:t>）</a:t>
              </a:r>
            </a:p>
          </p:txBody>
        </p:sp>
        <p:sp>
          <p:nvSpPr>
            <p:cNvPr id="11" name="矩形 10"/>
            <p:cNvSpPr/>
            <p:nvPr/>
          </p:nvSpPr>
          <p:spPr>
            <a:xfrm>
              <a:off x="4709925" y="3202545"/>
              <a:ext cx="1947969" cy="538609"/>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产品延伸</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sz="1100" dirty="0">
                  <a:solidFill>
                    <a:schemeClr val="bg1"/>
                  </a:solidFill>
                  <a:latin typeface="微软雅黑" panose="020B0503020204020204" pitchFamily="34" charset="-122"/>
                  <a:ea typeface="微软雅黑" panose="020B0503020204020204" pitchFamily="34" charset="-122"/>
                </a:rPr>
                <a:t>（</a:t>
              </a:r>
              <a:r>
                <a:rPr lang="en-US" altLang="zh-CN" sz="1100" dirty="0">
                  <a:solidFill>
                    <a:schemeClr val="bg1"/>
                  </a:solidFill>
                  <a:latin typeface="微软雅黑" panose="020B0503020204020204" pitchFamily="34" charset="-122"/>
                  <a:ea typeface="微软雅黑" panose="020B0503020204020204" pitchFamily="34" charset="-122"/>
                </a:rPr>
                <a:t>Product Development</a:t>
              </a:r>
              <a:r>
                <a:rPr lang="zh-CN" altLang="en-US" sz="1100" dirty="0">
                  <a:solidFill>
                    <a:schemeClr val="bg1"/>
                  </a:solidFill>
                  <a:latin typeface="微软雅黑" panose="020B0503020204020204" pitchFamily="34" charset="-122"/>
                  <a:ea typeface="微软雅黑" panose="020B0503020204020204" pitchFamily="34" charset="-122"/>
                </a:rPr>
                <a:t>）</a:t>
              </a:r>
            </a:p>
          </p:txBody>
        </p:sp>
        <p:sp>
          <p:nvSpPr>
            <p:cNvPr id="13" name="矩形 12"/>
            <p:cNvSpPr/>
            <p:nvPr/>
          </p:nvSpPr>
          <p:spPr>
            <a:xfrm>
              <a:off x="6658600" y="3185269"/>
              <a:ext cx="1423788" cy="538609"/>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多样化经营</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sz="1100" dirty="0">
                  <a:solidFill>
                    <a:schemeClr val="bg1"/>
                  </a:solidFill>
                  <a:latin typeface="微软雅黑" panose="020B0503020204020204" pitchFamily="34" charset="-122"/>
                  <a:ea typeface="微软雅黑" panose="020B0503020204020204" pitchFamily="34" charset="-122"/>
                </a:rPr>
                <a:t>（</a:t>
              </a:r>
              <a:r>
                <a:rPr lang="en-US" altLang="zh-CN" sz="1100" dirty="0">
                  <a:solidFill>
                    <a:schemeClr val="bg1"/>
                  </a:solidFill>
                  <a:latin typeface="微软雅黑" panose="020B0503020204020204" pitchFamily="34" charset="-122"/>
                  <a:ea typeface="微软雅黑" panose="020B0503020204020204" pitchFamily="34" charset="-122"/>
                </a:rPr>
                <a:t>Diversification</a:t>
              </a:r>
              <a:r>
                <a:rPr lang="zh-CN" altLang="en-US" sz="1100" dirty="0">
                  <a:solidFill>
                    <a:schemeClr val="bg1"/>
                  </a:solidFill>
                  <a:latin typeface="微软雅黑" panose="020B0503020204020204" pitchFamily="34" charset="-122"/>
                  <a:ea typeface="微软雅黑" panose="020B0503020204020204" pitchFamily="34" charset="-122"/>
                </a:rPr>
                <a:t>）</a:t>
              </a:r>
            </a:p>
          </p:txBody>
        </p:sp>
        <p:sp>
          <p:nvSpPr>
            <p:cNvPr id="14" name="TextBox 13"/>
            <p:cNvSpPr txBox="1"/>
            <p:nvPr/>
          </p:nvSpPr>
          <p:spPr>
            <a:xfrm>
              <a:off x="5148066" y="1326262"/>
              <a:ext cx="1152128" cy="307777"/>
            </a:xfrm>
            <a:prstGeom prst="rect">
              <a:avLst/>
            </a:prstGeom>
            <a:noFill/>
          </p:spPr>
          <p:txBody>
            <a:bodyPr wrap="square" rtlCol="0">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现存产品</a:t>
              </a:r>
            </a:p>
          </p:txBody>
        </p:sp>
        <p:sp>
          <p:nvSpPr>
            <p:cNvPr id="16" name="TextBox 15"/>
            <p:cNvSpPr txBox="1"/>
            <p:nvPr/>
          </p:nvSpPr>
          <p:spPr>
            <a:xfrm>
              <a:off x="7140336" y="1326262"/>
              <a:ext cx="1152128" cy="307777"/>
            </a:xfrm>
            <a:prstGeom prst="rect">
              <a:avLst/>
            </a:prstGeom>
            <a:noFill/>
          </p:spPr>
          <p:txBody>
            <a:bodyPr wrap="square" rtlCol="0">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新产品</a:t>
              </a:r>
            </a:p>
          </p:txBody>
        </p:sp>
        <p:sp>
          <p:nvSpPr>
            <p:cNvPr id="17" name="TextBox 16"/>
            <p:cNvSpPr txBox="1"/>
            <p:nvPr/>
          </p:nvSpPr>
          <p:spPr>
            <a:xfrm>
              <a:off x="4474062" y="1842220"/>
              <a:ext cx="385970" cy="954107"/>
            </a:xfrm>
            <a:prstGeom prst="rect">
              <a:avLst/>
            </a:prstGeom>
            <a:noFill/>
          </p:spPr>
          <p:txBody>
            <a:bodyPr wrap="square" rtlCol="0">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现存市场</a:t>
              </a:r>
            </a:p>
          </p:txBody>
        </p:sp>
        <p:sp>
          <p:nvSpPr>
            <p:cNvPr id="18" name="TextBox 17"/>
            <p:cNvSpPr txBox="1"/>
            <p:nvPr/>
          </p:nvSpPr>
          <p:spPr>
            <a:xfrm>
              <a:off x="4474062" y="3201238"/>
              <a:ext cx="385970" cy="738664"/>
            </a:xfrm>
            <a:prstGeom prst="rect">
              <a:avLst/>
            </a:prstGeom>
            <a:noFill/>
          </p:spPr>
          <p:txBody>
            <a:bodyPr wrap="square" rtlCol="0">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新市场</a:t>
              </a:r>
            </a:p>
          </p:txBody>
        </p:sp>
      </p:grpSp>
      <p:sp>
        <p:nvSpPr>
          <p:cNvPr id="19" name="矩形 18"/>
          <p:cNvSpPr/>
          <p:nvPr/>
        </p:nvSpPr>
        <p:spPr>
          <a:xfrm>
            <a:off x="629520" y="1447362"/>
            <a:ext cx="3726456" cy="2569934"/>
          </a:xfrm>
          <a:prstGeom prst="rect">
            <a:avLst/>
          </a:prstGeom>
        </p:spPr>
        <p:txBody>
          <a:bodyPr wrap="square">
            <a:spAutoFit/>
          </a:bodyPr>
          <a:lstStyle/>
          <a:p>
            <a:r>
              <a:rPr lang="zh-CN" altLang="en-US" dirty="0">
                <a:solidFill>
                  <a:srgbClr val="0070C0"/>
                </a:solidFill>
              </a:rPr>
              <a:t>　</a:t>
            </a:r>
            <a:r>
              <a:rPr lang="zh-CN" altLang="en-US" sz="1100" dirty="0">
                <a:solidFill>
                  <a:srgbClr val="0070C0"/>
                </a:solidFill>
                <a:latin typeface="微软雅黑" panose="020B0503020204020204" pitchFamily="34" charset="-122"/>
                <a:ea typeface="微软雅黑" panose="020B0503020204020204" pitchFamily="34" charset="-122"/>
              </a:rPr>
              <a:t>策略管理之父安索夫博士于</a:t>
            </a:r>
            <a:r>
              <a:rPr lang="en-US" altLang="zh-CN" sz="1100" dirty="0">
                <a:solidFill>
                  <a:srgbClr val="0070C0"/>
                </a:solidFill>
                <a:latin typeface="微软雅黑" panose="020B0503020204020204" pitchFamily="34" charset="-122"/>
                <a:ea typeface="微软雅黑" panose="020B0503020204020204" pitchFamily="34" charset="-122"/>
              </a:rPr>
              <a:t>1975</a:t>
            </a:r>
            <a:r>
              <a:rPr lang="zh-CN" altLang="en-US" sz="1100" dirty="0">
                <a:solidFill>
                  <a:srgbClr val="0070C0"/>
                </a:solidFill>
                <a:latin typeface="微软雅黑" panose="020B0503020204020204" pitchFamily="34" charset="-122"/>
                <a:ea typeface="微软雅黑" panose="020B0503020204020204" pitchFamily="34" charset="-122"/>
              </a:rPr>
              <a:t>年提出安索夫矩阵。以产品和市场作为两大基本面向，区别出四种产品／市场组合和相对应的营销策略。</a:t>
            </a:r>
          </a:p>
          <a:p>
            <a:r>
              <a:rPr lang="zh-CN" altLang="en-US" sz="1100" dirty="0">
                <a:solidFill>
                  <a:srgbClr val="0070C0"/>
                </a:solidFill>
                <a:latin typeface="微软雅黑" panose="020B0503020204020204" pitchFamily="34" charset="-122"/>
                <a:ea typeface="微软雅黑" panose="020B0503020204020204" pitchFamily="34" charset="-122"/>
              </a:rPr>
              <a:t>　　</a:t>
            </a:r>
            <a:r>
              <a:rPr lang="zh-CN" altLang="en-US" sz="1100" dirty="0"/>
              <a:t>　</a:t>
            </a:r>
            <a:r>
              <a:rPr lang="zh-CN" altLang="en-US" sz="1100" dirty="0">
                <a:solidFill>
                  <a:srgbClr val="0070C0"/>
                </a:solidFill>
                <a:latin typeface="微软雅黑" panose="020B0503020204020204" pitchFamily="34" charset="-122"/>
                <a:ea typeface="微软雅黑" panose="020B0503020204020204" pitchFamily="34" charset="-122"/>
              </a:rPr>
              <a:t>产品市场多元化矩阵可以帮助企业科学地选择战略模式，但在使用该工具的时候，必须掌握其核心步骤：</a:t>
            </a:r>
          </a:p>
          <a:p>
            <a:pPr marL="171450" indent="-171450">
              <a:buFont typeface="Wingdings" panose="05000000000000000000" pitchFamily="2" charset="2"/>
              <a:buChar char="l"/>
            </a:pPr>
            <a:r>
              <a:rPr lang="zh-CN" altLang="en-US" sz="1100" dirty="0">
                <a:solidFill>
                  <a:srgbClr val="0070C0"/>
                </a:solidFill>
                <a:latin typeface="微软雅黑" panose="020B0503020204020204" pitchFamily="34" charset="-122"/>
                <a:ea typeface="微软雅黑" panose="020B0503020204020204" pitchFamily="34" charset="-122"/>
              </a:rPr>
              <a:t>首先考虑在现有市场上，现有的产品是否还能得到更多的市场份额（市场渗透战略）；</a:t>
            </a:r>
          </a:p>
          <a:p>
            <a:pPr marL="171450" indent="-171450">
              <a:buFont typeface="Wingdings" panose="05000000000000000000" pitchFamily="2" charset="2"/>
              <a:buChar char="l"/>
            </a:pPr>
            <a:r>
              <a:rPr lang="zh-CN" altLang="en-US" sz="1100" dirty="0">
                <a:solidFill>
                  <a:srgbClr val="0070C0"/>
                </a:solidFill>
                <a:latin typeface="微软雅黑" panose="020B0503020204020204" pitchFamily="34" charset="-122"/>
                <a:ea typeface="微软雅黑" panose="020B0503020204020204" pitchFamily="34" charset="-122"/>
              </a:rPr>
              <a:t>考虑是否能为现有产品开发新市场（市场开发战略）；</a:t>
            </a:r>
          </a:p>
          <a:p>
            <a:pPr marL="171450" indent="-171450">
              <a:buFont typeface="Wingdings" panose="05000000000000000000" pitchFamily="2" charset="2"/>
              <a:buChar char="l"/>
            </a:pPr>
            <a:r>
              <a:rPr lang="zh-CN" altLang="en-US" sz="1100" dirty="0">
                <a:solidFill>
                  <a:srgbClr val="0070C0"/>
                </a:solidFill>
                <a:latin typeface="微软雅黑" panose="020B0503020204020204" pitchFamily="34" charset="-122"/>
                <a:ea typeface="微软雅黑" panose="020B0503020204020204" pitchFamily="34" charset="-122"/>
              </a:rPr>
              <a:t>考虑是否能为现有市场发展若干有潜在利益的新产品（产品开发战略）；</a:t>
            </a:r>
          </a:p>
          <a:p>
            <a:pPr marL="171450" indent="-171450">
              <a:buFont typeface="Wingdings" panose="05000000000000000000" pitchFamily="2" charset="2"/>
              <a:buChar char="l"/>
            </a:pPr>
            <a:r>
              <a:rPr lang="zh-CN" altLang="en-US" sz="1100" dirty="0">
                <a:solidFill>
                  <a:srgbClr val="0070C0"/>
                </a:solidFill>
                <a:latin typeface="微软雅黑" panose="020B0503020204020204" pitchFamily="34" charset="-122"/>
                <a:ea typeface="微软雅黑" panose="020B0503020204020204" pitchFamily="34" charset="-122"/>
              </a:rPr>
              <a:t>考虑是否能够利用自己在产品、技术、市场等方面的优势，根据物资流动方向，采用使企业不断向纵深发展的一体化战略。</a:t>
            </a:r>
          </a:p>
          <a:p>
            <a:endParaRPr lang="zh-CN" altLang="en-US" sz="1100" dirty="0">
              <a:solidFill>
                <a:srgbClr val="0070C0"/>
              </a:solidFill>
              <a:latin typeface="微软雅黑" panose="020B0503020204020204" pitchFamily="34" charset="-122"/>
              <a:ea typeface="微软雅黑" panose="020B0503020204020204" pitchFamily="34" charset="-122"/>
            </a:endParaRPr>
          </a:p>
        </p:txBody>
      </p:sp>
      <p:grpSp>
        <p:nvGrpSpPr>
          <p:cNvPr id="21" name="组合 20"/>
          <p:cNvGrpSpPr/>
          <p:nvPr/>
        </p:nvGrpSpPr>
        <p:grpSpPr>
          <a:xfrm>
            <a:off x="539552" y="843558"/>
            <a:ext cx="2160240" cy="756000"/>
            <a:chOff x="4960303" y="447598"/>
            <a:chExt cx="2160240" cy="756000"/>
          </a:xfrm>
        </p:grpSpPr>
        <p:sp>
          <p:nvSpPr>
            <p:cNvPr id="22" name="圆角矩形 21"/>
            <p:cNvSpPr/>
            <p:nvPr/>
          </p:nvSpPr>
          <p:spPr>
            <a:xfrm>
              <a:off x="5338303" y="573570"/>
              <a:ext cx="1782240"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latin typeface="微软雅黑" panose="020B0503020204020204" pitchFamily="34" charset="-122"/>
                  <a:ea typeface="微软雅黑" panose="020B0503020204020204" pitchFamily="34" charset="-122"/>
                </a:rPr>
                <a:t>模型简介</a:t>
              </a:r>
            </a:p>
          </p:txBody>
        </p:sp>
        <p:sp>
          <p:nvSpPr>
            <p:cNvPr id="23" name="椭圆 22"/>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1</a:t>
              </a:r>
              <a:endParaRPr lang="zh-CN" altLang="en-US" sz="3200" b="1" dirty="0">
                <a:latin typeface="Arial Black" panose="020B0A04020102020204" pitchFamily="34" charset="0"/>
                <a:ea typeface="微软雅黑" panose="020B0503020204020204" pitchFamily="34" charset="-122"/>
              </a:endParaRPr>
            </a:p>
          </p:txBody>
        </p:sp>
      </p:grpSp>
      <p:grpSp>
        <p:nvGrpSpPr>
          <p:cNvPr id="25" name="组合 24"/>
          <p:cNvGrpSpPr/>
          <p:nvPr/>
        </p:nvGrpSpPr>
        <p:grpSpPr>
          <a:xfrm>
            <a:off x="611560" y="3831974"/>
            <a:ext cx="2160240" cy="756000"/>
            <a:chOff x="4960303" y="447598"/>
            <a:chExt cx="2160240" cy="756000"/>
          </a:xfrm>
        </p:grpSpPr>
        <p:sp>
          <p:nvSpPr>
            <p:cNvPr id="26" name="圆角矩形 25"/>
            <p:cNvSpPr/>
            <p:nvPr/>
          </p:nvSpPr>
          <p:spPr>
            <a:xfrm>
              <a:off x="5338303" y="573570"/>
              <a:ext cx="1782240"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latin typeface="微软雅黑" panose="020B0503020204020204" pitchFamily="34" charset="-122"/>
                  <a:ea typeface="微软雅黑" panose="020B0503020204020204" pitchFamily="34" charset="-122"/>
                </a:rPr>
                <a:t>模型适用</a:t>
              </a:r>
            </a:p>
          </p:txBody>
        </p:sp>
        <p:sp>
          <p:nvSpPr>
            <p:cNvPr id="27" name="椭圆 26"/>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2</a:t>
              </a:r>
              <a:endParaRPr lang="zh-CN" altLang="en-US" sz="3200" b="1" dirty="0">
                <a:latin typeface="Arial Black" panose="020B0A04020102020204" pitchFamily="34" charset="0"/>
                <a:ea typeface="微软雅黑" panose="020B0503020204020204" pitchFamily="34" charset="-122"/>
              </a:endParaRPr>
            </a:p>
          </p:txBody>
        </p:sp>
      </p:grpSp>
      <p:sp>
        <p:nvSpPr>
          <p:cNvPr id="29" name="矩形 28"/>
          <p:cNvSpPr/>
          <p:nvPr/>
        </p:nvSpPr>
        <p:spPr>
          <a:xfrm>
            <a:off x="847423" y="4579119"/>
            <a:ext cx="3744416" cy="261610"/>
          </a:xfrm>
          <a:prstGeom prst="rect">
            <a:avLst/>
          </a:prstGeom>
        </p:spPr>
        <p:txBody>
          <a:bodyPr wrap="square">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市场及产品战略选择</a:t>
            </a:r>
            <a:endParaRPr lang="en-US" altLang="zh-CN" sz="1100" dirty="0">
              <a:solidFill>
                <a:srgbClr val="0070C0"/>
              </a:solidFill>
              <a:latin typeface="微软雅黑" panose="020B0503020204020204" pitchFamily="34" charset="-122"/>
              <a:ea typeface="微软雅黑" panose="020B0503020204020204" pitchFamily="34" charset="-122"/>
            </a:endParaRPr>
          </a:p>
        </p:txBody>
      </p:sp>
      <p:sp>
        <p:nvSpPr>
          <p:cNvPr id="30" name="椭圆 29">
            <a:hlinkClick r:id="rId2"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11220195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3.3.5 V</a:t>
            </a:r>
            <a:r>
              <a:rPr lang="zh-CN" altLang="en-US" dirty="0"/>
              <a:t>矩阵</a:t>
            </a:r>
          </a:p>
        </p:txBody>
      </p:sp>
      <p:sp>
        <p:nvSpPr>
          <p:cNvPr id="4" name="矩形 3"/>
          <p:cNvSpPr/>
          <p:nvPr/>
        </p:nvSpPr>
        <p:spPr>
          <a:xfrm>
            <a:off x="728438" y="1694587"/>
            <a:ext cx="3051474" cy="1446550"/>
          </a:xfrm>
          <a:prstGeom prst="rect">
            <a:avLst/>
          </a:prstGeom>
        </p:spPr>
        <p:txBody>
          <a:bodyPr wrap="square">
            <a:spAutoFit/>
          </a:bodyPr>
          <a:lstStyle/>
          <a:p>
            <a:r>
              <a:rPr lang="en-US" altLang="zh-CN" sz="1100" dirty="0">
                <a:solidFill>
                  <a:srgbClr val="0070C0"/>
                </a:solidFill>
                <a:latin typeface="微软雅黑" panose="020B0503020204020204" pitchFamily="34" charset="-122"/>
                <a:ea typeface="微软雅黑" panose="020B0503020204020204" pitchFamily="34" charset="-122"/>
              </a:rPr>
              <a:t>V</a:t>
            </a:r>
            <a:r>
              <a:rPr lang="zh-CN" altLang="en-US" sz="1100" dirty="0">
                <a:solidFill>
                  <a:srgbClr val="0070C0"/>
                </a:solidFill>
                <a:latin typeface="微软雅黑" panose="020B0503020204020204" pitchFamily="34" charset="-122"/>
                <a:ea typeface="微软雅黑" panose="020B0503020204020204" pitchFamily="34" charset="-122"/>
              </a:rPr>
              <a:t>矩阵由</a:t>
            </a:r>
            <a:r>
              <a:rPr lang="en-US" altLang="zh-CN" sz="1100" dirty="0">
                <a:solidFill>
                  <a:srgbClr val="0070C0"/>
                </a:solidFill>
                <a:latin typeface="微软雅黑" panose="020B0503020204020204" pitchFamily="34" charset="-122"/>
                <a:ea typeface="微软雅黑" panose="020B0503020204020204" pitchFamily="34" charset="-122"/>
              </a:rPr>
              <a:t>Patrick McNamee</a:t>
            </a:r>
            <a:r>
              <a:rPr lang="zh-CN" altLang="en-US" sz="1100" dirty="0">
                <a:solidFill>
                  <a:srgbClr val="0070C0"/>
                </a:solidFill>
                <a:latin typeface="微软雅黑" panose="020B0503020204020204" pitchFamily="34" charset="-122"/>
                <a:ea typeface="微软雅黑" panose="020B0503020204020204" pitchFamily="34" charset="-122"/>
              </a:rPr>
              <a:t>设计，主要用财务数据分析，通过盈利能力和加权资本成本之比来反映客户业绩，从而决定业务组合的方法。该法的基本思路是能使客户盈利能力</a:t>
            </a:r>
            <a:r>
              <a:rPr lang="en-US" altLang="zh-CN" sz="1100" dirty="0">
                <a:solidFill>
                  <a:srgbClr val="0070C0"/>
                </a:solidFill>
                <a:latin typeface="微软雅黑" panose="020B0503020204020204" pitchFamily="34" charset="-122"/>
                <a:ea typeface="微软雅黑" panose="020B0503020204020204" pitchFamily="34" charset="-122"/>
              </a:rPr>
              <a:t>(ROI)”</a:t>
            </a:r>
            <a:r>
              <a:rPr lang="zh-CN" altLang="en-US" sz="1100" dirty="0">
                <a:solidFill>
                  <a:srgbClr val="0070C0"/>
                </a:solidFill>
                <a:latin typeface="微软雅黑" panose="020B0503020204020204" pitchFamily="34" charset="-122"/>
                <a:ea typeface="微软雅黑" panose="020B0503020204020204" pitchFamily="34" charset="-122"/>
              </a:rPr>
              <a:t>与加权资本成本</a:t>
            </a:r>
            <a:r>
              <a:rPr lang="en-US" altLang="zh-CN" sz="1100" dirty="0">
                <a:solidFill>
                  <a:srgbClr val="0070C0"/>
                </a:solidFill>
                <a:latin typeface="微软雅黑" panose="020B0503020204020204" pitchFamily="34" charset="-122"/>
                <a:ea typeface="微软雅黑" panose="020B0503020204020204" pitchFamily="34" charset="-122"/>
              </a:rPr>
              <a:t>(K)</a:t>
            </a:r>
            <a:r>
              <a:rPr lang="zh-CN" altLang="en-US" sz="1100" dirty="0">
                <a:solidFill>
                  <a:srgbClr val="0070C0"/>
                </a:solidFill>
                <a:latin typeface="微软雅黑" panose="020B0503020204020204" pitchFamily="34" charset="-122"/>
                <a:ea typeface="微软雅黑" panose="020B0503020204020204" pitchFamily="34" charset="-122"/>
              </a:rPr>
              <a:t>之比</a:t>
            </a:r>
            <a:r>
              <a:rPr lang="en-US" altLang="zh-CN" sz="1100" dirty="0">
                <a:solidFill>
                  <a:srgbClr val="0070C0"/>
                </a:solidFill>
                <a:latin typeface="微软雅黑" panose="020B0503020204020204" pitchFamily="34" charset="-122"/>
                <a:ea typeface="微软雅黑" panose="020B0503020204020204" pitchFamily="34" charset="-122"/>
              </a:rPr>
              <a:t>(V)</a:t>
            </a:r>
            <a:r>
              <a:rPr lang="zh-CN" altLang="en-US" sz="1100" dirty="0">
                <a:solidFill>
                  <a:srgbClr val="0070C0"/>
                </a:solidFill>
                <a:latin typeface="微软雅黑" panose="020B0503020204020204" pitchFamily="34" charset="-122"/>
                <a:ea typeface="微软雅黑" panose="020B0503020204020204" pitchFamily="34" charset="-122"/>
              </a:rPr>
              <a:t>最大的业务组合是最恰当的业务组合。即实现最大的</a:t>
            </a:r>
            <a:r>
              <a:rPr lang="en-US" altLang="zh-CN" sz="1100" dirty="0">
                <a:solidFill>
                  <a:srgbClr val="0070C0"/>
                </a:solidFill>
                <a:latin typeface="微软雅黑" panose="020B0503020204020204" pitchFamily="34" charset="-122"/>
                <a:ea typeface="微软雅黑" panose="020B0503020204020204" pitchFamily="34" charset="-122"/>
              </a:rPr>
              <a:t>V</a:t>
            </a:r>
            <a:r>
              <a:rPr lang="zh-CN" altLang="en-US" sz="1100" dirty="0">
                <a:solidFill>
                  <a:srgbClr val="0070C0"/>
                </a:solidFill>
                <a:latin typeface="微软雅黑" panose="020B0503020204020204" pitchFamily="34" charset="-122"/>
                <a:ea typeface="微软雅黑" panose="020B0503020204020204" pitchFamily="34" charset="-122"/>
              </a:rPr>
              <a:t>＝</a:t>
            </a:r>
            <a:r>
              <a:rPr lang="en-US" altLang="zh-CN" sz="1100" dirty="0">
                <a:solidFill>
                  <a:srgbClr val="0070C0"/>
                </a:solidFill>
                <a:latin typeface="微软雅黑" panose="020B0503020204020204" pitchFamily="34" charset="-122"/>
                <a:ea typeface="微软雅黑" panose="020B0503020204020204" pitchFamily="34" charset="-122"/>
              </a:rPr>
              <a:t>ROI</a:t>
            </a:r>
            <a:r>
              <a:rPr lang="zh-CN" altLang="en-US" sz="1100" dirty="0">
                <a:solidFill>
                  <a:srgbClr val="0070C0"/>
                </a:solidFill>
                <a:latin typeface="微软雅黑" panose="020B0503020204020204" pitchFamily="34" charset="-122"/>
                <a:ea typeface="微软雅黑" panose="020B0503020204020204" pitchFamily="34" charset="-122"/>
              </a:rPr>
              <a:t>／</a:t>
            </a:r>
            <a:r>
              <a:rPr lang="en-US" altLang="zh-CN" sz="1100" dirty="0">
                <a:solidFill>
                  <a:srgbClr val="0070C0"/>
                </a:solidFill>
                <a:latin typeface="微软雅黑" panose="020B0503020204020204" pitchFamily="34" charset="-122"/>
                <a:ea typeface="微软雅黑" panose="020B0503020204020204" pitchFamily="34" charset="-122"/>
              </a:rPr>
              <a:t>K</a:t>
            </a:r>
            <a:r>
              <a:rPr lang="zh-CN" altLang="en-US" sz="1100" dirty="0">
                <a:solidFill>
                  <a:srgbClr val="0070C0"/>
                </a:solidFill>
                <a:latin typeface="微软雅黑" panose="020B0503020204020204" pitchFamily="34" charset="-122"/>
                <a:ea typeface="微软雅黑" panose="020B0503020204020204" pitchFamily="34" charset="-122"/>
              </a:rPr>
              <a:t>。其中</a:t>
            </a:r>
            <a:r>
              <a:rPr lang="en-US" altLang="zh-CN" sz="1100" dirty="0">
                <a:solidFill>
                  <a:srgbClr val="0070C0"/>
                </a:solidFill>
                <a:latin typeface="微软雅黑" panose="020B0503020204020204" pitchFamily="34" charset="-122"/>
                <a:ea typeface="微软雅黑" panose="020B0503020204020204" pitchFamily="34" charset="-122"/>
              </a:rPr>
              <a:t>ROI</a:t>
            </a:r>
            <a:r>
              <a:rPr lang="zh-CN" altLang="en-US" sz="1100" dirty="0">
                <a:solidFill>
                  <a:srgbClr val="0070C0"/>
                </a:solidFill>
                <a:latin typeface="微软雅黑" panose="020B0503020204020204" pitchFamily="34" charset="-122"/>
                <a:ea typeface="微软雅黑" panose="020B0503020204020204" pitchFamily="34" charset="-122"/>
              </a:rPr>
              <a:t>＝</a:t>
            </a:r>
            <a:r>
              <a:rPr lang="en-US" altLang="zh-CN" sz="1100" dirty="0">
                <a:solidFill>
                  <a:srgbClr val="0070C0"/>
                </a:solidFill>
                <a:latin typeface="微软雅黑" panose="020B0503020204020204" pitchFamily="34" charset="-122"/>
                <a:ea typeface="微软雅黑" panose="020B0503020204020204" pitchFamily="34" charset="-122"/>
              </a:rPr>
              <a:t>(</a:t>
            </a:r>
            <a:r>
              <a:rPr lang="zh-CN" altLang="en-US" sz="1100" dirty="0">
                <a:solidFill>
                  <a:srgbClr val="0070C0"/>
                </a:solidFill>
                <a:latin typeface="微软雅黑" panose="020B0503020204020204" pitchFamily="34" charset="-122"/>
                <a:ea typeface="微软雅黑" panose="020B0503020204020204" pitchFamily="34" charset="-122"/>
              </a:rPr>
              <a:t>净利润／销售额</a:t>
            </a:r>
            <a:r>
              <a:rPr lang="en-US" altLang="zh-CN" sz="1100" dirty="0">
                <a:solidFill>
                  <a:srgbClr val="0070C0"/>
                </a:solidFill>
                <a:latin typeface="微软雅黑" panose="020B0503020204020204" pitchFamily="34" charset="-122"/>
                <a:ea typeface="微软雅黑" panose="020B0503020204020204" pitchFamily="34" charset="-122"/>
              </a:rPr>
              <a:t>)X(</a:t>
            </a:r>
            <a:r>
              <a:rPr lang="zh-CN" altLang="en-US" sz="1100" dirty="0">
                <a:solidFill>
                  <a:srgbClr val="0070C0"/>
                </a:solidFill>
                <a:latin typeface="微软雅黑" panose="020B0503020204020204" pitchFamily="34" charset="-122"/>
                <a:ea typeface="微软雅黑" panose="020B0503020204020204" pitchFamily="34" charset="-122"/>
              </a:rPr>
              <a:t>销售额／资产额</a:t>
            </a:r>
            <a:r>
              <a:rPr lang="en-US" altLang="zh-CN" sz="1100" dirty="0">
                <a:solidFill>
                  <a:srgbClr val="0070C0"/>
                </a:solidFill>
                <a:latin typeface="微软雅黑" panose="020B0503020204020204" pitchFamily="34" charset="-122"/>
                <a:ea typeface="微软雅黑" panose="020B0503020204020204" pitchFamily="34" charset="-122"/>
              </a:rPr>
              <a:t>) </a:t>
            </a:r>
            <a:r>
              <a:rPr lang="zh-CN" altLang="en-US" sz="1100" dirty="0">
                <a:solidFill>
                  <a:srgbClr val="0070C0"/>
                </a:solidFill>
                <a:latin typeface="微软雅黑" panose="020B0503020204020204" pitchFamily="34" charset="-122"/>
                <a:ea typeface="微软雅黑" panose="020B0503020204020204" pitchFamily="34" charset="-122"/>
              </a:rPr>
              <a:t>。</a:t>
            </a:r>
            <a:r>
              <a:rPr lang="en-US" altLang="zh-CN" sz="1100" dirty="0">
                <a:solidFill>
                  <a:srgbClr val="0070C0"/>
                </a:solidFill>
                <a:latin typeface="微软雅黑" panose="020B0503020204020204" pitchFamily="34" charset="-122"/>
                <a:ea typeface="微软雅黑" panose="020B0503020204020204" pitchFamily="34" charset="-122"/>
              </a:rPr>
              <a:t>V</a:t>
            </a:r>
            <a:r>
              <a:rPr lang="zh-CN" altLang="en-US" sz="1100" dirty="0">
                <a:solidFill>
                  <a:srgbClr val="0070C0"/>
                </a:solidFill>
                <a:latin typeface="微软雅黑" panose="020B0503020204020204" pitchFamily="34" charset="-122"/>
                <a:ea typeface="微软雅黑" panose="020B0503020204020204" pitchFamily="34" charset="-122"/>
              </a:rPr>
              <a:t>矩阵提出了一种理性的量化的分析方法，</a:t>
            </a:r>
          </a:p>
        </p:txBody>
      </p:sp>
      <p:grpSp>
        <p:nvGrpSpPr>
          <p:cNvPr id="5" name="组合 4"/>
          <p:cNvGrpSpPr/>
          <p:nvPr/>
        </p:nvGrpSpPr>
        <p:grpSpPr>
          <a:xfrm>
            <a:off x="539552" y="843558"/>
            <a:ext cx="2160240" cy="756000"/>
            <a:chOff x="4960303" y="447598"/>
            <a:chExt cx="2160240" cy="756000"/>
          </a:xfrm>
        </p:grpSpPr>
        <p:sp>
          <p:nvSpPr>
            <p:cNvPr id="6" name="圆角矩形 5"/>
            <p:cNvSpPr/>
            <p:nvPr/>
          </p:nvSpPr>
          <p:spPr>
            <a:xfrm>
              <a:off x="5338303" y="573570"/>
              <a:ext cx="1782240"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latin typeface="微软雅黑" panose="020B0503020204020204" pitchFamily="34" charset="-122"/>
                  <a:ea typeface="微软雅黑" panose="020B0503020204020204" pitchFamily="34" charset="-122"/>
                </a:rPr>
                <a:t>模型简介</a:t>
              </a:r>
            </a:p>
          </p:txBody>
        </p:sp>
        <p:sp>
          <p:nvSpPr>
            <p:cNvPr id="7" name="椭圆 6"/>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1</a:t>
              </a:r>
              <a:endParaRPr lang="zh-CN" altLang="en-US" sz="3200" b="1" dirty="0">
                <a:latin typeface="Arial Black" panose="020B0A04020102020204" pitchFamily="34" charset="0"/>
                <a:ea typeface="微软雅黑" panose="020B0503020204020204" pitchFamily="34" charset="-122"/>
              </a:endParaRPr>
            </a:p>
          </p:txBody>
        </p:sp>
      </p:grpSp>
      <p:grpSp>
        <p:nvGrpSpPr>
          <p:cNvPr id="9" name="组合 8"/>
          <p:cNvGrpSpPr/>
          <p:nvPr/>
        </p:nvGrpSpPr>
        <p:grpSpPr>
          <a:xfrm>
            <a:off x="611560" y="3435846"/>
            <a:ext cx="2160240" cy="756000"/>
            <a:chOff x="4960303" y="447598"/>
            <a:chExt cx="2160240" cy="756000"/>
          </a:xfrm>
        </p:grpSpPr>
        <p:sp>
          <p:nvSpPr>
            <p:cNvPr id="10" name="圆角矩形 9"/>
            <p:cNvSpPr/>
            <p:nvPr/>
          </p:nvSpPr>
          <p:spPr>
            <a:xfrm>
              <a:off x="5338303" y="573570"/>
              <a:ext cx="1782240"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latin typeface="微软雅黑" panose="020B0503020204020204" pitchFamily="34" charset="-122"/>
                  <a:ea typeface="微软雅黑" panose="020B0503020204020204" pitchFamily="34" charset="-122"/>
                </a:rPr>
                <a:t>模型适用</a:t>
              </a:r>
            </a:p>
          </p:txBody>
        </p:sp>
        <p:sp>
          <p:nvSpPr>
            <p:cNvPr id="11" name="椭圆 10"/>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2</a:t>
              </a:r>
              <a:endParaRPr lang="zh-CN" altLang="en-US" sz="3200" b="1" dirty="0">
                <a:latin typeface="Arial Black" panose="020B0A04020102020204" pitchFamily="34" charset="0"/>
                <a:ea typeface="微软雅黑" panose="020B0503020204020204" pitchFamily="34" charset="-122"/>
              </a:endParaRPr>
            </a:p>
          </p:txBody>
        </p:sp>
      </p:grpSp>
      <p:sp>
        <p:nvSpPr>
          <p:cNvPr id="25" name="矩形 24"/>
          <p:cNvSpPr/>
          <p:nvPr/>
        </p:nvSpPr>
        <p:spPr>
          <a:xfrm>
            <a:off x="794335" y="4163579"/>
            <a:ext cx="3954929" cy="253916"/>
          </a:xfrm>
          <a:prstGeom prst="rect">
            <a:avLst/>
          </a:prstGeom>
        </p:spPr>
        <p:txBody>
          <a:bodyPr wrap="none">
            <a:spAutoFit/>
          </a:bodyPr>
          <a:lstStyle/>
          <a:p>
            <a:r>
              <a:rPr lang="zh-CN" altLang="en-US" sz="1050" dirty="0">
                <a:solidFill>
                  <a:srgbClr val="0070C0"/>
                </a:solidFill>
                <a:latin typeface="微软雅黑" panose="020B0503020204020204" pitchFamily="34" charset="-122"/>
                <a:ea typeface="微软雅黑" panose="020B0503020204020204" pitchFamily="34" charset="-122"/>
              </a:rPr>
              <a:t>对确定是否值得投资，于客户考虑产品多元化战略有较大帮助。</a:t>
            </a:r>
          </a:p>
        </p:txBody>
      </p:sp>
      <p:grpSp>
        <p:nvGrpSpPr>
          <p:cNvPr id="31" name="组合 30"/>
          <p:cNvGrpSpPr/>
          <p:nvPr/>
        </p:nvGrpSpPr>
        <p:grpSpPr>
          <a:xfrm>
            <a:off x="4213650" y="582356"/>
            <a:ext cx="4689791" cy="4005618"/>
            <a:chOff x="4213650" y="582356"/>
            <a:chExt cx="4689791" cy="4005618"/>
          </a:xfrm>
        </p:grpSpPr>
        <p:grpSp>
          <p:nvGrpSpPr>
            <p:cNvPr id="22" name="组合 21"/>
            <p:cNvGrpSpPr/>
            <p:nvPr/>
          </p:nvGrpSpPr>
          <p:grpSpPr>
            <a:xfrm>
              <a:off x="4644008" y="969530"/>
              <a:ext cx="4032448" cy="3240445"/>
              <a:chOff x="4644008" y="969530"/>
              <a:chExt cx="4032448" cy="3240445"/>
            </a:xfrm>
          </p:grpSpPr>
          <p:sp>
            <p:nvSpPr>
              <p:cNvPr id="13" name="矩形 12"/>
              <p:cNvSpPr/>
              <p:nvPr/>
            </p:nvSpPr>
            <p:spPr>
              <a:xfrm>
                <a:off x="4644008" y="969530"/>
                <a:ext cx="4032448" cy="3240444"/>
              </a:xfrm>
              <a:prstGeom prst="rect">
                <a:avLst/>
              </a:prstGeom>
              <a:solidFill>
                <a:schemeClr val="tx2">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 name="直接连接符 14"/>
              <p:cNvCxnSpPr/>
              <p:nvPr/>
            </p:nvCxnSpPr>
            <p:spPr>
              <a:xfrm flipV="1">
                <a:off x="4644008" y="969530"/>
                <a:ext cx="4032448" cy="3240444"/>
              </a:xfrm>
              <a:prstGeom prst="line">
                <a:avLst/>
              </a:prstGeom>
              <a:ln w="2222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4644008" y="2427734"/>
                <a:ext cx="4032448" cy="1782241"/>
              </a:xfrm>
              <a:prstGeom prst="line">
                <a:avLst/>
              </a:prstGeom>
              <a:ln w="2222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9" name="直接连接符 18"/>
              <p:cNvCxnSpPr>
                <a:endCxn id="13" idx="0"/>
              </p:cNvCxnSpPr>
              <p:nvPr/>
            </p:nvCxnSpPr>
            <p:spPr>
              <a:xfrm flipV="1">
                <a:off x="4644008" y="969530"/>
                <a:ext cx="2016224" cy="3240444"/>
              </a:xfrm>
              <a:prstGeom prst="line">
                <a:avLst/>
              </a:prstGeom>
              <a:ln w="22225">
                <a:solidFill>
                  <a:srgbClr val="0070C0"/>
                </a:solidFill>
                <a:prstDash val="dash"/>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4213650" y="1599558"/>
              <a:ext cx="288032" cy="1169551"/>
            </a:xfrm>
            <a:prstGeom prst="rect">
              <a:avLst/>
            </a:prstGeom>
            <a:noFill/>
          </p:spPr>
          <p:txBody>
            <a:bodyPr wrap="square" rtlCol="0">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投资回报率</a:t>
              </a:r>
            </a:p>
          </p:txBody>
        </p:sp>
        <p:sp>
          <p:nvSpPr>
            <p:cNvPr id="24" name="TextBox 23"/>
            <p:cNvSpPr txBox="1"/>
            <p:nvPr/>
          </p:nvSpPr>
          <p:spPr>
            <a:xfrm>
              <a:off x="5220072" y="4280197"/>
              <a:ext cx="2446582" cy="307777"/>
            </a:xfrm>
            <a:prstGeom prst="rect">
              <a:avLst/>
            </a:prstGeom>
            <a:noFill/>
          </p:spPr>
          <p:txBody>
            <a:bodyPr wrap="square" rtlCol="0">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加权资本成本</a:t>
              </a:r>
            </a:p>
          </p:txBody>
        </p:sp>
        <p:sp>
          <p:nvSpPr>
            <p:cNvPr id="26" name="矩形 25"/>
            <p:cNvSpPr/>
            <p:nvPr/>
          </p:nvSpPr>
          <p:spPr>
            <a:xfrm>
              <a:off x="6228184" y="582356"/>
              <a:ext cx="453970" cy="253916"/>
            </a:xfrm>
            <a:prstGeom prst="rect">
              <a:avLst/>
            </a:prstGeom>
          </p:spPr>
          <p:txBody>
            <a:bodyPr wrap="none">
              <a:spAutoFit/>
            </a:bodyPr>
            <a:lstStyle/>
            <a:p>
              <a:r>
                <a:rPr lang="en-US" altLang="zh-CN" sz="1050" dirty="0">
                  <a:solidFill>
                    <a:srgbClr val="0070C0"/>
                  </a:solidFill>
                  <a:latin typeface="微软雅黑" panose="020B0503020204020204" pitchFamily="34" charset="-122"/>
                  <a:ea typeface="微软雅黑" panose="020B0503020204020204" pitchFamily="34" charset="-122"/>
                </a:rPr>
                <a:t>V&gt;1</a:t>
              </a:r>
              <a:endParaRPr lang="zh-CN" altLang="en-US" sz="1050" dirty="0">
                <a:solidFill>
                  <a:srgbClr val="0070C0"/>
                </a:solidFill>
                <a:latin typeface="微软雅黑" panose="020B0503020204020204" pitchFamily="34" charset="-122"/>
                <a:ea typeface="微软雅黑" panose="020B0503020204020204" pitchFamily="34" charset="-122"/>
              </a:endParaRPr>
            </a:p>
          </p:txBody>
        </p:sp>
        <p:sp>
          <p:nvSpPr>
            <p:cNvPr id="27" name="矩形 26"/>
            <p:cNvSpPr/>
            <p:nvPr/>
          </p:nvSpPr>
          <p:spPr>
            <a:xfrm>
              <a:off x="8449471" y="582356"/>
              <a:ext cx="453970" cy="253916"/>
            </a:xfrm>
            <a:prstGeom prst="rect">
              <a:avLst/>
            </a:prstGeom>
          </p:spPr>
          <p:txBody>
            <a:bodyPr wrap="none">
              <a:spAutoFit/>
            </a:bodyPr>
            <a:lstStyle/>
            <a:p>
              <a:r>
                <a:rPr lang="en-US" altLang="zh-CN" sz="1050" dirty="0">
                  <a:solidFill>
                    <a:srgbClr val="0070C0"/>
                  </a:solidFill>
                  <a:latin typeface="微软雅黑" panose="020B0503020204020204" pitchFamily="34" charset="-122"/>
                  <a:ea typeface="微软雅黑" panose="020B0503020204020204" pitchFamily="34" charset="-122"/>
                </a:rPr>
                <a:t>V=1</a:t>
              </a:r>
              <a:endParaRPr lang="zh-CN" altLang="en-US" sz="1050" dirty="0">
                <a:solidFill>
                  <a:srgbClr val="0070C0"/>
                </a:solidFill>
                <a:latin typeface="微软雅黑" panose="020B0503020204020204" pitchFamily="34" charset="-122"/>
                <a:ea typeface="微软雅黑" panose="020B0503020204020204" pitchFamily="34" charset="-122"/>
              </a:endParaRPr>
            </a:p>
          </p:txBody>
        </p:sp>
        <p:sp>
          <p:nvSpPr>
            <p:cNvPr id="28" name="矩形 27"/>
            <p:cNvSpPr/>
            <p:nvPr/>
          </p:nvSpPr>
          <p:spPr>
            <a:xfrm>
              <a:off x="7995501" y="2899340"/>
              <a:ext cx="453970" cy="253916"/>
            </a:xfrm>
            <a:prstGeom prst="rect">
              <a:avLst/>
            </a:prstGeom>
          </p:spPr>
          <p:txBody>
            <a:bodyPr wrap="none">
              <a:spAutoFit/>
            </a:bodyPr>
            <a:lstStyle/>
            <a:p>
              <a:r>
                <a:rPr lang="en-US" altLang="zh-CN" sz="1050" dirty="0">
                  <a:solidFill>
                    <a:srgbClr val="0070C0"/>
                  </a:solidFill>
                  <a:latin typeface="微软雅黑" panose="020B0503020204020204" pitchFamily="34" charset="-122"/>
                  <a:ea typeface="微软雅黑" panose="020B0503020204020204" pitchFamily="34" charset="-122"/>
                </a:rPr>
                <a:t>V&lt;1</a:t>
              </a:r>
              <a:endParaRPr lang="zh-CN" altLang="en-US" sz="1050" dirty="0">
                <a:solidFill>
                  <a:srgbClr val="0070C0"/>
                </a:solidFill>
                <a:latin typeface="微软雅黑" panose="020B0503020204020204" pitchFamily="34" charset="-122"/>
                <a:ea typeface="微软雅黑" panose="020B0503020204020204" pitchFamily="34" charset="-122"/>
              </a:endParaRPr>
            </a:p>
          </p:txBody>
        </p:sp>
        <p:sp>
          <p:nvSpPr>
            <p:cNvPr id="29" name="TextBox 28"/>
            <p:cNvSpPr txBox="1"/>
            <p:nvPr/>
          </p:nvSpPr>
          <p:spPr>
            <a:xfrm>
              <a:off x="5076056" y="1599558"/>
              <a:ext cx="1152128" cy="307777"/>
            </a:xfrm>
            <a:prstGeom prst="rect">
              <a:avLst/>
            </a:prstGeom>
            <a:noFill/>
          </p:spPr>
          <p:txBody>
            <a:bodyPr wrap="square" rtlCol="0">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值得投资</a:t>
              </a:r>
            </a:p>
          </p:txBody>
        </p:sp>
        <p:sp>
          <p:nvSpPr>
            <p:cNvPr id="30" name="TextBox 29"/>
            <p:cNvSpPr txBox="1"/>
            <p:nvPr/>
          </p:nvSpPr>
          <p:spPr>
            <a:xfrm>
              <a:off x="7119716" y="3371925"/>
              <a:ext cx="1152128" cy="307777"/>
            </a:xfrm>
            <a:prstGeom prst="rect">
              <a:avLst/>
            </a:prstGeom>
            <a:noFill/>
          </p:spPr>
          <p:txBody>
            <a:bodyPr wrap="square" rtlCol="0">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不值得投资</a:t>
              </a:r>
            </a:p>
          </p:txBody>
        </p:sp>
      </p:grpSp>
      <p:sp>
        <p:nvSpPr>
          <p:cNvPr id="32" name="椭圆 31">
            <a:hlinkClick r:id="rId2"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9925319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3.3.6 </a:t>
            </a:r>
            <a:r>
              <a:rPr lang="zh-CN" altLang="en-US" dirty="0"/>
              <a:t>定向政策矩阵</a:t>
            </a:r>
          </a:p>
        </p:txBody>
      </p:sp>
      <p:graphicFrame>
        <p:nvGraphicFramePr>
          <p:cNvPr id="4" name="表格 3"/>
          <p:cNvGraphicFramePr>
            <a:graphicFrameLocks noGrp="1"/>
          </p:cNvGraphicFramePr>
          <p:nvPr>
            <p:extLst>
              <p:ext uri="{D42A27DB-BD31-4B8C-83A1-F6EECF244321}">
                <p14:modId xmlns:p14="http://schemas.microsoft.com/office/powerpoint/2010/main" val="1646473920"/>
              </p:ext>
            </p:extLst>
          </p:nvPr>
        </p:nvGraphicFramePr>
        <p:xfrm>
          <a:off x="3707904" y="2342952"/>
          <a:ext cx="4799855" cy="1854200"/>
        </p:xfrm>
        <a:graphic>
          <a:graphicData uri="http://schemas.openxmlformats.org/drawingml/2006/table">
            <a:tbl>
              <a:tblPr firstRow="1" bandRow="1">
                <a:tableStyleId>{5C22544A-7EE6-4342-B048-85BDC9FD1C3A}</a:tableStyleId>
              </a:tblPr>
              <a:tblGrid>
                <a:gridCol w="504055">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175589">
                  <a:extLst>
                    <a:ext uri="{9D8B030D-6E8A-4147-A177-3AD203B41FA5}">
                      <a16:colId xmlns:a16="http://schemas.microsoft.com/office/drawing/2014/main" val="20003"/>
                    </a:ext>
                  </a:extLst>
                </a:gridCol>
                <a:gridCol w="959971">
                  <a:extLst>
                    <a:ext uri="{9D8B030D-6E8A-4147-A177-3AD203B41FA5}">
                      <a16:colId xmlns:a16="http://schemas.microsoft.com/office/drawing/2014/main" val="20004"/>
                    </a:ext>
                  </a:extLst>
                </a:gridCol>
              </a:tblGrid>
              <a:tr h="370840">
                <a:tc>
                  <a:txBody>
                    <a:bodyPr/>
                    <a:lstStyle/>
                    <a:p>
                      <a:endParaRPr lang="zh-CN" altLang="en-US" b="1" dirty="0">
                        <a:latin typeface="微软雅黑" panose="020B0503020204020204" pitchFamily="34" charset="-122"/>
                        <a:ea typeface="微软雅黑" panose="020B0503020204020204" pitchFamily="34" charset="-122"/>
                      </a:endParaRPr>
                    </a:p>
                  </a:txBody>
                  <a:tcPr>
                    <a:solidFill>
                      <a:schemeClr val="bg1"/>
                    </a:solidFill>
                  </a:tcPr>
                </a:tc>
                <a:tc gridSpan="4">
                  <a:txBody>
                    <a:bodyPr/>
                    <a:lstStyle/>
                    <a:p>
                      <a:pPr algn="ctr"/>
                      <a:r>
                        <a:rPr lang="zh-CN" altLang="en-US" sz="1400" b="0" dirty="0">
                          <a:latin typeface="微软雅黑" panose="020B0503020204020204" pitchFamily="34" charset="-122"/>
                          <a:ea typeface="微软雅黑" panose="020B0503020204020204" pitchFamily="34" charset="-122"/>
                        </a:rPr>
                        <a:t>业务部门发展前景</a:t>
                      </a:r>
                    </a:p>
                  </a:txBody>
                  <a:tcPr>
                    <a:solidFill>
                      <a:srgbClr val="0070C0"/>
                    </a:solidFill>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extLst>
                  <a:ext uri="{0D108BD9-81ED-4DB2-BD59-A6C34878D82A}">
                    <a16:rowId xmlns:a16="http://schemas.microsoft.com/office/drawing/2014/main" val="10000"/>
                  </a:ext>
                </a:extLst>
              </a:tr>
              <a:tr h="370840">
                <a:tc rowSpan="4">
                  <a:txBody>
                    <a:bodyPr/>
                    <a:lstStyle/>
                    <a:p>
                      <a:pPr algn="ctr"/>
                      <a:r>
                        <a:rPr lang="zh-CN" altLang="en-US" sz="1400" b="0" dirty="0">
                          <a:solidFill>
                            <a:schemeClr val="bg1"/>
                          </a:solidFill>
                          <a:latin typeface="微软雅黑" panose="020B0503020204020204" pitchFamily="34" charset="-122"/>
                          <a:ea typeface="微软雅黑" panose="020B0503020204020204" pitchFamily="34" charset="-122"/>
                        </a:rPr>
                        <a:t>公司竞争力</a:t>
                      </a:r>
                    </a:p>
                  </a:txBody>
                  <a:tcPr anchor="ctr">
                    <a:solidFill>
                      <a:srgbClr val="0070C0"/>
                    </a:solidFill>
                  </a:tcPr>
                </a:tc>
                <a:tc>
                  <a:txBody>
                    <a:bodyPr/>
                    <a:lstStyle/>
                    <a:p>
                      <a:pPr marL="0" algn="ctr" defTabSz="914400" rtl="0" eaLnBrk="1" latinLnBrk="0" hangingPunct="1"/>
                      <a:endParaRPr lang="zh-CN" altLang="en-US" sz="1400" kern="1200" dirty="0">
                        <a:solidFill>
                          <a:schemeClr val="bg1"/>
                        </a:solidFill>
                        <a:latin typeface="微软雅黑" panose="020B0503020204020204" pitchFamily="34" charset="-122"/>
                        <a:ea typeface="微软雅黑" panose="020B0503020204020204" pitchFamily="34" charset="-122"/>
                        <a:cs typeface="+mn-cs"/>
                      </a:endParaRPr>
                    </a:p>
                  </a:txBody>
                  <a:tcPr>
                    <a:solidFill>
                      <a:srgbClr val="00B0F0"/>
                    </a:solidFill>
                  </a:tcPr>
                </a:tc>
                <a:tc>
                  <a:txBody>
                    <a:bodyPr/>
                    <a:lstStyle/>
                    <a:p>
                      <a:pPr marL="0" algn="ctr" defTabSz="914400" rtl="0" eaLnBrk="1" latinLnBrk="0" hangingPunct="1"/>
                      <a:r>
                        <a:rPr lang="zh-CN" altLang="en-US" sz="1400" kern="1200" dirty="0">
                          <a:solidFill>
                            <a:schemeClr val="bg1"/>
                          </a:solidFill>
                          <a:latin typeface="微软雅黑" panose="020B0503020204020204" pitchFamily="34" charset="-122"/>
                          <a:ea typeface="微软雅黑" panose="020B0503020204020204" pitchFamily="34" charset="-122"/>
                          <a:cs typeface="+mn-cs"/>
                        </a:rPr>
                        <a:t>无吸引力</a:t>
                      </a:r>
                    </a:p>
                  </a:txBody>
                  <a:tcPr>
                    <a:solidFill>
                      <a:srgbClr val="00B0F0"/>
                    </a:solidFill>
                  </a:tcPr>
                </a:tc>
                <a:tc>
                  <a:txBody>
                    <a:bodyPr/>
                    <a:lstStyle/>
                    <a:p>
                      <a:pPr marL="0" algn="ctr" defTabSz="914400" rtl="0" eaLnBrk="1" latinLnBrk="0" hangingPunct="1"/>
                      <a:r>
                        <a:rPr lang="zh-CN" altLang="en-US" sz="1400" kern="1200" dirty="0">
                          <a:solidFill>
                            <a:schemeClr val="bg1"/>
                          </a:solidFill>
                          <a:latin typeface="微软雅黑" panose="020B0503020204020204" pitchFamily="34" charset="-122"/>
                          <a:ea typeface="微软雅黑" panose="020B0503020204020204" pitchFamily="34" charset="-122"/>
                          <a:cs typeface="+mn-cs"/>
                        </a:rPr>
                        <a:t>平均水平</a:t>
                      </a:r>
                    </a:p>
                  </a:txBody>
                  <a:tcPr>
                    <a:solidFill>
                      <a:srgbClr val="00B0F0"/>
                    </a:solidFill>
                  </a:tcPr>
                </a:tc>
                <a:tc>
                  <a:txBody>
                    <a:bodyPr/>
                    <a:lstStyle/>
                    <a:p>
                      <a:pPr marL="0" algn="ctr" defTabSz="914400" rtl="0" eaLnBrk="1" latinLnBrk="0" hangingPunct="1"/>
                      <a:r>
                        <a:rPr lang="zh-CN" altLang="en-US" sz="1400" kern="1200" dirty="0">
                          <a:solidFill>
                            <a:schemeClr val="bg1"/>
                          </a:solidFill>
                          <a:latin typeface="微软雅黑" panose="020B0503020204020204" pitchFamily="34" charset="-122"/>
                          <a:ea typeface="微软雅黑" panose="020B0503020204020204" pitchFamily="34" charset="-122"/>
                          <a:cs typeface="+mn-cs"/>
                        </a:rPr>
                        <a:t>强吸引力</a:t>
                      </a:r>
                    </a:p>
                  </a:txBody>
                  <a:tcPr>
                    <a:solidFill>
                      <a:srgbClr val="00B0F0"/>
                    </a:solidFill>
                  </a:tcPr>
                </a:tc>
                <a:extLst>
                  <a:ext uri="{0D108BD9-81ED-4DB2-BD59-A6C34878D82A}">
                    <a16:rowId xmlns:a16="http://schemas.microsoft.com/office/drawing/2014/main" val="10001"/>
                  </a:ext>
                </a:extLst>
              </a:tr>
              <a:tr h="370840">
                <a:tc vMerge="1">
                  <a:txBody>
                    <a:bodyPr/>
                    <a:lstStyle/>
                    <a:p>
                      <a:endParaRPr lang="zh-CN" altLang="en-US" dirty="0"/>
                    </a:p>
                  </a:txBody>
                  <a:tcPr/>
                </a:tc>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较弱</a:t>
                      </a:r>
                    </a:p>
                  </a:txBody>
                  <a:tcPr anchor="ctr">
                    <a:solidFill>
                      <a:srgbClr val="00B0F0"/>
                    </a:solidFill>
                  </a:tcPr>
                </a:tc>
                <a:tc>
                  <a:txBody>
                    <a:bodyPr/>
                    <a:lstStyle/>
                    <a:p>
                      <a:pPr algn="ctr"/>
                      <a:r>
                        <a:rPr lang="zh-CN" altLang="en-US" sz="1200" dirty="0">
                          <a:latin typeface="楷体" panose="02010609060101010101" pitchFamily="49" charset="-122"/>
                          <a:ea typeface="楷体" panose="02010609060101010101" pitchFamily="49" charset="-122"/>
                        </a:rPr>
                        <a:t>剥离</a:t>
                      </a:r>
                    </a:p>
                  </a:txBody>
                  <a:tcPr/>
                </a:tc>
                <a:tc>
                  <a:txBody>
                    <a:bodyPr/>
                    <a:lstStyle/>
                    <a:p>
                      <a:pPr algn="ctr"/>
                      <a:r>
                        <a:rPr lang="zh-CN" altLang="en-US" sz="1200" dirty="0">
                          <a:latin typeface="楷体" panose="02010609060101010101" pitchFamily="49" charset="-122"/>
                          <a:ea typeface="楷体" panose="02010609060101010101" pitchFamily="49" charset="-122"/>
                        </a:rPr>
                        <a:t>阶段性退出</a:t>
                      </a:r>
                    </a:p>
                  </a:txBody>
                  <a:tcPr/>
                </a:tc>
                <a:tc>
                  <a:txBody>
                    <a:bodyPr/>
                    <a:lstStyle/>
                    <a:p>
                      <a:pPr algn="ctr"/>
                      <a:r>
                        <a:rPr lang="zh-CN" altLang="en-US" sz="1200" dirty="0">
                          <a:latin typeface="楷体" panose="02010609060101010101" pitchFamily="49" charset="-122"/>
                          <a:ea typeface="楷体" panose="02010609060101010101" pitchFamily="49" charset="-122"/>
                        </a:rPr>
                        <a:t>加倍或放弃</a:t>
                      </a:r>
                    </a:p>
                  </a:txBody>
                  <a:tcPr/>
                </a:tc>
                <a:extLst>
                  <a:ext uri="{0D108BD9-81ED-4DB2-BD59-A6C34878D82A}">
                    <a16:rowId xmlns:a16="http://schemas.microsoft.com/office/drawing/2014/main" val="10002"/>
                  </a:ext>
                </a:extLst>
              </a:tr>
              <a:tr h="370840">
                <a:tc vMerge="1">
                  <a:txBody>
                    <a:bodyPr/>
                    <a:lstStyle/>
                    <a:p>
                      <a:endParaRPr lang="zh-CN" altLang="en-US" dirty="0"/>
                    </a:p>
                  </a:txBody>
                  <a:tcPr/>
                </a:tc>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平均</a:t>
                      </a:r>
                    </a:p>
                  </a:txBody>
                  <a:tcPr anchor="ctr">
                    <a:solidFill>
                      <a:srgbClr val="00B0F0"/>
                    </a:solidFill>
                  </a:tcPr>
                </a:tc>
                <a:tc>
                  <a:txBody>
                    <a:bodyPr/>
                    <a:lstStyle/>
                    <a:p>
                      <a:pPr algn="ctr"/>
                      <a:r>
                        <a:rPr lang="zh-CN" altLang="en-US" sz="1200" dirty="0">
                          <a:latin typeface="楷体" panose="02010609060101010101" pitchFamily="49" charset="-122"/>
                          <a:ea typeface="楷体" panose="02010609060101010101" pitchFamily="49" charset="-122"/>
                        </a:rPr>
                        <a:t>阶段性退出</a:t>
                      </a:r>
                    </a:p>
                  </a:txBody>
                  <a:tcPr/>
                </a:tc>
                <a:tc>
                  <a:txBody>
                    <a:bodyPr/>
                    <a:lstStyle/>
                    <a:p>
                      <a:pPr algn="ctr"/>
                      <a:r>
                        <a:rPr lang="zh-CN" altLang="en-US" sz="1200" dirty="0">
                          <a:latin typeface="楷体" panose="02010609060101010101" pitchFamily="49" charset="-122"/>
                          <a:ea typeface="楷体" panose="02010609060101010101" pitchFamily="49" charset="-122"/>
                        </a:rPr>
                        <a:t>保护</a:t>
                      </a:r>
                    </a:p>
                  </a:txBody>
                  <a:tcPr/>
                </a:tc>
                <a:tc>
                  <a:txBody>
                    <a:bodyPr/>
                    <a:lstStyle/>
                    <a:p>
                      <a:pPr algn="ctr"/>
                      <a:r>
                        <a:rPr lang="zh-CN" altLang="en-US" sz="1200" dirty="0">
                          <a:latin typeface="楷体" panose="02010609060101010101" pitchFamily="49" charset="-122"/>
                          <a:ea typeface="楷体" panose="02010609060101010101" pitchFamily="49" charset="-122"/>
                        </a:rPr>
                        <a:t>更加努力</a:t>
                      </a:r>
                    </a:p>
                  </a:txBody>
                  <a:tcPr/>
                </a:tc>
                <a:extLst>
                  <a:ext uri="{0D108BD9-81ED-4DB2-BD59-A6C34878D82A}">
                    <a16:rowId xmlns:a16="http://schemas.microsoft.com/office/drawing/2014/main" val="10003"/>
                  </a:ext>
                </a:extLst>
              </a:tr>
              <a:tr h="370840">
                <a:tc vMerge="1">
                  <a:txBody>
                    <a:bodyPr/>
                    <a:lstStyle/>
                    <a:p>
                      <a:endParaRPr lang="zh-CN" altLang="en-US" dirty="0"/>
                    </a:p>
                  </a:txBody>
                  <a:tcPr/>
                </a:tc>
                <a:tc>
                  <a:txBody>
                    <a:bodyPr/>
                    <a:lstStyle/>
                    <a:p>
                      <a:pPr algn="ctr"/>
                      <a:r>
                        <a:rPr lang="zh-CN" altLang="en-US" sz="1400" dirty="0">
                          <a:solidFill>
                            <a:schemeClr val="bg1"/>
                          </a:solidFill>
                          <a:latin typeface="微软雅黑" panose="020B0503020204020204" pitchFamily="34" charset="-122"/>
                          <a:ea typeface="微软雅黑" panose="020B0503020204020204" pitchFamily="34" charset="-122"/>
                        </a:rPr>
                        <a:t>较强</a:t>
                      </a:r>
                    </a:p>
                  </a:txBody>
                  <a:tcPr anchor="ctr">
                    <a:solidFill>
                      <a:srgbClr val="00B0F0"/>
                    </a:solidFill>
                  </a:tcPr>
                </a:tc>
                <a:tc>
                  <a:txBody>
                    <a:bodyPr/>
                    <a:lstStyle/>
                    <a:p>
                      <a:pPr algn="ctr"/>
                      <a:r>
                        <a:rPr lang="zh-CN" altLang="en-US" sz="1200" dirty="0">
                          <a:latin typeface="楷体" panose="02010609060101010101" pitchFamily="49" charset="-122"/>
                          <a:ea typeface="楷体" panose="02010609060101010101" pitchFamily="49" charset="-122"/>
                        </a:rPr>
                        <a:t>收获</a:t>
                      </a:r>
                    </a:p>
                  </a:txBody>
                  <a:tcPr/>
                </a:tc>
                <a:tc>
                  <a:txBody>
                    <a:bodyPr/>
                    <a:lstStyle/>
                    <a:p>
                      <a:pPr algn="ctr"/>
                      <a:r>
                        <a:rPr lang="zh-CN" altLang="en-US" sz="1200" dirty="0">
                          <a:latin typeface="楷体" panose="02010609060101010101" pitchFamily="49" charset="-122"/>
                          <a:ea typeface="楷体" panose="02010609060101010101" pitchFamily="49" charset="-122"/>
                        </a:rPr>
                        <a:t>成长</a:t>
                      </a:r>
                    </a:p>
                  </a:txBody>
                  <a:tcPr/>
                </a:tc>
                <a:tc>
                  <a:txBody>
                    <a:bodyPr/>
                    <a:lstStyle/>
                    <a:p>
                      <a:pPr algn="ctr"/>
                      <a:r>
                        <a:rPr lang="zh-CN" altLang="en-US" sz="1200" dirty="0">
                          <a:latin typeface="楷体" panose="02010609060101010101" pitchFamily="49" charset="-122"/>
                          <a:ea typeface="楷体" panose="02010609060101010101" pitchFamily="49" charset="-122"/>
                        </a:rPr>
                        <a:t>领导者</a:t>
                      </a:r>
                    </a:p>
                  </a:txBody>
                  <a:tcPr/>
                </a:tc>
                <a:extLst>
                  <a:ext uri="{0D108BD9-81ED-4DB2-BD59-A6C34878D82A}">
                    <a16:rowId xmlns:a16="http://schemas.microsoft.com/office/drawing/2014/main" val="10004"/>
                  </a:ext>
                </a:extLst>
              </a:tr>
            </a:tbl>
          </a:graphicData>
        </a:graphic>
      </p:graphicFrame>
      <p:sp>
        <p:nvSpPr>
          <p:cNvPr id="5" name="矩形 4"/>
          <p:cNvSpPr/>
          <p:nvPr/>
        </p:nvSpPr>
        <p:spPr>
          <a:xfrm>
            <a:off x="971600" y="1599558"/>
            <a:ext cx="7416824" cy="923330"/>
          </a:xfrm>
          <a:prstGeom prst="rect">
            <a:avLst/>
          </a:prstGeom>
        </p:spPr>
        <p:txBody>
          <a:bodyPr wrap="square">
            <a:spAutoFit/>
          </a:bodyPr>
          <a:lstStyle/>
          <a:p>
            <a:pPr>
              <a:lnSpc>
                <a:spcPct val="150000"/>
              </a:lnSpc>
            </a:pPr>
            <a:r>
              <a:rPr lang="zh-CN" altLang="en-US" sz="1200" dirty="0">
                <a:solidFill>
                  <a:srgbClr val="0070C0"/>
                </a:solidFill>
                <a:latin typeface="微软雅黑" panose="020B0503020204020204" pitchFamily="34" charset="-122"/>
                <a:ea typeface="微软雅黑" panose="020B0503020204020204" pitchFamily="34" charset="-122"/>
              </a:rPr>
              <a:t>定向政策矩阵</a:t>
            </a:r>
            <a:r>
              <a:rPr lang="en-US" altLang="zh-CN" sz="1200" dirty="0">
                <a:solidFill>
                  <a:srgbClr val="0070C0"/>
                </a:solidFill>
                <a:latin typeface="微软雅黑" panose="020B0503020204020204" pitchFamily="34" charset="-122"/>
                <a:ea typeface="微软雅黑" panose="020B0503020204020204" pitchFamily="34" charset="-122"/>
              </a:rPr>
              <a:t>(DPM)</a:t>
            </a:r>
            <a:r>
              <a:rPr lang="zh-CN" altLang="en-US" sz="1200" dirty="0">
                <a:solidFill>
                  <a:srgbClr val="0070C0"/>
                </a:solidFill>
                <a:latin typeface="微软雅黑" panose="020B0503020204020204" pitchFamily="34" charset="-122"/>
                <a:ea typeface="微软雅黑" panose="020B0503020204020204" pitchFamily="34" charset="-122"/>
              </a:rPr>
              <a:t>是由荷兰皇家壳牌集团开发的</a:t>
            </a:r>
            <a:r>
              <a:rPr lang="en-US" altLang="zh-CN" sz="1200" dirty="0">
                <a:solidFill>
                  <a:srgbClr val="0070C0"/>
                </a:solidFill>
                <a:latin typeface="微软雅黑" panose="020B0503020204020204" pitchFamily="34" charset="-122"/>
                <a:ea typeface="微软雅黑" panose="020B0503020204020204" pitchFamily="34" charset="-122"/>
              </a:rPr>
              <a:t>—</a:t>
            </a:r>
            <a:r>
              <a:rPr lang="zh-CN" altLang="en-US" sz="1200" dirty="0">
                <a:solidFill>
                  <a:srgbClr val="0070C0"/>
                </a:solidFill>
                <a:latin typeface="微软雅黑" panose="020B0503020204020204" pitchFamily="34" charset="-122"/>
                <a:ea typeface="微软雅黑" panose="020B0503020204020204" pitchFamily="34" charset="-122"/>
              </a:rPr>
              <a:t>一个业务组合计划工具，用于多业务公司的总体战略制定。与通用矩阵相比，选取的量化指标不同，定向政策矩阵更直接细化业务组合，并采取星级评定的方式尽可能的量化指标，以达到业务分区的真实性。</a:t>
            </a:r>
          </a:p>
        </p:txBody>
      </p:sp>
      <p:grpSp>
        <p:nvGrpSpPr>
          <p:cNvPr id="7" name="组合 6"/>
          <p:cNvGrpSpPr/>
          <p:nvPr/>
        </p:nvGrpSpPr>
        <p:grpSpPr>
          <a:xfrm>
            <a:off x="539552" y="843558"/>
            <a:ext cx="2160240" cy="756000"/>
            <a:chOff x="4960303" y="447598"/>
            <a:chExt cx="2160240" cy="756000"/>
          </a:xfrm>
        </p:grpSpPr>
        <p:sp>
          <p:nvSpPr>
            <p:cNvPr id="8" name="圆角矩形 7"/>
            <p:cNvSpPr/>
            <p:nvPr/>
          </p:nvSpPr>
          <p:spPr>
            <a:xfrm>
              <a:off x="5338303" y="573570"/>
              <a:ext cx="1782240"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latin typeface="微软雅黑" panose="020B0503020204020204" pitchFamily="34" charset="-122"/>
                  <a:ea typeface="微软雅黑" panose="020B0503020204020204" pitchFamily="34" charset="-122"/>
                </a:rPr>
                <a:t>模型简介</a:t>
              </a:r>
            </a:p>
          </p:txBody>
        </p:sp>
        <p:sp>
          <p:nvSpPr>
            <p:cNvPr id="9" name="椭圆 8"/>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1</a:t>
              </a:r>
              <a:endParaRPr lang="zh-CN" altLang="en-US" sz="3200" b="1" dirty="0">
                <a:latin typeface="Arial Black" panose="020B0A04020102020204" pitchFamily="34" charset="0"/>
                <a:ea typeface="微软雅黑" panose="020B0503020204020204" pitchFamily="34" charset="-122"/>
              </a:endParaRPr>
            </a:p>
          </p:txBody>
        </p:sp>
      </p:grpSp>
      <p:grpSp>
        <p:nvGrpSpPr>
          <p:cNvPr id="11" name="组合 10"/>
          <p:cNvGrpSpPr/>
          <p:nvPr/>
        </p:nvGrpSpPr>
        <p:grpSpPr>
          <a:xfrm>
            <a:off x="685030" y="2805903"/>
            <a:ext cx="2160240" cy="756000"/>
            <a:chOff x="4960303" y="447598"/>
            <a:chExt cx="2160240" cy="756000"/>
          </a:xfrm>
        </p:grpSpPr>
        <p:sp>
          <p:nvSpPr>
            <p:cNvPr id="12" name="圆角矩形 11"/>
            <p:cNvSpPr/>
            <p:nvPr/>
          </p:nvSpPr>
          <p:spPr>
            <a:xfrm>
              <a:off x="5338303" y="573570"/>
              <a:ext cx="1782240"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latin typeface="微软雅黑" panose="020B0503020204020204" pitchFamily="34" charset="-122"/>
                  <a:ea typeface="微软雅黑" panose="020B0503020204020204" pitchFamily="34" charset="-122"/>
                </a:rPr>
                <a:t>模型适用</a:t>
              </a:r>
            </a:p>
          </p:txBody>
        </p:sp>
        <p:sp>
          <p:nvSpPr>
            <p:cNvPr id="13" name="椭圆 12"/>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2</a:t>
              </a:r>
              <a:endParaRPr lang="zh-CN" altLang="en-US" sz="3200" b="1" dirty="0">
                <a:latin typeface="Arial Black" panose="020B0A04020102020204" pitchFamily="34" charset="0"/>
                <a:ea typeface="微软雅黑" panose="020B0503020204020204" pitchFamily="34" charset="-122"/>
              </a:endParaRPr>
            </a:p>
          </p:txBody>
        </p:sp>
      </p:grpSp>
      <p:sp>
        <p:nvSpPr>
          <p:cNvPr id="6" name="矩形 5"/>
          <p:cNvSpPr/>
          <p:nvPr/>
        </p:nvSpPr>
        <p:spPr>
          <a:xfrm>
            <a:off x="1217483" y="3588331"/>
            <a:ext cx="1877437" cy="261610"/>
          </a:xfrm>
          <a:prstGeom prst="rect">
            <a:avLst/>
          </a:prstGeom>
        </p:spPr>
        <p:txBody>
          <a:bodyPr wrap="none">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多业务公司对各业务线选择</a:t>
            </a:r>
            <a:endParaRPr lang="zh-CN" altLang="en-US" sz="1100" dirty="0"/>
          </a:p>
        </p:txBody>
      </p:sp>
      <p:sp>
        <p:nvSpPr>
          <p:cNvPr id="15" name="椭圆 14">
            <a:hlinkClick r:id="rId2"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14974394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3.3.7</a:t>
            </a:r>
            <a:r>
              <a:rPr lang="en-US" altLang="zh-CN" baseline="0" dirty="0"/>
              <a:t> </a:t>
            </a:r>
            <a:r>
              <a:rPr lang="zh-CN" altLang="en-US" dirty="0"/>
              <a:t>波特战略轮盘</a:t>
            </a:r>
          </a:p>
        </p:txBody>
      </p:sp>
      <p:grpSp>
        <p:nvGrpSpPr>
          <p:cNvPr id="137" name="组合 136"/>
          <p:cNvGrpSpPr/>
          <p:nvPr/>
        </p:nvGrpSpPr>
        <p:grpSpPr>
          <a:xfrm>
            <a:off x="4040009" y="488846"/>
            <a:ext cx="4320000" cy="4320000"/>
            <a:chOff x="4040009" y="488846"/>
            <a:chExt cx="4320000" cy="4320000"/>
          </a:xfrm>
        </p:grpSpPr>
        <p:sp>
          <p:nvSpPr>
            <p:cNvPr id="5" name="椭圆 4"/>
            <p:cNvSpPr>
              <a:spLocks noChangeAspect="1"/>
            </p:cNvSpPr>
            <p:nvPr/>
          </p:nvSpPr>
          <p:spPr>
            <a:xfrm>
              <a:off x="4040009" y="488846"/>
              <a:ext cx="4320000" cy="4320000"/>
            </a:xfrm>
            <a:prstGeom prst="ellipse">
              <a:avLst/>
            </a:prstGeom>
            <a:solidFill>
              <a:srgbClr val="0070C0">
                <a:alpha val="0"/>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5" name="直接箭头连接符 104"/>
            <p:cNvCxnSpPr/>
            <p:nvPr/>
          </p:nvCxnSpPr>
          <p:spPr>
            <a:xfrm>
              <a:off x="6955825" y="2917396"/>
              <a:ext cx="1296144" cy="411988"/>
            </a:xfrm>
            <a:prstGeom prst="straightConnector1">
              <a:avLst/>
            </a:prstGeom>
            <a:ln>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6" name="直接箭头连接符 125"/>
            <p:cNvCxnSpPr/>
            <p:nvPr/>
          </p:nvCxnSpPr>
          <p:spPr>
            <a:xfrm rot="19440000">
              <a:off x="6955825" y="2090998"/>
              <a:ext cx="1296144" cy="411988"/>
            </a:xfrm>
            <a:prstGeom prst="straightConnector1">
              <a:avLst/>
            </a:prstGeom>
            <a:ln>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sp>
          <p:nvSpPr>
            <p:cNvPr id="4" name="椭圆 3"/>
            <p:cNvSpPr>
              <a:spLocks noChangeAspect="1"/>
            </p:cNvSpPr>
            <p:nvPr/>
          </p:nvSpPr>
          <p:spPr>
            <a:xfrm>
              <a:off x="5324760" y="1819204"/>
              <a:ext cx="1728000" cy="1728000"/>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箭头连接符 6"/>
            <p:cNvCxnSpPr>
              <a:stCxn id="4" idx="4"/>
              <a:endCxn id="5" idx="4"/>
            </p:cNvCxnSpPr>
            <p:nvPr/>
          </p:nvCxnSpPr>
          <p:spPr>
            <a:xfrm>
              <a:off x="6188760" y="3547204"/>
              <a:ext cx="11249" cy="1261642"/>
            </a:xfrm>
            <a:prstGeom prst="straightConnector1">
              <a:avLst/>
            </a:prstGeom>
            <a:ln>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H="1" flipV="1">
              <a:off x="4928715" y="922128"/>
              <a:ext cx="792090" cy="1067851"/>
            </a:xfrm>
            <a:prstGeom prst="straightConnector1">
              <a:avLst/>
            </a:prstGeom>
            <a:ln>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a:endCxn id="5" idx="0"/>
            </p:cNvCxnSpPr>
            <p:nvPr/>
          </p:nvCxnSpPr>
          <p:spPr>
            <a:xfrm flipH="1" flipV="1">
              <a:off x="6200009" y="488846"/>
              <a:ext cx="1" cy="1282153"/>
            </a:xfrm>
            <a:prstGeom prst="straightConnector1">
              <a:avLst/>
            </a:prstGeom>
            <a:ln>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2" name="直接箭头连接符 91"/>
            <p:cNvCxnSpPr/>
            <p:nvPr/>
          </p:nvCxnSpPr>
          <p:spPr>
            <a:xfrm flipH="1" flipV="1">
              <a:off x="4147513" y="1999991"/>
              <a:ext cx="1188496" cy="397045"/>
            </a:xfrm>
            <a:prstGeom prst="straightConnector1">
              <a:avLst/>
            </a:prstGeom>
            <a:ln>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9" name="直接箭头连接符 108"/>
            <p:cNvCxnSpPr/>
            <p:nvPr/>
          </p:nvCxnSpPr>
          <p:spPr>
            <a:xfrm>
              <a:off x="6667793" y="3275263"/>
              <a:ext cx="792087" cy="1120773"/>
            </a:xfrm>
            <a:prstGeom prst="straightConnector1">
              <a:avLst/>
            </a:prstGeom>
            <a:ln>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7" name="直接箭头连接符 126"/>
            <p:cNvCxnSpPr/>
            <p:nvPr/>
          </p:nvCxnSpPr>
          <p:spPr>
            <a:xfrm rot="17280000">
              <a:off x="6460933" y="1269775"/>
              <a:ext cx="1296144" cy="411988"/>
            </a:xfrm>
            <a:prstGeom prst="straightConnector1">
              <a:avLst/>
            </a:prstGeom>
            <a:ln>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8" name="直接箭头连接符 127"/>
            <p:cNvCxnSpPr/>
            <p:nvPr/>
          </p:nvCxnSpPr>
          <p:spPr>
            <a:xfrm rot="19440000" flipH="1" flipV="1">
              <a:off x="4200945" y="2973257"/>
              <a:ext cx="1188496" cy="397045"/>
            </a:xfrm>
            <a:prstGeom prst="straightConnector1">
              <a:avLst/>
            </a:prstGeom>
            <a:ln>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29" name="直接箭头连接符 128"/>
            <p:cNvCxnSpPr/>
            <p:nvPr/>
          </p:nvCxnSpPr>
          <p:spPr>
            <a:xfrm rot="17280000" flipH="1" flipV="1">
              <a:off x="4717792" y="3704608"/>
              <a:ext cx="1188496" cy="397045"/>
            </a:xfrm>
            <a:prstGeom prst="straightConnector1">
              <a:avLst/>
            </a:prstGeom>
            <a:ln>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138" name="TextBox 137"/>
          <p:cNvSpPr txBox="1"/>
          <p:nvPr/>
        </p:nvSpPr>
        <p:spPr>
          <a:xfrm>
            <a:off x="5392640" y="1986394"/>
            <a:ext cx="1563185" cy="1354217"/>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目标</a:t>
            </a:r>
            <a:endParaRPr lang="en-US" altLang="zh-CN" b="1" dirty="0">
              <a:solidFill>
                <a:schemeClr val="bg1"/>
              </a:solidFill>
              <a:latin typeface="微软雅黑" panose="020B0503020204020204" pitchFamily="34" charset="-122"/>
              <a:ea typeface="微软雅黑" panose="020B0503020204020204" pitchFamily="34" charset="-122"/>
            </a:endParaRPr>
          </a:p>
          <a:p>
            <a:r>
              <a:rPr lang="zh-CN" altLang="en-US" sz="1600" dirty="0">
                <a:solidFill>
                  <a:schemeClr val="bg1"/>
                </a:solidFill>
                <a:latin typeface="楷体" panose="02010609060101010101" pitchFamily="49" charset="-122"/>
                <a:ea typeface="楷体" panose="02010609060101010101" pitchFamily="49" charset="-122"/>
              </a:rPr>
              <a:t>如何定义竞争</a:t>
            </a:r>
            <a:endParaRPr lang="en-US" altLang="zh-CN" sz="1600" dirty="0">
              <a:solidFill>
                <a:schemeClr val="bg1"/>
              </a:solidFill>
              <a:latin typeface="楷体" panose="02010609060101010101" pitchFamily="49" charset="-122"/>
              <a:ea typeface="楷体" panose="02010609060101010101" pitchFamily="49" charset="-122"/>
            </a:endParaRPr>
          </a:p>
          <a:p>
            <a:r>
              <a:rPr lang="zh-CN" altLang="en-US" sz="1600" dirty="0">
                <a:solidFill>
                  <a:schemeClr val="bg1"/>
                </a:solidFill>
                <a:latin typeface="楷体" panose="02010609060101010101" pitchFamily="49" charset="-122"/>
                <a:ea typeface="楷体" panose="02010609060101010101" pitchFamily="49" charset="-122"/>
              </a:rPr>
              <a:t>盈利性</a:t>
            </a:r>
            <a:endParaRPr lang="en-US" altLang="zh-CN" sz="1600" dirty="0">
              <a:solidFill>
                <a:schemeClr val="bg1"/>
              </a:solidFill>
              <a:latin typeface="楷体" panose="02010609060101010101" pitchFamily="49" charset="-122"/>
              <a:ea typeface="楷体" panose="02010609060101010101" pitchFamily="49" charset="-122"/>
            </a:endParaRPr>
          </a:p>
          <a:p>
            <a:r>
              <a:rPr lang="zh-CN" altLang="en-US" sz="1600" dirty="0">
                <a:solidFill>
                  <a:schemeClr val="bg1"/>
                </a:solidFill>
                <a:latin typeface="楷体" panose="02010609060101010101" pitchFamily="49" charset="-122"/>
                <a:ea typeface="楷体" panose="02010609060101010101" pitchFamily="49" charset="-122"/>
              </a:rPr>
              <a:t>增长性</a:t>
            </a:r>
            <a:endParaRPr lang="en-US" altLang="zh-CN" sz="1600" dirty="0">
              <a:solidFill>
                <a:schemeClr val="bg1"/>
              </a:solidFill>
              <a:latin typeface="楷体" panose="02010609060101010101" pitchFamily="49" charset="-122"/>
              <a:ea typeface="楷体" panose="02010609060101010101" pitchFamily="49" charset="-122"/>
            </a:endParaRPr>
          </a:p>
          <a:p>
            <a:r>
              <a:rPr lang="en-US" altLang="zh-CN" sz="1600" dirty="0">
                <a:solidFill>
                  <a:schemeClr val="bg1"/>
                </a:solidFill>
                <a:latin typeface="楷体" panose="02010609060101010101" pitchFamily="49" charset="-122"/>
                <a:ea typeface="楷体" panose="02010609060101010101" pitchFamily="49" charset="-122"/>
              </a:rPr>
              <a:t>……</a:t>
            </a:r>
            <a:endParaRPr lang="zh-CN" altLang="en-US" sz="1600" dirty="0">
              <a:solidFill>
                <a:schemeClr val="bg1"/>
              </a:solidFill>
              <a:latin typeface="楷体" panose="02010609060101010101" pitchFamily="49" charset="-122"/>
              <a:ea typeface="楷体" panose="02010609060101010101" pitchFamily="49" charset="-122"/>
            </a:endParaRPr>
          </a:p>
        </p:txBody>
      </p:sp>
      <p:sp>
        <p:nvSpPr>
          <p:cNvPr id="139" name="TextBox 138"/>
          <p:cNvSpPr txBox="1"/>
          <p:nvPr/>
        </p:nvSpPr>
        <p:spPr>
          <a:xfrm>
            <a:off x="6228609" y="922127"/>
            <a:ext cx="1152128" cy="276999"/>
          </a:xfrm>
          <a:prstGeom prst="rect">
            <a:avLst/>
          </a:prstGeom>
          <a:noFill/>
        </p:spPr>
        <p:txBody>
          <a:bodyPr wrap="square" rtlCol="0">
            <a:spAutoFit/>
          </a:bodyPr>
          <a:lstStyle/>
          <a:p>
            <a:r>
              <a:rPr lang="zh-CN" altLang="en-US" sz="1200" dirty="0">
                <a:solidFill>
                  <a:srgbClr val="0070C0"/>
                </a:solidFill>
                <a:latin typeface="微软雅黑" panose="020B0503020204020204" pitchFamily="34" charset="-122"/>
                <a:ea typeface="微软雅黑" panose="020B0503020204020204" pitchFamily="34" charset="-122"/>
              </a:rPr>
              <a:t>市场营销</a:t>
            </a:r>
          </a:p>
        </p:txBody>
      </p:sp>
      <p:sp>
        <p:nvSpPr>
          <p:cNvPr id="141" name="TextBox 140"/>
          <p:cNvSpPr txBox="1"/>
          <p:nvPr/>
        </p:nvSpPr>
        <p:spPr>
          <a:xfrm>
            <a:off x="7114741" y="1632499"/>
            <a:ext cx="1152128" cy="276999"/>
          </a:xfrm>
          <a:prstGeom prst="rect">
            <a:avLst/>
          </a:prstGeom>
          <a:noFill/>
        </p:spPr>
        <p:txBody>
          <a:bodyPr wrap="square" rtlCol="0">
            <a:spAutoFit/>
          </a:bodyPr>
          <a:lstStyle/>
          <a:p>
            <a:r>
              <a:rPr lang="zh-CN" altLang="en-US" sz="1200" dirty="0">
                <a:solidFill>
                  <a:srgbClr val="0070C0"/>
                </a:solidFill>
                <a:latin typeface="微软雅黑" panose="020B0503020204020204" pitchFamily="34" charset="-122"/>
                <a:ea typeface="微软雅黑" panose="020B0503020204020204" pitchFamily="34" charset="-122"/>
              </a:rPr>
              <a:t>竞争策略</a:t>
            </a:r>
          </a:p>
        </p:txBody>
      </p:sp>
      <p:sp>
        <p:nvSpPr>
          <p:cNvPr id="142" name="TextBox 141"/>
          <p:cNvSpPr txBox="1"/>
          <p:nvPr/>
        </p:nvSpPr>
        <p:spPr>
          <a:xfrm>
            <a:off x="7505183" y="2544704"/>
            <a:ext cx="854826" cy="276999"/>
          </a:xfrm>
          <a:prstGeom prst="rect">
            <a:avLst/>
          </a:prstGeom>
          <a:noFill/>
        </p:spPr>
        <p:txBody>
          <a:bodyPr wrap="square" rtlCol="0">
            <a:spAutoFit/>
          </a:bodyPr>
          <a:lstStyle/>
          <a:p>
            <a:r>
              <a:rPr lang="zh-CN" altLang="en-US" sz="1200" dirty="0">
                <a:solidFill>
                  <a:srgbClr val="0070C0"/>
                </a:solidFill>
                <a:latin typeface="微软雅黑" panose="020B0503020204020204" pitchFamily="34" charset="-122"/>
                <a:ea typeface="微软雅黑" panose="020B0503020204020204" pitchFamily="34" charset="-122"/>
              </a:rPr>
              <a:t>销售渠道</a:t>
            </a:r>
          </a:p>
        </p:txBody>
      </p:sp>
      <p:sp>
        <p:nvSpPr>
          <p:cNvPr id="143" name="TextBox 142"/>
          <p:cNvSpPr txBox="1"/>
          <p:nvPr/>
        </p:nvSpPr>
        <p:spPr>
          <a:xfrm>
            <a:off x="7136735" y="3465497"/>
            <a:ext cx="1152128" cy="276999"/>
          </a:xfrm>
          <a:prstGeom prst="rect">
            <a:avLst/>
          </a:prstGeom>
          <a:noFill/>
        </p:spPr>
        <p:txBody>
          <a:bodyPr wrap="square" rtlCol="0">
            <a:spAutoFit/>
          </a:bodyPr>
          <a:lstStyle/>
          <a:p>
            <a:r>
              <a:rPr lang="zh-CN" altLang="en-US" sz="1200" dirty="0">
                <a:solidFill>
                  <a:srgbClr val="0070C0"/>
                </a:solidFill>
                <a:latin typeface="微软雅黑" panose="020B0503020204020204" pitchFamily="34" charset="-122"/>
                <a:ea typeface="微软雅黑" panose="020B0503020204020204" pitchFamily="34" charset="-122"/>
              </a:rPr>
              <a:t>历史状况</a:t>
            </a:r>
          </a:p>
        </p:txBody>
      </p:sp>
      <p:sp>
        <p:nvSpPr>
          <p:cNvPr id="144" name="TextBox 143"/>
          <p:cNvSpPr txBox="1"/>
          <p:nvPr/>
        </p:nvSpPr>
        <p:spPr>
          <a:xfrm>
            <a:off x="6372200" y="3939902"/>
            <a:ext cx="1152128" cy="276999"/>
          </a:xfrm>
          <a:prstGeom prst="rect">
            <a:avLst/>
          </a:prstGeom>
          <a:noFill/>
        </p:spPr>
        <p:txBody>
          <a:bodyPr wrap="square" rtlCol="0">
            <a:spAutoFit/>
          </a:bodyPr>
          <a:lstStyle/>
          <a:p>
            <a:r>
              <a:rPr lang="zh-CN" altLang="en-US" sz="1200" dirty="0">
                <a:solidFill>
                  <a:srgbClr val="0070C0"/>
                </a:solidFill>
                <a:latin typeface="微软雅黑" panose="020B0503020204020204" pitchFamily="34" charset="-122"/>
                <a:ea typeface="微软雅黑" panose="020B0503020204020204" pitchFamily="34" charset="-122"/>
              </a:rPr>
              <a:t>销售区域</a:t>
            </a:r>
          </a:p>
        </p:txBody>
      </p:sp>
      <p:sp>
        <p:nvSpPr>
          <p:cNvPr id="145" name="TextBox 144"/>
          <p:cNvSpPr txBox="1"/>
          <p:nvPr/>
        </p:nvSpPr>
        <p:spPr>
          <a:xfrm>
            <a:off x="5392640" y="3956569"/>
            <a:ext cx="1152128" cy="276999"/>
          </a:xfrm>
          <a:prstGeom prst="rect">
            <a:avLst/>
          </a:prstGeom>
          <a:noFill/>
        </p:spPr>
        <p:txBody>
          <a:bodyPr wrap="square" rtlCol="0">
            <a:spAutoFit/>
          </a:bodyPr>
          <a:lstStyle/>
          <a:p>
            <a:r>
              <a:rPr lang="zh-CN" altLang="en-US" sz="1200" dirty="0">
                <a:solidFill>
                  <a:srgbClr val="0070C0"/>
                </a:solidFill>
                <a:latin typeface="微软雅黑" panose="020B0503020204020204" pitchFamily="34" charset="-122"/>
                <a:ea typeface="微软雅黑" panose="020B0503020204020204" pitchFamily="34" charset="-122"/>
              </a:rPr>
              <a:t>销售力量</a:t>
            </a:r>
          </a:p>
        </p:txBody>
      </p:sp>
      <p:sp>
        <p:nvSpPr>
          <p:cNvPr id="146" name="TextBox 145"/>
          <p:cNvSpPr txBox="1"/>
          <p:nvPr/>
        </p:nvSpPr>
        <p:spPr>
          <a:xfrm>
            <a:off x="4572000" y="3419694"/>
            <a:ext cx="1152128" cy="276999"/>
          </a:xfrm>
          <a:prstGeom prst="rect">
            <a:avLst/>
          </a:prstGeom>
          <a:noFill/>
        </p:spPr>
        <p:txBody>
          <a:bodyPr wrap="square" rtlCol="0">
            <a:spAutoFit/>
          </a:bodyPr>
          <a:lstStyle/>
          <a:p>
            <a:r>
              <a:rPr lang="zh-CN" altLang="en-US" sz="1200" dirty="0">
                <a:solidFill>
                  <a:srgbClr val="0070C0"/>
                </a:solidFill>
                <a:latin typeface="微软雅黑" panose="020B0503020204020204" pitchFamily="34" charset="-122"/>
                <a:ea typeface="微软雅黑" panose="020B0503020204020204" pitchFamily="34" charset="-122"/>
              </a:rPr>
              <a:t>组织管理</a:t>
            </a:r>
          </a:p>
        </p:txBody>
      </p:sp>
      <p:sp>
        <p:nvSpPr>
          <p:cNvPr id="147" name="TextBox 146"/>
          <p:cNvSpPr txBox="1"/>
          <p:nvPr/>
        </p:nvSpPr>
        <p:spPr>
          <a:xfrm>
            <a:off x="4183881" y="2572352"/>
            <a:ext cx="1152128" cy="276999"/>
          </a:xfrm>
          <a:prstGeom prst="rect">
            <a:avLst/>
          </a:prstGeom>
          <a:noFill/>
        </p:spPr>
        <p:txBody>
          <a:bodyPr wrap="square" rtlCol="0">
            <a:spAutoFit/>
          </a:bodyPr>
          <a:lstStyle/>
          <a:p>
            <a:r>
              <a:rPr lang="zh-CN" altLang="en-US" sz="1200" dirty="0">
                <a:solidFill>
                  <a:srgbClr val="0070C0"/>
                </a:solidFill>
                <a:latin typeface="微软雅黑" panose="020B0503020204020204" pitchFamily="34" charset="-122"/>
                <a:ea typeface="微软雅黑" panose="020B0503020204020204" pitchFamily="34" charset="-122"/>
              </a:rPr>
              <a:t>研究和开发</a:t>
            </a:r>
          </a:p>
        </p:txBody>
      </p:sp>
      <p:sp>
        <p:nvSpPr>
          <p:cNvPr id="148" name="TextBox 147"/>
          <p:cNvSpPr txBox="1"/>
          <p:nvPr/>
        </p:nvSpPr>
        <p:spPr>
          <a:xfrm>
            <a:off x="4363537" y="1632498"/>
            <a:ext cx="1152128" cy="276999"/>
          </a:xfrm>
          <a:prstGeom prst="rect">
            <a:avLst/>
          </a:prstGeom>
          <a:noFill/>
        </p:spPr>
        <p:txBody>
          <a:bodyPr wrap="square" rtlCol="0">
            <a:spAutoFit/>
          </a:bodyPr>
          <a:lstStyle/>
          <a:p>
            <a:r>
              <a:rPr lang="zh-CN" altLang="en-US" sz="1200" dirty="0">
                <a:solidFill>
                  <a:srgbClr val="0070C0"/>
                </a:solidFill>
                <a:latin typeface="微软雅黑" panose="020B0503020204020204" pitchFamily="34" charset="-122"/>
                <a:ea typeface="微软雅黑" panose="020B0503020204020204" pitchFamily="34" charset="-122"/>
              </a:rPr>
              <a:t>客户资源</a:t>
            </a:r>
          </a:p>
        </p:txBody>
      </p:sp>
      <p:sp>
        <p:nvSpPr>
          <p:cNvPr id="149" name="TextBox 148"/>
          <p:cNvSpPr txBox="1"/>
          <p:nvPr/>
        </p:nvSpPr>
        <p:spPr>
          <a:xfrm>
            <a:off x="5269816" y="922128"/>
            <a:ext cx="1152128" cy="276999"/>
          </a:xfrm>
          <a:prstGeom prst="rect">
            <a:avLst/>
          </a:prstGeom>
          <a:noFill/>
        </p:spPr>
        <p:txBody>
          <a:bodyPr wrap="square" rtlCol="0">
            <a:spAutoFit/>
          </a:bodyPr>
          <a:lstStyle/>
          <a:p>
            <a:r>
              <a:rPr lang="zh-CN" altLang="en-US" sz="1200" dirty="0">
                <a:solidFill>
                  <a:srgbClr val="0070C0"/>
                </a:solidFill>
                <a:latin typeface="微软雅黑" panose="020B0503020204020204" pitchFamily="34" charset="-122"/>
                <a:ea typeface="微软雅黑" panose="020B0503020204020204" pitchFamily="34" charset="-122"/>
              </a:rPr>
              <a:t>产品系列</a:t>
            </a:r>
          </a:p>
        </p:txBody>
      </p:sp>
      <p:sp>
        <p:nvSpPr>
          <p:cNvPr id="140" name="矩形 139"/>
          <p:cNvSpPr/>
          <p:nvPr/>
        </p:nvSpPr>
        <p:spPr>
          <a:xfrm>
            <a:off x="928912" y="1679350"/>
            <a:ext cx="2422393" cy="1938992"/>
          </a:xfrm>
          <a:prstGeom prst="rect">
            <a:avLst/>
          </a:prstGeom>
        </p:spPr>
        <p:txBody>
          <a:bodyPr wrap="square">
            <a:spAutoFit/>
          </a:bodyPr>
          <a:lstStyle/>
          <a:p>
            <a:r>
              <a:rPr lang="zh-CN" altLang="en-US" sz="1200" dirty="0">
                <a:solidFill>
                  <a:srgbClr val="0070C0"/>
                </a:solidFill>
                <a:latin typeface="微软雅黑" panose="020B0503020204020204" pitchFamily="34" charset="-122"/>
                <a:ea typeface="微软雅黑" panose="020B0503020204020204" pitchFamily="34" charset="-122"/>
              </a:rPr>
              <a:t>竞争战略轮盘，是一个将公司竞争战略诸关键方面仅以一个简单轮盘来阐明的工具。轮盘中心是公司的总目标，也即关于公司要如何从事竞争及其特定的经济与非经济目标的笼统目标。辐条处理用来达到这些目标的主要经营方针。在轮盘的每一栏目下，应当根据公司的活动筒要说明在该职能范围中的主要经营方针</a:t>
            </a:r>
          </a:p>
        </p:txBody>
      </p:sp>
      <p:grpSp>
        <p:nvGrpSpPr>
          <p:cNvPr id="152" name="组合 151"/>
          <p:cNvGrpSpPr/>
          <p:nvPr/>
        </p:nvGrpSpPr>
        <p:grpSpPr>
          <a:xfrm>
            <a:off x="539552" y="843558"/>
            <a:ext cx="2160240" cy="756000"/>
            <a:chOff x="4960303" y="447598"/>
            <a:chExt cx="2160240" cy="756000"/>
          </a:xfrm>
        </p:grpSpPr>
        <p:sp>
          <p:nvSpPr>
            <p:cNvPr id="153" name="圆角矩形 152"/>
            <p:cNvSpPr/>
            <p:nvPr/>
          </p:nvSpPr>
          <p:spPr>
            <a:xfrm>
              <a:off x="5338303" y="573570"/>
              <a:ext cx="1782240"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latin typeface="微软雅黑" panose="020B0503020204020204" pitchFamily="34" charset="-122"/>
                  <a:ea typeface="微软雅黑" panose="020B0503020204020204" pitchFamily="34" charset="-122"/>
                </a:rPr>
                <a:t>模型简介</a:t>
              </a:r>
            </a:p>
          </p:txBody>
        </p:sp>
        <p:sp>
          <p:nvSpPr>
            <p:cNvPr id="154" name="椭圆 153"/>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1</a:t>
              </a:r>
              <a:endParaRPr lang="zh-CN" altLang="en-US" sz="3200" b="1" dirty="0">
                <a:latin typeface="Arial Black" panose="020B0A04020102020204" pitchFamily="34" charset="0"/>
                <a:ea typeface="微软雅黑" panose="020B0503020204020204" pitchFamily="34" charset="-122"/>
              </a:endParaRPr>
            </a:p>
          </p:txBody>
        </p:sp>
      </p:grpSp>
      <p:grpSp>
        <p:nvGrpSpPr>
          <p:cNvPr id="156" name="组合 155"/>
          <p:cNvGrpSpPr/>
          <p:nvPr/>
        </p:nvGrpSpPr>
        <p:grpSpPr>
          <a:xfrm>
            <a:off x="685030" y="3710018"/>
            <a:ext cx="2160240" cy="756000"/>
            <a:chOff x="4960303" y="447598"/>
            <a:chExt cx="2160240" cy="756000"/>
          </a:xfrm>
        </p:grpSpPr>
        <p:sp>
          <p:nvSpPr>
            <p:cNvPr id="157" name="圆角矩形 156"/>
            <p:cNvSpPr/>
            <p:nvPr/>
          </p:nvSpPr>
          <p:spPr>
            <a:xfrm>
              <a:off x="5338303" y="573570"/>
              <a:ext cx="1782240"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latin typeface="微软雅黑" panose="020B0503020204020204" pitchFamily="34" charset="-122"/>
                  <a:ea typeface="微软雅黑" panose="020B0503020204020204" pitchFamily="34" charset="-122"/>
                </a:rPr>
                <a:t>模型适用</a:t>
              </a:r>
            </a:p>
          </p:txBody>
        </p:sp>
        <p:sp>
          <p:nvSpPr>
            <p:cNvPr id="158" name="椭圆 157"/>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2</a:t>
              </a:r>
              <a:endParaRPr lang="zh-CN" altLang="en-US" sz="3200" b="1" dirty="0">
                <a:latin typeface="Arial Black" panose="020B0A04020102020204" pitchFamily="34" charset="0"/>
                <a:ea typeface="微软雅黑" panose="020B0503020204020204" pitchFamily="34" charset="-122"/>
              </a:endParaRPr>
            </a:p>
          </p:txBody>
        </p:sp>
      </p:grpSp>
      <p:sp>
        <p:nvSpPr>
          <p:cNvPr id="160" name="矩形 159"/>
          <p:cNvSpPr/>
          <p:nvPr/>
        </p:nvSpPr>
        <p:spPr>
          <a:xfrm>
            <a:off x="1246494" y="4526999"/>
            <a:ext cx="800219" cy="276999"/>
          </a:xfrm>
          <a:prstGeom prst="rect">
            <a:avLst/>
          </a:prstGeom>
        </p:spPr>
        <p:txBody>
          <a:bodyPr wrap="none">
            <a:spAutoFit/>
          </a:bodyPr>
          <a:lstStyle/>
          <a:p>
            <a:r>
              <a:rPr lang="zh-CN" altLang="en-US" sz="1200" dirty="0">
                <a:solidFill>
                  <a:srgbClr val="0070C0"/>
                </a:solidFill>
                <a:latin typeface="微软雅黑" panose="020B0503020204020204" pitchFamily="34" charset="-122"/>
                <a:ea typeface="微软雅黑" panose="020B0503020204020204" pitchFamily="34" charset="-122"/>
              </a:rPr>
              <a:t>战略解码</a:t>
            </a:r>
          </a:p>
        </p:txBody>
      </p:sp>
      <p:sp>
        <p:nvSpPr>
          <p:cNvPr id="37" name="椭圆 36">
            <a:hlinkClick r:id="rId2"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3190609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1.1.4 </a:t>
            </a:r>
            <a:r>
              <a:rPr lang="zh-CN" altLang="en-US" dirty="0"/>
              <a:t>麦肯锡七步成诗分析法</a:t>
            </a:r>
          </a:p>
        </p:txBody>
      </p:sp>
      <p:graphicFrame>
        <p:nvGraphicFramePr>
          <p:cNvPr id="4" name="内容占位符 3"/>
          <p:cNvGraphicFramePr>
            <a:graphicFrameLocks noGrp="1"/>
          </p:cNvGraphicFramePr>
          <p:nvPr>
            <p:ph idx="1"/>
          </p:nvPr>
        </p:nvGraphicFramePr>
        <p:xfrm>
          <a:off x="395536" y="1059582"/>
          <a:ext cx="8229600" cy="3394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椭圆 4">
            <a:hlinkClick r:id="rId7"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3.3.8ROS/RMS</a:t>
            </a:r>
            <a:r>
              <a:rPr lang="zh-CN" altLang="en-US" dirty="0"/>
              <a:t>矩阵</a:t>
            </a:r>
          </a:p>
        </p:txBody>
      </p:sp>
      <p:sp>
        <p:nvSpPr>
          <p:cNvPr id="4" name="AutoShape 2" descr="c:\users\zengjin\appdata\roaming\360se6\User Data\temp\ROS&amp;RMS%E7%9F%A9%E9%98%B5.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5" name="AutoShape 4" descr="c:\users\zengjin\appdata\roaming\360se6\User Data\temp\ROS&amp;RMS%E7%9F%A9%E9%98%B5.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3" name="AutoShape 2" descr="c:\users\zengjin\appdata\roaming\360se6\User Data\temp\ROS&amp;RMS%E7%9F%A9%E9%98%B5.jp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grpSp>
        <p:nvGrpSpPr>
          <p:cNvPr id="7" name="组合 6"/>
          <p:cNvGrpSpPr/>
          <p:nvPr/>
        </p:nvGrpSpPr>
        <p:grpSpPr>
          <a:xfrm>
            <a:off x="4932040" y="1347614"/>
            <a:ext cx="3312368" cy="3168352"/>
            <a:chOff x="5652120" y="1275606"/>
            <a:chExt cx="3312368" cy="3168352"/>
          </a:xfrm>
        </p:grpSpPr>
        <p:cxnSp>
          <p:nvCxnSpPr>
            <p:cNvPr id="8" name="直接箭头连接符 7"/>
            <p:cNvCxnSpPr/>
            <p:nvPr/>
          </p:nvCxnSpPr>
          <p:spPr>
            <a:xfrm flipV="1">
              <a:off x="5652120" y="1275606"/>
              <a:ext cx="0" cy="3168352"/>
            </a:xfrm>
            <a:prstGeom prst="straightConnector1">
              <a:avLst/>
            </a:prstGeom>
            <a:ln w="1905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nvCxnSpPr>
          <p:spPr>
            <a:xfrm>
              <a:off x="5652120" y="4443958"/>
              <a:ext cx="3312368" cy="0"/>
            </a:xfrm>
            <a:prstGeom prst="straightConnector1">
              <a:avLst/>
            </a:prstGeom>
            <a:ln w="19050">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4572000" y="2507293"/>
            <a:ext cx="360040" cy="1015663"/>
          </a:xfrm>
          <a:prstGeom prst="rect">
            <a:avLst/>
          </a:prstGeom>
          <a:noFill/>
        </p:spPr>
        <p:txBody>
          <a:bodyPr wrap="square" rtlCol="0">
            <a:spAutoFit/>
          </a:bodyPr>
          <a:lstStyle/>
          <a:p>
            <a:r>
              <a:rPr lang="zh-CN" altLang="en-US" sz="1200" dirty="0">
                <a:solidFill>
                  <a:srgbClr val="0070C0"/>
                </a:solidFill>
                <a:latin typeface="微软雅黑" panose="020B0503020204020204" pitchFamily="34" charset="-122"/>
                <a:ea typeface="微软雅黑" panose="020B0503020204020204" pitchFamily="34" charset="-122"/>
              </a:rPr>
              <a:t>销售回报率</a:t>
            </a:r>
          </a:p>
        </p:txBody>
      </p:sp>
      <p:sp>
        <p:nvSpPr>
          <p:cNvPr id="11" name="TextBox 10"/>
          <p:cNvSpPr txBox="1"/>
          <p:nvPr/>
        </p:nvSpPr>
        <p:spPr>
          <a:xfrm>
            <a:off x="4572000" y="1203598"/>
            <a:ext cx="360040" cy="276999"/>
          </a:xfrm>
          <a:prstGeom prst="rect">
            <a:avLst/>
          </a:prstGeom>
          <a:noFill/>
        </p:spPr>
        <p:txBody>
          <a:bodyPr wrap="square" rtlCol="0">
            <a:spAutoFit/>
          </a:bodyPr>
          <a:lstStyle/>
          <a:p>
            <a:r>
              <a:rPr lang="zh-CN" altLang="en-US" sz="1200" dirty="0">
                <a:solidFill>
                  <a:srgbClr val="0070C0"/>
                </a:solidFill>
                <a:latin typeface="楷体" panose="02010609060101010101" pitchFamily="49" charset="-122"/>
                <a:ea typeface="楷体" panose="02010609060101010101" pitchFamily="49" charset="-122"/>
              </a:rPr>
              <a:t>高</a:t>
            </a:r>
          </a:p>
        </p:txBody>
      </p:sp>
      <p:sp>
        <p:nvSpPr>
          <p:cNvPr id="12" name="TextBox 11"/>
          <p:cNvSpPr txBox="1"/>
          <p:nvPr/>
        </p:nvSpPr>
        <p:spPr>
          <a:xfrm>
            <a:off x="4572000" y="4238967"/>
            <a:ext cx="360040" cy="276999"/>
          </a:xfrm>
          <a:prstGeom prst="rect">
            <a:avLst/>
          </a:prstGeom>
          <a:noFill/>
        </p:spPr>
        <p:txBody>
          <a:bodyPr wrap="square" rtlCol="0">
            <a:spAutoFit/>
          </a:bodyPr>
          <a:lstStyle/>
          <a:p>
            <a:r>
              <a:rPr lang="zh-CN" altLang="en-US" sz="1200" dirty="0">
                <a:solidFill>
                  <a:srgbClr val="0070C0"/>
                </a:solidFill>
                <a:latin typeface="楷体" panose="02010609060101010101" pitchFamily="49" charset="-122"/>
                <a:ea typeface="楷体" panose="02010609060101010101" pitchFamily="49" charset="-122"/>
              </a:rPr>
              <a:t>低</a:t>
            </a:r>
          </a:p>
        </p:txBody>
      </p:sp>
      <p:sp>
        <p:nvSpPr>
          <p:cNvPr id="13" name="TextBox 12"/>
          <p:cNvSpPr txBox="1"/>
          <p:nvPr/>
        </p:nvSpPr>
        <p:spPr>
          <a:xfrm>
            <a:off x="5076056" y="4576767"/>
            <a:ext cx="360040" cy="276999"/>
          </a:xfrm>
          <a:prstGeom prst="rect">
            <a:avLst/>
          </a:prstGeom>
          <a:noFill/>
        </p:spPr>
        <p:txBody>
          <a:bodyPr wrap="square" rtlCol="0">
            <a:spAutoFit/>
          </a:bodyPr>
          <a:lstStyle/>
          <a:p>
            <a:r>
              <a:rPr lang="zh-CN" altLang="en-US" sz="1200" dirty="0">
                <a:solidFill>
                  <a:srgbClr val="0070C0"/>
                </a:solidFill>
                <a:latin typeface="楷体" panose="02010609060101010101" pitchFamily="49" charset="-122"/>
                <a:ea typeface="楷体" panose="02010609060101010101" pitchFamily="49" charset="-122"/>
              </a:rPr>
              <a:t>低</a:t>
            </a:r>
          </a:p>
        </p:txBody>
      </p:sp>
      <p:sp>
        <p:nvSpPr>
          <p:cNvPr id="14" name="TextBox 13"/>
          <p:cNvSpPr txBox="1"/>
          <p:nvPr/>
        </p:nvSpPr>
        <p:spPr>
          <a:xfrm>
            <a:off x="7824165" y="4576767"/>
            <a:ext cx="360040" cy="276999"/>
          </a:xfrm>
          <a:prstGeom prst="rect">
            <a:avLst/>
          </a:prstGeom>
          <a:noFill/>
        </p:spPr>
        <p:txBody>
          <a:bodyPr wrap="square" rtlCol="0">
            <a:spAutoFit/>
          </a:bodyPr>
          <a:lstStyle/>
          <a:p>
            <a:r>
              <a:rPr lang="zh-CN" altLang="en-US" sz="1200" dirty="0">
                <a:solidFill>
                  <a:srgbClr val="0070C0"/>
                </a:solidFill>
                <a:latin typeface="楷体" panose="02010609060101010101" pitchFamily="49" charset="-122"/>
                <a:ea typeface="楷体" panose="02010609060101010101" pitchFamily="49" charset="-122"/>
              </a:rPr>
              <a:t>高</a:t>
            </a:r>
          </a:p>
        </p:txBody>
      </p:sp>
      <p:sp>
        <p:nvSpPr>
          <p:cNvPr id="15" name="TextBox 14"/>
          <p:cNvSpPr txBox="1"/>
          <p:nvPr/>
        </p:nvSpPr>
        <p:spPr>
          <a:xfrm>
            <a:off x="5594995" y="4576767"/>
            <a:ext cx="1656184" cy="276999"/>
          </a:xfrm>
          <a:prstGeom prst="rect">
            <a:avLst/>
          </a:prstGeom>
          <a:noFill/>
        </p:spPr>
        <p:txBody>
          <a:bodyPr wrap="square" rtlCol="0">
            <a:spAutoFit/>
          </a:bodyPr>
          <a:lstStyle/>
          <a:p>
            <a:r>
              <a:rPr lang="zh-CN" altLang="en-US" sz="1200" dirty="0">
                <a:solidFill>
                  <a:srgbClr val="0070C0"/>
                </a:solidFill>
                <a:latin typeface="微软雅黑" panose="020B0503020204020204" pitchFamily="34" charset="-122"/>
                <a:ea typeface="微软雅黑" panose="020B0503020204020204" pitchFamily="34" charset="-122"/>
              </a:rPr>
              <a:t>相对对市场份额</a:t>
            </a:r>
          </a:p>
        </p:txBody>
      </p:sp>
      <p:sp>
        <p:nvSpPr>
          <p:cNvPr id="10" name="矩形 9"/>
          <p:cNvSpPr/>
          <p:nvPr/>
        </p:nvSpPr>
        <p:spPr>
          <a:xfrm>
            <a:off x="760849" y="916085"/>
            <a:ext cx="3383868" cy="3937681"/>
          </a:xfrm>
          <a:prstGeom prst="rect">
            <a:avLst/>
          </a:prstGeom>
        </p:spPr>
        <p:txBody>
          <a:bodyPr wrap="square">
            <a:spAutoFit/>
          </a:bodyPr>
          <a:lstStyle/>
          <a:p>
            <a:pPr>
              <a:lnSpc>
                <a:spcPct val="150000"/>
              </a:lnSpc>
            </a:pPr>
            <a:r>
              <a:rPr lang="en-US" altLang="zh-CN" sz="1200" b="1" dirty="0">
                <a:solidFill>
                  <a:srgbClr val="0070C0"/>
                </a:solidFill>
                <a:latin typeface="微软雅黑" panose="020B0503020204020204" pitchFamily="34" charset="-122"/>
                <a:ea typeface="微软雅黑" panose="020B0503020204020204" pitchFamily="34" charset="-122"/>
              </a:rPr>
              <a:t>ROS/RMS</a:t>
            </a:r>
            <a:r>
              <a:rPr lang="zh-CN" altLang="en-US" sz="1200" b="1" dirty="0">
                <a:solidFill>
                  <a:srgbClr val="0070C0"/>
                </a:solidFill>
                <a:latin typeface="微软雅黑" panose="020B0503020204020204" pitchFamily="34" charset="-122"/>
                <a:ea typeface="微软雅黑" panose="020B0503020204020204" pitchFamily="34" charset="-122"/>
              </a:rPr>
              <a:t>矩阵</a:t>
            </a:r>
            <a:r>
              <a:rPr lang="zh-CN" altLang="en-US" sz="1200" dirty="0">
                <a:solidFill>
                  <a:srgbClr val="0070C0"/>
                </a:solidFill>
                <a:latin typeface="微软雅黑" panose="020B0503020204020204" pitchFamily="34" charset="-122"/>
                <a:ea typeface="微软雅黑" panose="020B0503020204020204" pitchFamily="34" charset="-122"/>
              </a:rPr>
              <a:t>也称做销售回报和相对市场份额矩阵，主要是用来分析企业的不同业务单元或产品的发展战略。这个模型认为，企业某个业务单元或产品在市场上的销售额应该与其在市场中的相对份额成正比，并且该业务单元或产品的销售额越高，该业务单元或产品为企业所提供的销售回报就应该越高。</a:t>
            </a:r>
          </a:p>
          <a:p>
            <a:pPr>
              <a:lnSpc>
                <a:spcPct val="150000"/>
              </a:lnSpc>
            </a:pPr>
            <a:r>
              <a:rPr lang="zh-CN" altLang="en-US" sz="1200" dirty="0">
                <a:solidFill>
                  <a:srgbClr val="0070C0"/>
                </a:solidFill>
                <a:latin typeface="微软雅黑" panose="020B0503020204020204" pitchFamily="34" charset="-122"/>
                <a:ea typeface="微软雅黑" panose="020B0503020204020204" pitchFamily="34" charset="-122"/>
              </a:rPr>
              <a:t>如下图，企业的某种业务单元或产品的销售额在由低向高不断增加，其相对市场份额和销售回报也在一个“通道”内由低向高不断增加。如果该业务单元或产品的销售额增加，而其对企业的销售回报或相对市场份额降低，那么企业就不应该在这个时候进入其他领域，应该着重改善这个业务单元或产品的经营状况。</a:t>
            </a:r>
          </a:p>
        </p:txBody>
      </p:sp>
      <p:sp>
        <p:nvSpPr>
          <p:cNvPr id="16" name="椭圆 15"/>
          <p:cNvSpPr>
            <a:spLocks noChangeAspect="1"/>
          </p:cNvSpPr>
          <p:nvPr/>
        </p:nvSpPr>
        <p:spPr>
          <a:xfrm>
            <a:off x="5215815" y="3893947"/>
            <a:ext cx="360000" cy="36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a:spLocks noChangeAspect="1"/>
          </p:cNvSpPr>
          <p:nvPr/>
        </p:nvSpPr>
        <p:spPr>
          <a:xfrm>
            <a:off x="5652120" y="3342956"/>
            <a:ext cx="504000" cy="50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6141525" y="2507293"/>
            <a:ext cx="720000" cy="7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a:spLocks noChangeAspect="1"/>
          </p:cNvSpPr>
          <p:nvPr/>
        </p:nvSpPr>
        <p:spPr>
          <a:xfrm>
            <a:off x="6784695" y="1347614"/>
            <a:ext cx="1044000" cy="10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flipV="1">
            <a:off x="5031835" y="1059582"/>
            <a:ext cx="1929485" cy="2606871"/>
          </a:xfrm>
          <a:prstGeom prst="line">
            <a:avLst/>
          </a:prstGeom>
          <a:ln>
            <a:solidFill>
              <a:srgbClr val="0070C0"/>
            </a:solidFill>
            <a:prstDash val="dashDot"/>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6141525" y="1869614"/>
            <a:ext cx="1929485" cy="2606871"/>
          </a:xfrm>
          <a:prstGeom prst="line">
            <a:avLst/>
          </a:prstGeom>
          <a:ln>
            <a:solidFill>
              <a:srgbClr val="0070C0"/>
            </a:solidFill>
            <a:prstDash val="dashDot"/>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rot="18326907">
            <a:off x="5685852" y="1896583"/>
            <a:ext cx="1455743" cy="369332"/>
          </a:xfrm>
          <a:prstGeom prst="rect">
            <a:avLst/>
          </a:prstGeom>
          <a:noFill/>
        </p:spPr>
        <p:txBody>
          <a:bodyPr wrap="squar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正常通道</a:t>
            </a:r>
          </a:p>
        </p:txBody>
      </p:sp>
      <p:sp>
        <p:nvSpPr>
          <p:cNvPr id="25" name="椭圆 24"/>
          <p:cNvSpPr>
            <a:spLocks noChangeAspect="1"/>
          </p:cNvSpPr>
          <p:nvPr/>
        </p:nvSpPr>
        <p:spPr>
          <a:xfrm>
            <a:off x="7351010" y="3334008"/>
            <a:ext cx="720000" cy="720000"/>
          </a:xfrm>
          <a:prstGeom prst="ellipse">
            <a:avLst/>
          </a:prstGeom>
          <a:solidFill>
            <a:schemeClr val="accent1">
              <a:alpha val="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a:spLocks noChangeAspect="1"/>
          </p:cNvSpPr>
          <p:nvPr/>
        </p:nvSpPr>
        <p:spPr>
          <a:xfrm>
            <a:off x="5155749" y="1342097"/>
            <a:ext cx="720000" cy="720000"/>
          </a:xfrm>
          <a:prstGeom prst="ellipse">
            <a:avLst/>
          </a:prstGeom>
          <a:solidFill>
            <a:schemeClr val="accent1">
              <a:alpha val="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p:cNvSpPr txBox="1"/>
          <p:nvPr/>
        </p:nvSpPr>
        <p:spPr>
          <a:xfrm>
            <a:off x="5599350" y="951325"/>
            <a:ext cx="1144443" cy="369332"/>
          </a:xfrm>
          <a:prstGeom prst="rect">
            <a:avLst/>
          </a:prstGeom>
          <a:noFill/>
        </p:spPr>
        <p:txBody>
          <a:bodyPr wrap="squar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改善区</a:t>
            </a:r>
          </a:p>
        </p:txBody>
      </p:sp>
      <p:sp>
        <p:nvSpPr>
          <p:cNvPr id="28" name="TextBox 27"/>
          <p:cNvSpPr txBox="1"/>
          <p:nvPr/>
        </p:nvSpPr>
        <p:spPr>
          <a:xfrm>
            <a:off x="6786137" y="4006104"/>
            <a:ext cx="1144443" cy="369332"/>
          </a:xfrm>
          <a:prstGeom prst="rect">
            <a:avLst/>
          </a:prstGeom>
          <a:noFill/>
        </p:spPr>
        <p:txBody>
          <a:bodyPr wrap="square" rtlCol="0">
            <a:spAutoFit/>
          </a:bodyPr>
          <a:lstStyle/>
          <a:p>
            <a:r>
              <a:rPr lang="zh-CN" altLang="en-US" b="1" dirty="0">
                <a:solidFill>
                  <a:srgbClr val="0070C0"/>
                </a:solidFill>
                <a:latin typeface="微软雅黑" panose="020B0503020204020204" pitchFamily="34" charset="-122"/>
                <a:ea typeface="微软雅黑" panose="020B0503020204020204" pitchFamily="34" charset="-122"/>
              </a:rPr>
              <a:t>改善区</a:t>
            </a:r>
          </a:p>
        </p:txBody>
      </p:sp>
      <p:sp>
        <p:nvSpPr>
          <p:cNvPr id="27" name="椭圆 26">
            <a:hlinkClick r:id="rId2"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331421060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a:t>
            </a:r>
            <a:r>
              <a:rPr lang="zh-CN" altLang="en-US" dirty="0"/>
              <a:t>战略执行工具</a:t>
            </a:r>
          </a:p>
        </p:txBody>
      </p:sp>
      <p:sp>
        <p:nvSpPr>
          <p:cNvPr id="3" name="内容占位符 2"/>
          <p:cNvSpPr>
            <a:spLocks noGrp="1"/>
          </p:cNvSpPr>
          <p:nvPr>
            <p:ph idx="1"/>
          </p:nvPr>
        </p:nvSpPr>
        <p:spPr/>
        <p:txBody>
          <a:bodyPr/>
          <a:lstStyle/>
          <a:p>
            <a:endParaRPr lang="zh-CN" altLang="en-US"/>
          </a:p>
        </p:txBody>
      </p:sp>
      <p:pic>
        <p:nvPicPr>
          <p:cNvPr id="4098" name="Picture 2" descr="c:\users\zengjin\appdata\roaming\360se6\User Data\temp\02247cs-u.jpg"/>
          <p:cNvPicPr>
            <a:picLocks noChangeAspect="1" noChangeArrowheads="1"/>
          </p:cNvPicPr>
          <p:nvPr/>
        </p:nvPicPr>
        <p:blipFill rotWithShape="1">
          <a:blip r:embed="rId2">
            <a:extLst>
              <a:ext uri="{28A0092B-C50C-407E-A947-70E740481C1C}">
                <a14:useLocalDpi xmlns:a14="http://schemas.microsoft.com/office/drawing/2010/main" val="0"/>
              </a:ext>
            </a:extLst>
          </a:blip>
          <a:srcRect t="15676" r="347"/>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5" name="圆角矩形 4"/>
          <p:cNvSpPr/>
          <p:nvPr/>
        </p:nvSpPr>
        <p:spPr>
          <a:xfrm>
            <a:off x="683567" y="503930"/>
            <a:ext cx="3507978" cy="1491756"/>
          </a:xfrm>
          <a:prstGeom prst="roundRect">
            <a:avLst/>
          </a:prstGeom>
          <a:solidFill>
            <a:srgbClr val="00206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842663" y="761686"/>
            <a:ext cx="3348882" cy="769441"/>
          </a:xfrm>
          <a:prstGeom prst="rect">
            <a:avLst/>
          </a:prstGeom>
          <a:noFill/>
        </p:spPr>
        <p:txBody>
          <a:bodyPr wrap="square" rtlCol="0">
            <a:spAutoFit/>
          </a:bodyPr>
          <a:lstStyle/>
          <a:p>
            <a:r>
              <a:rPr lang="en-US" altLang="zh-CN" sz="4400" dirty="0">
                <a:solidFill>
                  <a:schemeClr val="bg1"/>
                </a:solidFill>
                <a:latin typeface="Bodoni MT Black" panose="02070A03080606020203" pitchFamily="18" charset="0"/>
                <a:ea typeface="幼圆" panose="02010509060101010101" pitchFamily="49" charset="-122"/>
              </a:rPr>
              <a:t>4</a:t>
            </a:r>
            <a:r>
              <a:rPr lang="en-US" altLang="zh-CN" sz="2800" dirty="0">
                <a:solidFill>
                  <a:schemeClr val="bg1"/>
                </a:solidFill>
                <a:latin typeface="幼圆" panose="02010509060101010101" pitchFamily="49" charset="-122"/>
                <a:ea typeface="幼圆" panose="02010509060101010101" pitchFamily="49" charset="-122"/>
              </a:rPr>
              <a:t>.</a:t>
            </a:r>
            <a:r>
              <a:rPr lang="zh-CN" altLang="en-US" sz="2800" dirty="0">
                <a:solidFill>
                  <a:schemeClr val="bg1"/>
                </a:solidFill>
                <a:latin typeface="幼圆" panose="02010509060101010101" pitchFamily="49" charset="-122"/>
                <a:ea typeface="幼圆" panose="02010509060101010101" pitchFamily="49" charset="-122"/>
              </a:rPr>
              <a:t>战略</a:t>
            </a:r>
            <a:r>
              <a:rPr lang="zh-CN" altLang="en-US" sz="3600" b="1" dirty="0">
                <a:solidFill>
                  <a:schemeClr val="bg1"/>
                </a:solidFill>
                <a:latin typeface="微软雅黑" panose="020B0503020204020204" pitchFamily="34" charset="-122"/>
                <a:ea typeface="微软雅黑" panose="020B0503020204020204" pitchFamily="34" charset="-122"/>
              </a:rPr>
              <a:t>执行</a:t>
            </a:r>
            <a:r>
              <a:rPr lang="zh-CN" altLang="en-US" sz="2800" dirty="0">
                <a:solidFill>
                  <a:schemeClr val="bg1"/>
                </a:solidFill>
                <a:latin typeface="幼圆" panose="02010509060101010101" pitchFamily="49" charset="-122"/>
                <a:ea typeface="幼圆" panose="02010509060101010101" pitchFamily="49" charset="-122"/>
              </a:rPr>
              <a:t>工具</a:t>
            </a:r>
          </a:p>
        </p:txBody>
      </p:sp>
      <p:grpSp>
        <p:nvGrpSpPr>
          <p:cNvPr id="7" name="组合 6"/>
          <p:cNvGrpSpPr/>
          <p:nvPr/>
        </p:nvGrpSpPr>
        <p:grpSpPr>
          <a:xfrm>
            <a:off x="986679" y="1132089"/>
            <a:ext cx="2826569" cy="523220"/>
            <a:chOff x="1763688" y="4588326"/>
            <a:chExt cx="2826569" cy="523220"/>
          </a:xfrm>
        </p:grpSpPr>
        <p:cxnSp>
          <p:nvCxnSpPr>
            <p:cNvPr id="8" name="直接连接符 7"/>
            <p:cNvCxnSpPr/>
            <p:nvPr/>
          </p:nvCxnSpPr>
          <p:spPr>
            <a:xfrm>
              <a:off x="1763688" y="4947674"/>
              <a:ext cx="12961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294113" y="4947674"/>
              <a:ext cx="12961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2085" y="4588326"/>
              <a:ext cx="504056" cy="523220"/>
            </a:xfrm>
            <a:prstGeom prst="rect">
              <a:avLst/>
            </a:prstGeom>
            <a:noFill/>
          </p:spPr>
          <p:txBody>
            <a:bodyPr wrap="square" rtlCol="0">
              <a:spAutoFit/>
            </a:bodyPr>
            <a:lstStyle/>
            <a:p>
              <a:r>
                <a:rPr lang="en-US" altLang="zh-CN" sz="2800" dirty="0">
                  <a:solidFill>
                    <a:schemeClr val="bg1"/>
                  </a:solidFill>
                </a:rPr>
                <a:t>.</a:t>
              </a:r>
              <a:endParaRPr lang="zh-CN" altLang="en-US" sz="2800" dirty="0">
                <a:solidFill>
                  <a:schemeClr val="bg1"/>
                </a:solidFill>
              </a:endParaRPr>
            </a:p>
          </p:txBody>
        </p:sp>
      </p:grpSp>
      <p:grpSp>
        <p:nvGrpSpPr>
          <p:cNvPr id="11" name="组合 10"/>
          <p:cNvGrpSpPr/>
          <p:nvPr/>
        </p:nvGrpSpPr>
        <p:grpSpPr>
          <a:xfrm>
            <a:off x="986679" y="503930"/>
            <a:ext cx="2826569" cy="523220"/>
            <a:chOff x="1763688" y="4588326"/>
            <a:chExt cx="2826569" cy="523220"/>
          </a:xfrm>
        </p:grpSpPr>
        <p:cxnSp>
          <p:nvCxnSpPr>
            <p:cNvPr id="12" name="直接连接符 11"/>
            <p:cNvCxnSpPr/>
            <p:nvPr/>
          </p:nvCxnSpPr>
          <p:spPr>
            <a:xfrm>
              <a:off x="1763688" y="4947674"/>
              <a:ext cx="12961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294113" y="4947674"/>
              <a:ext cx="12961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42085" y="4588326"/>
              <a:ext cx="504056" cy="523220"/>
            </a:xfrm>
            <a:prstGeom prst="rect">
              <a:avLst/>
            </a:prstGeom>
            <a:noFill/>
          </p:spPr>
          <p:txBody>
            <a:bodyPr wrap="square" rtlCol="0">
              <a:spAutoFit/>
            </a:bodyPr>
            <a:lstStyle/>
            <a:p>
              <a:r>
                <a:rPr lang="en-US" altLang="zh-CN" sz="2800" dirty="0">
                  <a:solidFill>
                    <a:schemeClr val="bg1"/>
                  </a:solidFill>
                </a:rPr>
                <a:t>.</a:t>
              </a:r>
              <a:endParaRPr lang="zh-CN" altLang="en-US" sz="2800" dirty="0">
                <a:solidFill>
                  <a:schemeClr val="bg1"/>
                </a:solidFill>
              </a:endParaRPr>
            </a:p>
          </p:txBody>
        </p:sp>
      </p:grpSp>
      <p:sp>
        <p:nvSpPr>
          <p:cNvPr id="15" name="TextBox 14"/>
          <p:cNvSpPr txBox="1"/>
          <p:nvPr/>
        </p:nvSpPr>
        <p:spPr>
          <a:xfrm>
            <a:off x="827583" y="1502663"/>
            <a:ext cx="3384377" cy="276999"/>
          </a:xfrm>
          <a:prstGeom prst="rect">
            <a:avLst/>
          </a:prstGeom>
          <a:noFill/>
        </p:spPr>
        <p:txBody>
          <a:bodyPr wrap="square" rtlCol="0">
            <a:spAutoFit/>
          </a:bodyPr>
          <a:lstStyle/>
          <a:p>
            <a:r>
              <a:rPr lang="zh-CN" altLang="en-US" sz="1200" dirty="0">
                <a:solidFill>
                  <a:schemeClr val="bg1"/>
                </a:solidFill>
                <a:latin typeface="幼圆" panose="02010509060101010101" pitchFamily="49" charset="-122"/>
                <a:ea typeface="幼圆" panose="02010509060101010101" pitchFamily="49" charset="-122"/>
              </a:rPr>
              <a:t>怎样执行战略？（</a:t>
            </a:r>
            <a:r>
              <a:rPr lang="en-US" altLang="zh-CN" sz="1200" dirty="0">
                <a:solidFill>
                  <a:schemeClr val="bg1"/>
                </a:solidFill>
              </a:rPr>
              <a:t>Implementation of the strategy</a:t>
            </a:r>
            <a:r>
              <a:rPr lang="zh-CN" altLang="en-US" sz="1200" dirty="0">
                <a:solidFill>
                  <a:schemeClr val="bg1"/>
                </a:solidFill>
                <a:latin typeface="幼圆" panose="02010509060101010101" pitchFamily="49" charset="-122"/>
                <a:ea typeface="幼圆" panose="02010509060101010101" pitchFamily="49" charset="-122"/>
              </a:rPr>
              <a:t>）</a:t>
            </a:r>
          </a:p>
        </p:txBody>
      </p:sp>
      <p:sp>
        <p:nvSpPr>
          <p:cNvPr id="16" name="椭圆 15">
            <a:hlinkClick r:id="rId3"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19877001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过渡页</a:t>
            </a:r>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0"/>
          </p:nvPr>
        </p:nvSpPr>
        <p:spPr>
          <a:xfrm>
            <a:off x="457200" y="4767263"/>
            <a:ext cx="2133600" cy="273844"/>
          </a:xfrm>
        </p:spPr>
        <p:txBody>
          <a:bodyPr/>
          <a:lstStyle/>
          <a:p>
            <a:fld id="{C23BE8A3-4098-4EC4-8DEB-0A0778DE3B3B}" type="slidenum">
              <a:rPr lang="en-US" altLang="zh-CN"/>
              <a:pPr/>
              <a:t>82</a:t>
            </a:fld>
            <a:endParaRPr lang="en-US" altLang="zh-CN"/>
          </a:p>
        </p:txBody>
      </p:sp>
      <p:sp>
        <p:nvSpPr>
          <p:cNvPr id="5" name="Rectangle 13"/>
          <p:cNvSpPr>
            <a:spLocks noChangeArrowheads="1"/>
          </p:cNvSpPr>
          <p:nvPr/>
        </p:nvSpPr>
        <p:spPr bwMode="auto">
          <a:xfrm>
            <a:off x="3343276" y="0"/>
            <a:ext cx="5800725" cy="5143500"/>
          </a:xfrm>
          <a:prstGeom prst="rect">
            <a:avLst/>
          </a:prstGeom>
          <a:solidFill>
            <a:schemeClr val="bg1"/>
          </a:solidFill>
          <a:ln w="9525">
            <a:noFill/>
            <a:miter lim="800000"/>
            <a:headEnd/>
            <a:tailEnd/>
          </a:ln>
          <a:effectLst/>
        </p:spPr>
        <p:txBody>
          <a:bodyPr wrap="none" anchor="ctr"/>
          <a:lstStyle/>
          <a:p>
            <a:endParaRPr lang="zh-CN" altLang="en-US"/>
          </a:p>
        </p:txBody>
      </p:sp>
      <p:sp>
        <p:nvSpPr>
          <p:cNvPr id="6" name="Rectangle 6"/>
          <p:cNvSpPr>
            <a:spLocks noChangeArrowheads="1"/>
          </p:cNvSpPr>
          <p:nvPr/>
        </p:nvSpPr>
        <p:spPr bwMode="auto">
          <a:xfrm>
            <a:off x="0" y="0"/>
            <a:ext cx="3352800" cy="5141912"/>
          </a:xfrm>
          <a:prstGeom prst="rect">
            <a:avLst/>
          </a:prstGeom>
          <a:solidFill>
            <a:srgbClr val="0070C0"/>
          </a:solidFill>
          <a:ln w="25400" algn="ctr">
            <a:noFill/>
            <a:miter lim="800000"/>
            <a:headEnd/>
            <a:tailEnd/>
          </a:ln>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 name="TextBox 15"/>
          <p:cNvSpPr txBox="1"/>
          <p:nvPr/>
        </p:nvSpPr>
        <p:spPr>
          <a:xfrm>
            <a:off x="1033463" y="2585240"/>
            <a:ext cx="2376487" cy="579258"/>
          </a:xfrm>
          <a:prstGeom prst="rect">
            <a:avLst/>
          </a:prstGeom>
          <a:noFill/>
        </p:spPr>
        <p:txBody>
          <a:bodyPr>
            <a:spAutoFit/>
          </a:bodyPr>
          <a:lstStyle/>
          <a:p>
            <a:pPr algn="ctr"/>
            <a:r>
              <a:rPr lang="en-US" altLang="zh-CN" sz="3200" dirty="0">
                <a:solidFill>
                  <a:schemeClr val="bg1"/>
                </a:solidFill>
                <a:latin typeface="Agency FB" pitchFamily="34" charset="0"/>
                <a:ea typeface="Adobe 宋体 Std L" pitchFamily="18" charset="-122"/>
              </a:rPr>
              <a:t>Contents Page</a:t>
            </a:r>
          </a:p>
        </p:txBody>
      </p:sp>
      <p:sp>
        <p:nvSpPr>
          <p:cNvPr id="8" name="文本框 52"/>
          <p:cNvSpPr txBox="1"/>
          <p:nvPr/>
        </p:nvSpPr>
        <p:spPr>
          <a:xfrm>
            <a:off x="1033463" y="1699689"/>
            <a:ext cx="2376487" cy="853811"/>
          </a:xfrm>
          <a:prstGeom prst="rect">
            <a:avLst/>
          </a:prstGeom>
          <a:noFill/>
        </p:spPr>
        <p:txBody>
          <a:bodyPr>
            <a:spAutoFit/>
          </a:bodyPr>
          <a:lstStyle/>
          <a:p>
            <a:pPr algn="ctr" fontAlgn="auto">
              <a:spcBef>
                <a:spcPts val="0"/>
              </a:spcBef>
              <a:spcAft>
                <a:spcPts val="0"/>
              </a:spcAft>
              <a:defRPr/>
            </a:pPr>
            <a:r>
              <a:rPr lang="zh-CN" altLang="en-US" sz="5000" b="1" dirty="0">
                <a:solidFill>
                  <a:schemeClr val="bg1"/>
                </a:solidFill>
                <a:latin typeface="+mn-lt"/>
                <a:ea typeface="微软雅黑"/>
              </a:rPr>
              <a:t>目录页</a:t>
            </a:r>
          </a:p>
        </p:txBody>
      </p:sp>
      <p:sp>
        <p:nvSpPr>
          <p:cNvPr id="9" name="对角圆角矩形 28"/>
          <p:cNvSpPr>
            <a:spLocks noChangeArrowheads="1"/>
          </p:cNvSpPr>
          <p:nvPr/>
        </p:nvSpPr>
        <p:spPr bwMode="auto">
          <a:xfrm>
            <a:off x="4176714" y="698527"/>
            <a:ext cx="4175125" cy="649087"/>
          </a:xfrm>
          <a:custGeom>
            <a:avLst/>
            <a:gdLst>
              <a:gd name="T0" fmla="*/ 4176464 w 4176464"/>
              <a:gd name="T1" fmla="*/ 324036 h 648072"/>
              <a:gd name="T2" fmla="*/ 2088232 w 4176464"/>
              <a:gd name="T3" fmla="*/ 648072 h 648072"/>
              <a:gd name="T4" fmla="*/ 0 w 4176464"/>
              <a:gd name="T5" fmla="*/ 324036 h 648072"/>
              <a:gd name="T6" fmla="*/ 2088232 w 4176464"/>
              <a:gd name="T7" fmla="*/ 0 h 648072"/>
              <a:gd name="T8" fmla="*/ 0 60000 65536"/>
              <a:gd name="T9" fmla="*/ 5898240 60000 65536"/>
              <a:gd name="T10" fmla="*/ 11796480 60000 65536"/>
              <a:gd name="T11" fmla="*/ 17694720 60000 65536"/>
              <a:gd name="T12" fmla="*/ 39753 w 4176464"/>
              <a:gd name="T13" fmla="*/ 39753 h 648072"/>
              <a:gd name="T14" fmla="*/ 4136711 w 4176464"/>
              <a:gd name="T15" fmla="*/ 608319 h 648072"/>
            </a:gdLst>
            <a:ahLst/>
            <a:cxnLst>
              <a:cxn ang="T8">
                <a:pos x="T0" y="T1"/>
              </a:cxn>
              <a:cxn ang="T9">
                <a:pos x="T2" y="T3"/>
              </a:cxn>
              <a:cxn ang="T10">
                <a:pos x="T4" y="T5"/>
              </a:cxn>
              <a:cxn ang="T11">
                <a:pos x="T6" y="T7"/>
              </a:cxn>
            </a:cxnLst>
            <a:rect l="T12" t="T13" r="T14" b="T15"/>
            <a:pathLst>
              <a:path w="4176464" h="648072">
                <a:moveTo>
                  <a:pt x="135726" y="0"/>
                </a:moveTo>
                <a:lnTo>
                  <a:pt x="4176464" y="0"/>
                </a:lnTo>
                <a:lnTo>
                  <a:pt x="4176464" y="512346"/>
                </a:lnTo>
                <a:cubicBezTo>
                  <a:pt x="4176464" y="587305"/>
                  <a:pt x="4115697" y="648071"/>
                  <a:pt x="4040738" y="648072"/>
                </a:cubicBezTo>
                <a:lnTo>
                  <a:pt x="0" y="648072"/>
                </a:lnTo>
                <a:lnTo>
                  <a:pt x="0" y="135726"/>
                </a:lnTo>
                <a:cubicBezTo>
                  <a:pt x="0" y="60766"/>
                  <a:pt x="60766" y="0"/>
                  <a:pt x="135725" y="0"/>
                </a:cubicBezTo>
                <a:close/>
              </a:path>
            </a:pathLst>
          </a:custGeom>
          <a:solidFill>
            <a:srgbClr val="0070C0"/>
          </a:solidFill>
          <a:ln w="25400" algn="ctr">
            <a:noFill/>
            <a:miter lim="800000"/>
            <a:headEnd/>
            <a:tailEnd/>
          </a:ln>
        </p:spPr>
        <p:txBody>
          <a:bodyPr anchor="ctr"/>
          <a:lstStyle/>
          <a:p>
            <a:pPr algn="ctr" fontAlgn="auto">
              <a:spcBef>
                <a:spcPts val="0"/>
              </a:spcBef>
              <a:spcAft>
                <a:spcPts val="0"/>
              </a:spcAft>
              <a:defRPr/>
            </a:pPr>
            <a:endParaRPr lang="zh-CN" altLang="en-US">
              <a:solidFill>
                <a:schemeClr val="lt1"/>
              </a:solidFill>
              <a:latin typeface="+mn-lt"/>
              <a:ea typeface="+mn-ea"/>
            </a:endParaRPr>
          </a:p>
        </p:txBody>
      </p:sp>
      <p:sp>
        <p:nvSpPr>
          <p:cNvPr id="11" name="TextBox 6"/>
          <p:cNvSpPr txBox="1"/>
          <p:nvPr/>
        </p:nvSpPr>
        <p:spPr>
          <a:xfrm>
            <a:off x="4527551" y="883697"/>
            <a:ext cx="3833813" cy="369218"/>
          </a:xfrm>
          <a:prstGeom prst="rect">
            <a:avLst/>
          </a:prstGeom>
          <a:noFill/>
        </p:spPr>
        <p:txBody>
          <a:bodyPr lIns="0" tIns="0" rIns="0" bIns="0" anchor="ctr">
            <a:spAutoFit/>
          </a:bodyPr>
          <a:lstStyle/>
          <a:p>
            <a:r>
              <a:rPr lang="en-US" altLang="zh-CN" sz="2400" dirty="0">
                <a:solidFill>
                  <a:schemeClr val="bg1"/>
                </a:solidFill>
                <a:latin typeface="Impact" pitchFamily="34" charset="0"/>
                <a:ea typeface="微软雅黑" pitchFamily="34" charset="-122"/>
              </a:rPr>
              <a:t>4.1    </a:t>
            </a:r>
            <a:r>
              <a:rPr lang="zh-CN" altLang="en-US" sz="2400" b="1" dirty="0">
                <a:solidFill>
                  <a:schemeClr val="bg1"/>
                </a:solidFill>
                <a:latin typeface="Impact" pitchFamily="34" charset="0"/>
                <a:ea typeface="微软雅黑" pitchFamily="34" charset="-122"/>
              </a:rPr>
              <a:t>基础设施管理</a:t>
            </a:r>
          </a:p>
        </p:txBody>
      </p:sp>
      <p:sp>
        <p:nvSpPr>
          <p:cNvPr id="12" name="TextBox 10"/>
          <p:cNvSpPr txBox="1"/>
          <p:nvPr/>
        </p:nvSpPr>
        <p:spPr>
          <a:xfrm>
            <a:off x="4518026" y="1544795"/>
            <a:ext cx="3833813" cy="368186"/>
          </a:xfrm>
          <a:prstGeom prst="rect">
            <a:avLst/>
          </a:prstGeom>
          <a:noFill/>
        </p:spPr>
        <p:txBody>
          <a:bodyPr lIns="0" tIns="0" rIns="0" bIns="0" anchor="ctr">
            <a:spAutoFit/>
          </a:bodyPr>
          <a:lstStyle/>
          <a:p>
            <a:r>
              <a:rPr lang="en-US" altLang="zh-CN" sz="2400" dirty="0">
                <a:solidFill>
                  <a:schemeClr val="bg1">
                    <a:lumMod val="50000"/>
                  </a:schemeClr>
                </a:solidFill>
                <a:latin typeface="Impact" pitchFamily="34" charset="0"/>
                <a:ea typeface="微软雅黑" pitchFamily="34" charset="-122"/>
              </a:rPr>
              <a:t>4.2    </a:t>
            </a:r>
            <a:r>
              <a:rPr lang="zh-CN" altLang="en-US" sz="2400" dirty="0">
                <a:solidFill>
                  <a:srgbClr val="808080"/>
                </a:solidFill>
                <a:latin typeface="Impact" pitchFamily="34" charset="0"/>
                <a:ea typeface="微软雅黑" pitchFamily="34" charset="-122"/>
              </a:rPr>
              <a:t>人力资源管理</a:t>
            </a:r>
          </a:p>
        </p:txBody>
      </p:sp>
      <p:sp>
        <p:nvSpPr>
          <p:cNvPr id="13" name="TextBox 11"/>
          <p:cNvSpPr txBox="1"/>
          <p:nvPr/>
        </p:nvSpPr>
        <p:spPr>
          <a:xfrm>
            <a:off x="4518026" y="2903769"/>
            <a:ext cx="3833813" cy="369218"/>
          </a:xfrm>
          <a:prstGeom prst="rect">
            <a:avLst/>
          </a:prstGeom>
          <a:noFill/>
        </p:spPr>
        <p:txBody>
          <a:bodyPr lIns="0" tIns="0" rIns="0" bIns="0" anchor="ctr">
            <a:spAutoFit/>
          </a:bodyPr>
          <a:lstStyle/>
          <a:p>
            <a:r>
              <a:rPr lang="en-US" altLang="zh-CN" sz="2400" dirty="0">
                <a:solidFill>
                  <a:schemeClr val="bg1"/>
                </a:solidFill>
                <a:latin typeface="Impact" pitchFamily="34" charset="0"/>
                <a:ea typeface="微软雅黑" pitchFamily="34" charset="-122"/>
              </a:rPr>
              <a:t>2.3    </a:t>
            </a:r>
            <a:r>
              <a:rPr lang="zh-CN" altLang="en-US" sz="2400" b="1" dirty="0">
                <a:solidFill>
                  <a:schemeClr val="bg1"/>
                </a:solidFill>
                <a:latin typeface="Impact" pitchFamily="34" charset="0"/>
                <a:ea typeface="微软雅黑" pitchFamily="34" charset="-122"/>
              </a:rPr>
              <a:t>自身分析</a:t>
            </a:r>
            <a:endParaRPr lang="zh-CN" altLang="en-US" sz="2400" b="1" dirty="0">
              <a:solidFill>
                <a:schemeClr val="bg1"/>
              </a:solidFill>
              <a:latin typeface="微软雅黑" pitchFamily="34" charset="-122"/>
              <a:ea typeface="微软雅黑" pitchFamily="34" charset="-122"/>
            </a:endParaRPr>
          </a:p>
        </p:txBody>
      </p:sp>
      <p:sp>
        <p:nvSpPr>
          <p:cNvPr id="14" name="TextBox 10"/>
          <p:cNvSpPr txBox="1"/>
          <p:nvPr/>
        </p:nvSpPr>
        <p:spPr>
          <a:xfrm>
            <a:off x="4518026" y="2148426"/>
            <a:ext cx="3833813" cy="368186"/>
          </a:xfrm>
          <a:prstGeom prst="rect">
            <a:avLst/>
          </a:prstGeom>
          <a:noFill/>
        </p:spPr>
        <p:txBody>
          <a:bodyPr lIns="0" tIns="0" rIns="0" bIns="0" anchor="ctr">
            <a:spAutoFit/>
          </a:bodyPr>
          <a:lstStyle/>
          <a:p>
            <a:r>
              <a:rPr lang="en-US" altLang="zh-CN" sz="2400" dirty="0">
                <a:solidFill>
                  <a:schemeClr val="bg1">
                    <a:lumMod val="50000"/>
                  </a:schemeClr>
                </a:solidFill>
                <a:latin typeface="Impact" pitchFamily="34" charset="0"/>
                <a:ea typeface="微软雅黑" pitchFamily="34" charset="-122"/>
              </a:rPr>
              <a:t>4.3    </a:t>
            </a:r>
            <a:r>
              <a:rPr lang="zh-CN" altLang="en-US" sz="2400" dirty="0">
                <a:solidFill>
                  <a:srgbClr val="808080"/>
                </a:solidFill>
                <a:latin typeface="Impact" pitchFamily="34" charset="0"/>
                <a:ea typeface="微软雅黑" pitchFamily="34" charset="-122"/>
              </a:rPr>
              <a:t>研发与知识管理</a:t>
            </a:r>
          </a:p>
        </p:txBody>
      </p:sp>
      <p:sp>
        <p:nvSpPr>
          <p:cNvPr id="15" name="TextBox 10"/>
          <p:cNvSpPr txBox="1"/>
          <p:nvPr/>
        </p:nvSpPr>
        <p:spPr>
          <a:xfrm>
            <a:off x="4518026" y="2791474"/>
            <a:ext cx="3833813" cy="368186"/>
          </a:xfrm>
          <a:prstGeom prst="rect">
            <a:avLst/>
          </a:prstGeom>
          <a:noFill/>
        </p:spPr>
        <p:txBody>
          <a:bodyPr lIns="0" tIns="0" rIns="0" bIns="0" anchor="ctr">
            <a:spAutoFit/>
          </a:bodyPr>
          <a:lstStyle/>
          <a:p>
            <a:r>
              <a:rPr lang="en-US" altLang="zh-CN" sz="2400" dirty="0">
                <a:solidFill>
                  <a:schemeClr val="bg1">
                    <a:lumMod val="50000"/>
                  </a:schemeClr>
                </a:solidFill>
                <a:latin typeface="Impact" pitchFamily="34" charset="0"/>
                <a:ea typeface="微软雅黑" pitchFamily="34" charset="-122"/>
              </a:rPr>
              <a:t>4.4    </a:t>
            </a:r>
            <a:r>
              <a:rPr lang="zh-CN" altLang="en-US" sz="2400" dirty="0">
                <a:solidFill>
                  <a:srgbClr val="808080"/>
                </a:solidFill>
                <a:latin typeface="Impact" pitchFamily="34" charset="0"/>
                <a:ea typeface="微软雅黑" pitchFamily="34" charset="-122"/>
              </a:rPr>
              <a:t>质量管理</a:t>
            </a:r>
          </a:p>
        </p:txBody>
      </p:sp>
      <p:sp>
        <p:nvSpPr>
          <p:cNvPr id="16" name="TextBox 10"/>
          <p:cNvSpPr txBox="1"/>
          <p:nvPr/>
        </p:nvSpPr>
        <p:spPr>
          <a:xfrm>
            <a:off x="4518026" y="3414580"/>
            <a:ext cx="3833813" cy="368186"/>
          </a:xfrm>
          <a:prstGeom prst="rect">
            <a:avLst/>
          </a:prstGeom>
          <a:noFill/>
        </p:spPr>
        <p:txBody>
          <a:bodyPr lIns="0" tIns="0" rIns="0" bIns="0" anchor="ctr">
            <a:spAutoFit/>
          </a:bodyPr>
          <a:lstStyle/>
          <a:p>
            <a:r>
              <a:rPr lang="en-US" altLang="zh-CN" sz="2400" dirty="0">
                <a:solidFill>
                  <a:schemeClr val="bg1">
                    <a:lumMod val="50000"/>
                  </a:schemeClr>
                </a:solidFill>
                <a:latin typeface="Impact" pitchFamily="34" charset="0"/>
                <a:ea typeface="微软雅黑" pitchFamily="34" charset="-122"/>
              </a:rPr>
              <a:t>4.5    </a:t>
            </a:r>
            <a:r>
              <a:rPr lang="zh-CN" altLang="en-US" sz="2400" dirty="0">
                <a:solidFill>
                  <a:srgbClr val="808080"/>
                </a:solidFill>
                <a:latin typeface="Impact" pitchFamily="34" charset="0"/>
                <a:ea typeface="微软雅黑" pitchFamily="34" charset="-122"/>
              </a:rPr>
              <a:t>客户用户管理</a:t>
            </a:r>
          </a:p>
        </p:txBody>
      </p:sp>
      <p:sp>
        <p:nvSpPr>
          <p:cNvPr id="17" name="TextBox 10"/>
          <p:cNvSpPr txBox="1"/>
          <p:nvPr/>
        </p:nvSpPr>
        <p:spPr>
          <a:xfrm>
            <a:off x="4050555" y="4003764"/>
            <a:ext cx="3833813" cy="368186"/>
          </a:xfrm>
          <a:prstGeom prst="rect">
            <a:avLst/>
          </a:prstGeom>
          <a:noFill/>
        </p:spPr>
        <p:txBody>
          <a:bodyPr lIns="0" tIns="0" rIns="0" bIns="0" anchor="ctr">
            <a:spAutoFit/>
          </a:bodyPr>
          <a:lstStyle/>
          <a:p>
            <a:pPr lvl="1"/>
            <a:r>
              <a:rPr lang="en-US" altLang="zh-CN" sz="2400" dirty="0">
                <a:solidFill>
                  <a:schemeClr val="bg1">
                    <a:lumMod val="50000"/>
                  </a:schemeClr>
                </a:solidFill>
                <a:latin typeface="Impact" pitchFamily="34" charset="0"/>
                <a:ea typeface="微软雅黑" pitchFamily="34" charset="-122"/>
              </a:rPr>
              <a:t>4.6</a:t>
            </a:r>
            <a:r>
              <a:rPr lang="en-US" altLang="zh-CN" sz="2400" b="1" dirty="0">
                <a:solidFill>
                  <a:schemeClr val="bg1">
                    <a:lumMod val="50000"/>
                  </a:schemeClr>
                </a:solidFill>
                <a:latin typeface="Impact" pitchFamily="34" charset="0"/>
                <a:ea typeface="微软雅黑" pitchFamily="34" charset="-122"/>
              </a:rPr>
              <a:t>    </a:t>
            </a:r>
            <a:r>
              <a:rPr lang="zh-CN" altLang="en-US" sz="2400" dirty="0">
                <a:solidFill>
                  <a:srgbClr val="808080"/>
                </a:solidFill>
                <a:latin typeface="Impact" pitchFamily="34" charset="0"/>
                <a:ea typeface="微软雅黑" pitchFamily="34" charset="-122"/>
              </a:rPr>
              <a:t>变革管理</a:t>
            </a:r>
          </a:p>
        </p:txBody>
      </p:sp>
      <p:sp>
        <p:nvSpPr>
          <p:cNvPr id="18" name="椭圆 17">
            <a:hlinkClick r:id="rId2"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25010335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过渡页</a:t>
            </a:r>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0"/>
          </p:nvPr>
        </p:nvSpPr>
        <p:spPr>
          <a:xfrm>
            <a:off x="457200" y="4767263"/>
            <a:ext cx="2133600" cy="273844"/>
          </a:xfrm>
        </p:spPr>
        <p:txBody>
          <a:bodyPr/>
          <a:lstStyle/>
          <a:p>
            <a:fld id="{C23BE8A3-4098-4EC4-8DEB-0A0778DE3B3B}" type="slidenum">
              <a:rPr lang="en-US" altLang="zh-CN"/>
              <a:pPr/>
              <a:t>83</a:t>
            </a:fld>
            <a:endParaRPr lang="en-US" altLang="zh-CN"/>
          </a:p>
        </p:txBody>
      </p:sp>
      <p:sp>
        <p:nvSpPr>
          <p:cNvPr id="5" name="Rectangle 13"/>
          <p:cNvSpPr>
            <a:spLocks noChangeArrowheads="1"/>
          </p:cNvSpPr>
          <p:nvPr/>
        </p:nvSpPr>
        <p:spPr bwMode="auto">
          <a:xfrm>
            <a:off x="3343276" y="0"/>
            <a:ext cx="5800725" cy="5143500"/>
          </a:xfrm>
          <a:prstGeom prst="rect">
            <a:avLst/>
          </a:prstGeom>
          <a:solidFill>
            <a:schemeClr val="bg1"/>
          </a:solidFill>
          <a:ln w="9525">
            <a:noFill/>
            <a:miter lim="800000"/>
            <a:headEnd/>
            <a:tailEnd/>
          </a:ln>
          <a:effectLst/>
        </p:spPr>
        <p:txBody>
          <a:bodyPr wrap="none" anchor="ctr"/>
          <a:lstStyle/>
          <a:p>
            <a:endParaRPr lang="zh-CN" altLang="en-US"/>
          </a:p>
        </p:txBody>
      </p:sp>
      <p:sp>
        <p:nvSpPr>
          <p:cNvPr id="6" name="Rectangle 6"/>
          <p:cNvSpPr>
            <a:spLocks noChangeArrowheads="1"/>
          </p:cNvSpPr>
          <p:nvPr/>
        </p:nvSpPr>
        <p:spPr bwMode="auto">
          <a:xfrm>
            <a:off x="0" y="0"/>
            <a:ext cx="3352800" cy="5141912"/>
          </a:xfrm>
          <a:prstGeom prst="rect">
            <a:avLst/>
          </a:prstGeom>
          <a:solidFill>
            <a:srgbClr val="0070C0"/>
          </a:solidFill>
          <a:ln w="25400" algn="ctr">
            <a:noFill/>
            <a:miter lim="800000"/>
            <a:headEnd/>
            <a:tailEnd/>
          </a:ln>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 name="TextBox 15"/>
          <p:cNvSpPr txBox="1"/>
          <p:nvPr/>
        </p:nvSpPr>
        <p:spPr>
          <a:xfrm>
            <a:off x="1033463" y="2585240"/>
            <a:ext cx="2376487" cy="579258"/>
          </a:xfrm>
          <a:prstGeom prst="rect">
            <a:avLst/>
          </a:prstGeom>
          <a:noFill/>
        </p:spPr>
        <p:txBody>
          <a:bodyPr>
            <a:spAutoFit/>
          </a:bodyPr>
          <a:lstStyle/>
          <a:p>
            <a:pPr algn="ctr"/>
            <a:r>
              <a:rPr lang="en-US" altLang="zh-CN" sz="3200" dirty="0">
                <a:solidFill>
                  <a:schemeClr val="bg1"/>
                </a:solidFill>
                <a:latin typeface="Agency FB" pitchFamily="34" charset="0"/>
                <a:ea typeface="Adobe 宋体 Std L" pitchFamily="18" charset="-122"/>
              </a:rPr>
              <a:t>Contents Page</a:t>
            </a:r>
          </a:p>
        </p:txBody>
      </p:sp>
      <p:sp>
        <p:nvSpPr>
          <p:cNvPr id="8" name="文本框 52"/>
          <p:cNvSpPr txBox="1"/>
          <p:nvPr/>
        </p:nvSpPr>
        <p:spPr>
          <a:xfrm>
            <a:off x="1033463" y="1699689"/>
            <a:ext cx="2376487" cy="853811"/>
          </a:xfrm>
          <a:prstGeom prst="rect">
            <a:avLst/>
          </a:prstGeom>
          <a:noFill/>
        </p:spPr>
        <p:txBody>
          <a:bodyPr>
            <a:spAutoFit/>
          </a:bodyPr>
          <a:lstStyle/>
          <a:p>
            <a:pPr algn="ctr" fontAlgn="auto">
              <a:spcBef>
                <a:spcPts val="0"/>
              </a:spcBef>
              <a:spcAft>
                <a:spcPts val="0"/>
              </a:spcAft>
              <a:defRPr/>
            </a:pPr>
            <a:r>
              <a:rPr lang="zh-CN" altLang="en-US" sz="5000" b="1" dirty="0">
                <a:solidFill>
                  <a:schemeClr val="bg1"/>
                </a:solidFill>
                <a:latin typeface="+mn-lt"/>
                <a:ea typeface="微软雅黑"/>
              </a:rPr>
              <a:t>目录页</a:t>
            </a:r>
          </a:p>
        </p:txBody>
      </p:sp>
      <p:sp>
        <p:nvSpPr>
          <p:cNvPr id="9" name="对角圆角矩形 28"/>
          <p:cNvSpPr>
            <a:spLocks noChangeArrowheads="1"/>
          </p:cNvSpPr>
          <p:nvPr/>
        </p:nvSpPr>
        <p:spPr bwMode="auto">
          <a:xfrm>
            <a:off x="4176714" y="1378498"/>
            <a:ext cx="4175125" cy="649087"/>
          </a:xfrm>
          <a:custGeom>
            <a:avLst/>
            <a:gdLst>
              <a:gd name="T0" fmla="*/ 4176464 w 4176464"/>
              <a:gd name="T1" fmla="*/ 324036 h 648072"/>
              <a:gd name="T2" fmla="*/ 2088232 w 4176464"/>
              <a:gd name="T3" fmla="*/ 648072 h 648072"/>
              <a:gd name="T4" fmla="*/ 0 w 4176464"/>
              <a:gd name="T5" fmla="*/ 324036 h 648072"/>
              <a:gd name="T6" fmla="*/ 2088232 w 4176464"/>
              <a:gd name="T7" fmla="*/ 0 h 648072"/>
              <a:gd name="T8" fmla="*/ 0 60000 65536"/>
              <a:gd name="T9" fmla="*/ 5898240 60000 65536"/>
              <a:gd name="T10" fmla="*/ 11796480 60000 65536"/>
              <a:gd name="T11" fmla="*/ 17694720 60000 65536"/>
              <a:gd name="T12" fmla="*/ 39753 w 4176464"/>
              <a:gd name="T13" fmla="*/ 39753 h 648072"/>
              <a:gd name="T14" fmla="*/ 4136711 w 4176464"/>
              <a:gd name="T15" fmla="*/ 608319 h 648072"/>
            </a:gdLst>
            <a:ahLst/>
            <a:cxnLst>
              <a:cxn ang="T8">
                <a:pos x="T0" y="T1"/>
              </a:cxn>
              <a:cxn ang="T9">
                <a:pos x="T2" y="T3"/>
              </a:cxn>
              <a:cxn ang="T10">
                <a:pos x="T4" y="T5"/>
              </a:cxn>
              <a:cxn ang="T11">
                <a:pos x="T6" y="T7"/>
              </a:cxn>
            </a:cxnLst>
            <a:rect l="T12" t="T13" r="T14" b="T15"/>
            <a:pathLst>
              <a:path w="4176464" h="648072">
                <a:moveTo>
                  <a:pt x="135726" y="0"/>
                </a:moveTo>
                <a:lnTo>
                  <a:pt x="4176464" y="0"/>
                </a:lnTo>
                <a:lnTo>
                  <a:pt x="4176464" y="512346"/>
                </a:lnTo>
                <a:cubicBezTo>
                  <a:pt x="4176464" y="587305"/>
                  <a:pt x="4115697" y="648071"/>
                  <a:pt x="4040738" y="648072"/>
                </a:cubicBezTo>
                <a:lnTo>
                  <a:pt x="0" y="648072"/>
                </a:lnTo>
                <a:lnTo>
                  <a:pt x="0" y="135726"/>
                </a:lnTo>
                <a:cubicBezTo>
                  <a:pt x="0" y="60766"/>
                  <a:pt x="60766" y="0"/>
                  <a:pt x="135725" y="0"/>
                </a:cubicBezTo>
                <a:close/>
              </a:path>
            </a:pathLst>
          </a:custGeom>
          <a:solidFill>
            <a:srgbClr val="0070C0"/>
          </a:solidFill>
          <a:ln w="25400" algn="ctr">
            <a:noFill/>
            <a:miter lim="800000"/>
            <a:headEnd/>
            <a:tailEnd/>
          </a:ln>
        </p:spPr>
        <p:txBody>
          <a:bodyPr anchor="ctr"/>
          <a:lstStyle/>
          <a:p>
            <a:pPr algn="ctr" fontAlgn="auto">
              <a:spcBef>
                <a:spcPts val="0"/>
              </a:spcBef>
              <a:spcAft>
                <a:spcPts val="0"/>
              </a:spcAft>
              <a:defRPr/>
            </a:pPr>
            <a:endParaRPr lang="zh-CN" altLang="en-US">
              <a:solidFill>
                <a:schemeClr val="lt1"/>
              </a:solidFill>
              <a:latin typeface="+mn-lt"/>
              <a:ea typeface="+mn-ea"/>
            </a:endParaRPr>
          </a:p>
        </p:txBody>
      </p:sp>
      <p:sp>
        <p:nvSpPr>
          <p:cNvPr id="11" name="TextBox 6"/>
          <p:cNvSpPr txBox="1"/>
          <p:nvPr/>
        </p:nvSpPr>
        <p:spPr>
          <a:xfrm>
            <a:off x="4527551" y="883697"/>
            <a:ext cx="3833813" cy="369218"/>
          </a:xfrm>
          <a:prstGeom prst="rect">
            <a:avLst/>
          </a:prstGeom>
          <a:noFill/>
        </p:spPr>
        <p:txBody>
          <a:bodyPr lIns="0" tIns="0" rIns="0" bIns="0" anchor="ctr">
            <a:spAutoFit/>
          </a:bodyPr>
          <a:lstStyle/>
          <a:p>
            <a:r>
              <a:rPr lang="en-US" altLang="zh-CN" sz="2400" dirty="0">
                <a:solidFill>
                  <a:srgbClr val="808080"/>
                </a:solidFill>
                <a:latin typeface="Impact" pitchFamily="34" charset="0"/>
                <a:ea typeface="微软雅黑" pitchFamily="34" charset="-122"/>
              </a:rPr>
              <a:t>4.1    </a:t>
            </a:r>
            <a:r>
              <a:rPr lang="zh-CN" altLang="en-US" sz="2400" dirty="0">
                <a:solidFill>
                  <a:srgbClr val="808080"/>
                </a:solidFill>
                <a:latin typeface="Impact" pitchFamily="34" charset="0"/>
                <a:ea typeface="微软雅黑" pitchFamily="34" charset="-122"/>
              </a:rPr>
              <a:t>基础设施管理</a:t>
            </a:r>
          </a:p>
        </p:txBody>
      </p:sp>
      <p:sp>
        <p:nvSpPr>
          <p:cNvPr id="12" name="TextBox 10"/>
          <p:cNvSpPr txBox="1"/>
          <p:nvPr/>
        </p:nvSpPr>
        <p:spPr>
          <a:xfrm>
            <a:off x="4518026" y="1544795"/>
            <a:ext cx="3833813" cy="368186"/>
          </a:xfrm>
          <a:prstGeom prst="rect">
            <a:avLst/>
          </a:prstGeom>
          <a:noFill/>
        </p:spPr>
        <p:txBody>
          <a:bodyPr lIns="0" tIns="0" rIns="0" bIns="0" anchor="ctr">
            <a:spAutoFit/>
          </a:bodyPr>
          <a:lstStyle/>
          <a:p>
            <a:r>
              <a:rPr lang="en-US" altLang="zh-CN" sz="2400" dirty="0">
                <a:solidFill>
                  <a:schemeClr val="bg1"/>
                </a:solidFill>
                <a:latin typeface="Impact" pitchFamily="34" charset="0"/>
                <a:ea typeface="微软雅黑" pitchFamily="34" charset="-122"/>
              </a:rPr>
              <a:t>4.2    </a:t>
            </a:r>
            <a:r>
              <a:rPr lang="zh-CN" altLang="en-US" sz="2400" b="1" dirty="0">
                <a:solidFill>
                  <a:schemeClr val="bg1"/>
                </a:solidFill>
                <a:latin typeface="Impact" pitchFamily="34" charset="0"/>
                <a:ea typeface="微软雅黑" pitchFamily="34" charset="-122"/>
              </a:rPr>
              <a:t>人力资源管理</a:t>
            </a:r>
          </a:p>
        </p:txBody>
      </p:sp>
      <p:sp>
        <p:nvSpPr>
          <p:cNvPr id="13" name="TextBox 11"/>
          <p:cNvSpPr txBox="1"/>
          <p:nvPr/>
        </p:nvSpPr>
        <p:spPr>
          <a:xfrm>
            <a:off x="4518026" y="2903769"/>
            <a:ext cx="3833813" cy="369218"/>
          </a:xfrm>
          <a:prstGeom prst="rect">
            <a:avLst/>
          </a:prstGeom>
          <a:noFill/>
        </p:spPr>
        <p:txBody>
          <a:bodyPr lIns="0" tIns="0" rIns="0" bIns="0" anchor="ctr">
            <a:spAutoFit/>
          </a:bodyPr>
          <a:lstStyle/>
          <a:p>
            <a:r>
              <a:rPr lang="en-US" altLang="zh-CN" sz="2400" dirty="0">
                <a:solidFill>
                  <a:schemeClr val="bg1"/>
                </a:solidFill>
                <a:latin typeface="Impact" pitchFamily="34" charset="0"/>
                <a:ea typeface="微软雅黑" pitchFamily="34" charset="-122"/>
              </a:rPr>
              <a:t>2.3    </a:t>
            </a:r>
            <a:r>
              <a:rPr lang="zh-CN" altLang="en-US" sz="2400" b="1" dirty="0">
                <a:solidFill>
                  <a:schemeClr val="bg1"/>
                </a:solidFill>
                <a:latin typeface="Impact" pitchFamily="34" charset="0"/>
                <a:ea typeface="微软雅黑" pitchFamily="34" charset="-122"/>
              </a:rPr>
              <a:t>自身分析</a:t>
            </a:r>
            <a:endParaRPr lang="zh-CN" altLang="en-US" sz="2400" b="1" dirty="0">
              <a:solidFill>
                <a:schemeClr val="bg1"/>
              </a:solidFill>
              <a:latin typeface="微软雅黑" pitchFamily="34" charset="-122"/>
              <a:ea typeface="微软雅黑" pitchFamily="34" charset="-122"/>
            </a:endParaRPr>
          </a:p>
        </p:txBody>
      </p:sp>
      <p:sp>
        <p:nvSpPr>
          <p:cNvPr id="14" name="TextBox 10"/>
          <p:cNvSpPr txBox="1"/>
          <p:nvPr/>
        </p:nvSpPr>
        <p:spPr>
          <a:xfrm>
            <a:off x="4518026" y="2148426"/>
            <a:ext cx="3833813" cy="368186"/>
          </a:xfrm>
          <a:prstGeom prst="rect">
            <a:avLst/>
          </a:prstGeom>
          <a:noFill/>
        </p:spPr>
        <p:txBody>
          <a:bodyPr lIns="0" tIns="0" rIns="0" bIns="0" anchor="ctr">
            <a:spAutoFit/>
          </a:bodyPr>
          <a:lstStyle/>
          <a:p>
            <a:r>
              <a:rPr lang="en-US" altLang="zh-CN" sz="2400" dirty="0">
                <a:solidFill>
                  <a:schemeClr val="bg1">
                    <a:lumMod val="50000"/>
                  </a:schemeClr>
                </a:solidFill>
                <a:latin typeface="Impact" pitchFamily="34" charset="0"/>
                <a:ea typeface="微软雅黑" pitchFamily="34" charset="-122"/>
              </a:rPr>
              <a:t>4.3    </a:t>
            </a:r>
            <a:r>
              <a:rPr lang="zh-CN" altLang="en-US" sz="2400" dirty="0">
                <a:solidFill>
                  <a:srgbClr val="808080"/>
                </a:solidFill>
                <a:latin typeface="Impact" pitchFamily="34" charset="0"/>
                <a:ea typeface="微软雅黑" pitchFamily="34" charset="-122"/>
              </a:rPr>
              <a:t>研发与知识管理</a:t>
            </a:r>
          </a:p>
        </p:txBody>
      </p:sp>
      <p:sp>
        <p:nvSpPr>
          <p:cNvPr id="15" name="TextBox 10"/>
          <p:cNvSpPr txBox="1"/>
          <p:nvPr/>
        </p:nvSpPr>
        <p:spPr>
          <a:xfrm>
            <a:off x="4518026" y="2791474"/>
            <a:ext cx="3833813" cy="368186"/>
          </a:xfrm>
          <a:prstGeom prst="rect">
            <a:avLst/>
          </a:prstGeom>
          <a:noFill/>
        </p:spPr>
        <p:txBody>
          <a:bodyPr lIns="0" tIns="0" rIns="0" bIns="0" anchor="ctr">
            <a:spAutoFit/>
          </a:bodyPr>
          <a:lstStyle/>
          <a:p>
            <a:r>
              <a:rPr lang="en-US" altLang="zh-CN" sz="2400" dirty="0">
                <a:solidFill>
                  <a:schemeClr val="bg1">
                    <a:lumMod val="50000"/>
                  </a:schemeClr>
                </a:solidFill>
                <a:latin typeface="Impact" pitchFamily="34" charset="0"/>
                <a:ea typeface="微软雅黑" pitchFamily="34" charset="-122"/>
              </a:rPr>
              <a:t>4.4    </a:t>
            </a:r>
            <a:r>
              <a:rPr lang="zh-CN" altLang="en-US" sz="2400" dirty="0">
                <a:solidFill>
                  <a:srgbClr val="808080"/>
                </a:solidFill>
                <a:latin typeface="Impact" pitchFamily="34" charset="0"/>
                <a:ea typeface="微软雅黑" pitchFamily="34" charset="-122"/>
              </a:rPr>
              <a:t>质量管理</a:t>
            </a:r>
          </a:p>
        </p:txBody>
      </p:sp>
      <p:sp>
        <p:nvSpPr>
          <p:cNvPr id="16" name="TextBox 10"/>
          <p:cNvSpPr txBox="1"/>
          <p:nvPr/>
        </p:nvSpPr>
        <p:spPr>
          <a:xfrm>
            <a:off x="4518026" y="3414580"/>
            <a:ext cx="3833813" cy="368186"/>
          </a:xfrm>
          <a:prstGeom prst="rect">
            <a:avLst/>
          </a:prstGeom>
          <a:noFill/>
        </p:spPr>
        <p:txBody>
          <a:bodyPr lIns="0" tIns="0" rIns="0" bIns="0" anchor="ctr">
            <a:spAutoFit/>
          </a:bodyPr>
          <a:lstStyle/>
          <a:p>
            <a:r>
              <a:rPr lang="en-US" altLang="zh-CN" sz="2400" dirty="0">
                <a:solidFill>
                  <a:schemeClr val="bg1">
                    <a:lumMod val="50000"/>
                  </a:schemeClr>
                </a:solidFill>
                <a:latin typeface="Impact" pitchFamily="34" charset="0"/>
                <a:ea typeface="微软雅黑" pitchFamily="34" charset="-122"/>
              </a:rPr>
              <a:t>4.5    </a:t>
            </a:r>
            <a:r>
              <a:rPr lang="zh-CN" altLang="en-US" sz="2400" dirty="0">
                <a:solidFill>
                  <a:srgbClr val="808080"/>
                </a:solidFill>
                <a:latin typeface="Impact" pitchFamily="34" charset="0"/>
                <a:ea typeface="微软雅黑" pitchFamily="34" charset="-122"/>
              </a:rPr>
              <a:t>客户用户管理</a:t>
            </a:r>
          </a:p>
        </p:txBody>
      </p:sp>
      <p:sp>
        <p:nvSpPr>
          <p:cNvPr id="17" name="TextBox 10"/>
          <p:cNvSpPr txBox="1"/>
          <p:nvPr/>
        </p:nvSpPr>
        <p:spPr>
          <a:xfrm>
            <a:off x="4050555" y="4003764"/>
            <a:ext cx="3833813" cy="368186"/>
          </a:xfrm>
          <a:prstGeom prst="rect">
            <a:avLst/>
          </a:prstGeom>
          <a:noFill/>
        </p:spPr>
        <p:txBody>
          <a:bodyPr lIns="0" tIns="0" rIns="0" bIns="0" anchor="ctr">
            <a:spAutoFit/>
          </a:bodyPr>
          <a:lstStyle/>
          <a:p>
            <a:pPr lvl="1"/>
            <a:r>
              <a:rPr lang="en-US" altLang="zh-CN" sz="2400" dirty="0">
                <a:solidFill>
                  <a:schemeClr val="bg1">
                    <a:lumMod val="50000"/>
                  </a:schemeClr>
                </a:solidFill>
                <a:latin typeface="Impact" pitchFamily="34" charset="0"/>
                <a:ea typeface="微软雅黑" pitchFamily="34" charset="-122"/>
              </a:rPr>
              <a:t>4.6</a:t>
            </a:r>
            <a:r>
              <a:rPr lang="en-US" altLang="zh-CN" sz="2400" b="1" dirty="0">
                <a:solidFill>
                  <a:schemeClr val="bg1">
                    <a:lumMod val="50000"/>
                  </a:schemeClr>
                </a:solidFill>
                <a:latin typeface="Impact" pitchFamily="34" charset="0"/>
                <a:ea typeface="微软雅黑" pitchFamily="34" charset="-122"/>
              </a:rPr>
              <a:t>    </a:t>
            </a:r>
            <a:r>
              <a:rPr lang="zh-CN" altLang="en-US" sz="2400" dirty="0">
                <a:solidFill>
                  <a:srgbClr val="808080"/>
                </a:solidFill>
                <a:latin typeface="Impact" pitchFamily="34" charset="0"/>
                <a:ea typeface="微软雅黑" pitchFamily="34" charset="-122"/>
              </a:rPr>
              <a:t>变革管理</a:t>
            </a:r>
          </a:p>
        </p:txBody>
      </p:sp>
      <p:sp>
        <p:nvSpPr>
          <p:cNvPr id="18" name="椭圆 17">
            <a:hlinkClick r:id="rId2"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25010335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4.2.1 </a:t>
            </a:r>
            <a:r>
              <a:rPr lang="zh-CN" altLang="en-US" dirty="0"/>
              <a:t>人才模型</a:t>
            </a:r>
          </a:p>
        </p:txBody>
      </p:sp>
      <p:graphicFrame>
        <p:nvGraphicFramePr>
          <p:cNvPr id="4" name="图表 3"/>
          <p:cNvGraphicFramePr/>
          <p:nvPr>
            <p:extLst>
              <p:ext uri="{D42A27DB-BD31-4B8C-83A1-F6EECF244321}">
                <p14:modId xmlns:p14="http://schemas.microsoft.com/office/powerpoint/2010/main" val="121314349"/>
              </p:ext>
            </p:extLst>
          </p:nvPr>
        </p:nvGraphicFramePr>
        <p:xfrm>
          <a:off x="4283968" y="627534"/>
          <a:ext cx="2448272" cy="25518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图表 5"/>
          <p:cNvGraphicFramePr/>
          <p:nvPr>
            <p:extLst>
              <p:ext uri="{D42A27DB-BD31-4B8C-83A1-F6EECF244321}">
                <p14:modId xmlns:p14="http://schemas.microsoft.com/office/powerpoint/2010/main" val="3675164403"/>
              </p:ext>
            </p:extLst>
          </p:nvPr>
        </p:nvGraphicFramePr>
        <p:xfrm>
          <a:off x="6588224" y="411510"/>
          <a:ext cx="2088232" cy="26642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图表 6"/>
          <p:cNvGraphicFramePr/>
          <p:nvPr>
            <p:extLst>
              <p:ext uri="{D42A27DB-BD31-4B8C-83A1-F6EECF244321}">
                <p14:modId xmlns:p14="http://schemas.microsoft.com/office/powerpoint/2010/main" val="1933402659"/>
              </p:ext>
            </p:extLst>
          </p:nvPr>
        </p:nvGraphicFramePr>
        <p:xfrm>
          <a:off x="4499992" y="2741414"/>
          <a:ext cx="2088232" cy="197576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图表 7"/>
          <p:cNvGraphicFramePr/>
          <p:nvPr>
            <p:extLst>
              <p:ext uri="{D42A27DB-BD31-4B8C-83A1-F6EECF244321}">
                <p14:modId xmlns:p14="http://schemas.microsoft.com/office/powerpoint/2010/main" val="2722446177"/>
              </p:ext>
            </p:extLst>
          </p:nvPr>
        </p:nvGraphicFramePr>
        <p:xfrm>
          <a:off x="6588224" y="2813422"/>
          <a:ext cx="2088232" cy="1975768"/>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p:cNvSpPr txBox="1"/>
          <p:nvPr/>
        </p:nvSpPr>
        <p:spPr>
          <a:xfrm>
            <a:off x="4139952" y="843558"/>
            <a:ext cx="432048" cy="938719"/>
          </a:xfrm>
          <a:prstGeom prst="rect">
            <a:avLst/>
          </a:prstGeom>
          <a:noFill/>
        </p:spPr>
        <p:txBody>
          <a:bodyPr wrap="square" rtlCol="0">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知识 能力值</a:t>
            </a:r>
          </a:p>
        </p:txBody>
      </p:sp>
      <p:sp>
        <p:nvSpPr>
          <p:cNvPr id="10" name="TextBox 9"/>
          <p:cNvSpPr txBox="1"/>
          <p:nvPr/>
        </p:nvSpPr>
        <p:spPr>
          <a:xfrm>
            <a:off x="6228184" y="843558"/>
            <a:ext cx="432048" cy="938719"/>
          </a:xfrm>
          <a:prstGeom prst="rect">
            <a:avLst/>
          </a:prstGeom>
          <a:noFill/>
        </p:spPr>
        <p:txBody>
          <a:bodyPr wrap="square" rtlCol="0">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知识 能力值</a:t>
            </a:r>
          </a:p>
        </p:txBody>
      </p:sp>
      <p:sp>
        <p:nvSpPr>
          <p:cNvPr id="11" name="TextBox 10"/>
          <p:cNvSpPr txBox="1"/>
          <p:nvPr/>
        </p:nvSpPr>
        <p:spPr>
          <a:xfrm>
            <a:off x="4139952" y="2931790"/>
            <a:ext cx="432048" cy="938719"/>
          </a:xfrm>
          <a:prstGeom prst="rect">
            <a:avLst/>
          </a:prstGeom>
          <a:noFill/>
        </p:spPr>
        <p:txBody>
          <a:bodyPr wrap="square" rtlCol="0">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知识 能力值</a:t>
            </a:r>
          </a:p>
        </p:txBody>
      </p:sp>
      <p:sp>
        <p:nvSpPr>
          <p:cNvPr id="12" name="TextBox 11"/>
          <p:cNvSpPr txBox="1"/>
          <p:nvPr/>
        </p:nvSpPr>
        <p:spPr>
          <a:xfrm>
            <a:off x="6372200" y="2931790"/>
            <a:ext cx="432048" cy="938719"/>
          </a:xfrm>
          <a:prstGeom prst="rect">
            <a:avLst/>
          </a:prstGeom>
          <a:noFill/>
        </p:spPr>
        <p:txBody>
          <a:bodyPr wrap="square" rtlCol="0">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知识 能力值</a:t>
            </a:r>
          </a:p>
        </p:txBody>
      </p:sp>
      <p:sp>
        <p:nvSpPr>
          <p:cNvPr id="13" name="TextBox 12"/>
          <p:cNvSpPr txBox="1"/>
          <p:nvPr/>
        </p:nvSpPr>
        <p:spPr>
          <a:xfrm>
            <a:off x="5436096" y="2424779"/>
            <a:ext cx="1584176" cy="261610"/>
          </a:xfrm>
          <a:prstGeom prst="rect">
            <a:avLst/>
          </a:prstGeom>
          <a:noFill/>
        </p:spPr>
        <p:txBody>
          <a:bodyPr wrap="square" rtlCol="0">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知识领域</a:t>
            </a:r>
          </a:p>
        </p:txBody>
      </p:sp>
      <p:sp>
        <p:nvSpPr>
          <p:cNvPr id="14" name="TextBox 13"/>
          <p:cNvSpPr txBox="1"/>
          <p:nvPr/>
        </p:nvSpPr>
        <p:spPr>
          <a:xfrm>
            <a:off x="7380312" y="2424779"/>
            <a:ext cx="1584176" cy="261610"/>
          </a:xfrm>
          <a:prstGeom prst="rect">
            <a:avLst/>
          </a:prstGeom>
          <a:noFill/>
        </p:spPr>
        <p:txBody>
          <a:bodyPr wrap="square" rtlCol="0">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知识领域</a:t>
            </a:r>
          </a:p>
        </p:txBody>
      </p:sp>
      <p:sp>
        <p:nvSpPr>
          <p:cNvPr id="15" name="TextBox 14"/>
          <p:cNvSpPr txBox="1"/>
          <p:nvPr/>
        </p:nvSpPr>
        <p:spPr>
          <a:xfrm>
            <a:off x="7380312" y="4371950"/>
            <a:ext cx="1584176" cy="261610"/>
          </a:xfrm>
          <a:prstGeom prst="rect">
            <a:avLst/>
          </a:prstGeom>
          <a:noFill/>
        </p:spPr>
        <p:txBody>
          <a:bodyPr wrap="square" rtlCol="0">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知识领域</a:t>
            </a:r>
          </a:p>
        </p:txBody>
      </p:sp>
      <p:sp>
        <p:nvSpPr>
          <p:cNvPr id="16" name="TextBox 15"/>
          <p:cNvSpPr txBox="1"/>
          <p:nvPr/>
        </p:nvSpPr>
        <p:spPr>
          <a:xfrm>
            <a:off x="5004048" y="4371950"/>
            <a:ext cx="1584176" cy="261610"/>
          </a:xfrm>
          <a:prstGeom prst="rect">
            <a:avLst/>
          </a:prstGeom>
          <a:noFill/>
        </p:spPr>
        <p:txBody>
          <a:bodyPr wrap="square" rtlCol="0">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知识领域</a:t>
            </a:r>
          </a:p>
        </p:txBody>
      </p:sp>
      <p:sp>
        <p:nvSpPr>
          <p:cNvPr id="9" name="TextBox 8"/>
          <p:cNvSpPr txBox="1"/>
          <p:nvPr/>
        </p:nvSpPr>
        <p:spPr>
          <a:xfrm>
            <a:off x="4860032" y="483518"/>
            <a:ext cx="1944216" cy="492443"/>
          </a:xfrm>
          <a:prstGeom prst="rect">
            <a:avLst/>
          </a:prstGeom>
          <a:noFill/>
        </p:spPr>
        <p:txBody>
          <a:bodyPr wrap="square" rtlCol="0">
            <a:spAutoFit/>
          </a:bodyPr>
          <a:lstStyle/>
          <a:p>
            <a:r>
              <a:rPr lang="zh-CN" altLang="en-US" sz="1400" b="1" dirty="0">
                <a:solidFill>
                  <a:srgbClr val="0070C0"/>
                </a:solidFill>
                <a:latin typeface="微软雅黑" panose="020B0503020204020204" pitchFamily="34" charset="-122"/>
                <a:ea typeface="微软雅黑" panose="020B0503020204020204" pitchFamily="34" charset="-122"/>
              </a:rPr>
              <a:t>专家型人才</a:t>
            </a:r>
            <a:endParaRPr lang="en-US" altLang="zh-CN" sz="1400" b="1" dirty="0">
              <a:solidFill>
                <a:srgbClr val="0070C0"/>
              </a:solidFill>
              <a:latin typeface="微软雅黑" panose="020B0503020204020204" pitchFamily="34" charset="-122"/>
              <a:ea typeface="微软雅黑" panose="020B0503020204020204" pitchFamily="34" charset="-122"/>
            </a:endParaRPr>
          </a:p>
          <a:p>
            <a:r>
              <a:rPr lang="zh-CN" altLang="en-US" sz="1200" dirty="0">
                <a:solidFill>
                  <a:srgbClr val="0070C0"/>
                </a:solidFill>
                <a:latin typeface="楷体" panose="02010609060101010101" pitchFamily="49" charset="-122"/>
                <a:ea typeface="楷体" panose="02010609060101010101" pitchFamily="49" charset="-122"/>
              </a:rPr>
              <a:t>顾问专家、骨干</a:t>
            </a:r>
            <a:endParaRPr lang="en-US" altLang="zh-CN" sz="1200" dirty="0">
              <a:solidFill>
                <a:srgbClr val="0070C0"/>
              </a:solidFill>
              <a:latin typeface="楷体" panose="02010609060101010101" pitchFamily="49" charset="-122"/>
              <a:ea typeface="楷体" panose="02010609060101010101" pitchFamily="49" charset="-122"/>
            </a:endParaRPr>
          </a:p>
        </p:txBody>
      </p:sp>
      <p:sp>
        <p:nvSpPr>
          <p:cNvPr id="18" name="TextBox 17"/>
          <p:cNvSpPr txBox="1"/>
          <p:nvPr/>
        </p:nvSpPr>
        <p:spPr>
          <a:xfrm>
            <a:off x="7236296" y="578173"/>
            <a:ext cx="1944216" cy="769441"/>
          </a:xfrm>
          <a:prstGeom prst="rect">
            <a:avLst/>
          </a:prstGeom>
          <a:noFill/>
        </p:spPr>
        <p:txBody>
          <a:bodyPr wrap="square" rtlCol="0">
            <a:spAutoFit/>
          </a:bodyPr>
          <a:lstStyle/>
          <a:p>
            <a:r>
              <a:rPr lang="zh-CN" altLang="en-US" sz="1400" b="1" dirty="0">
                <a:solidFill>
                  <a:srgbClr val="0070C0"/>
                </a:solidFill>
                <a:latin typeface="微软雅黑" panose="020B0503020204020204" pitchFamily="34" charset="-122"/>
                <a:ea typeface="微软雅黑" panose="020B0503020204020204" pitchFamily="34" charset="-122"/>
              </a:rPr>
              <a:t>中间型人才</a:t>
            </a:r>
            <a:endParaRPr lang="en-US" altLang="zh-CN" sz="1400" b="1" dirty="0">
              <a:solidFill>
                <a:srgbClr val="0070C0"/>
              </a:solidFill>
              <a:latin typeface="微软雅黑" panose="020B0503020204020204" pitchFamily="34" charset="-122"/>
              <a:ea typeface="微软雅黑" panose="020B0503020204020204" pitchFamily="34" charset="-122"/>
            </a:endParaRPr>
          </a:p>
          <a:p>
            <a:r>
              <a:rPr lang="zh-CN" altLang="en-US" sz="1200" dirty="0">
                <a:solidFill>
                  <a:srgbClr val="0070C0"/>
                </a:solidFill>
                <a:latin typeface="楷体" panose="02010609060101010101" pitchFamily="49" charset="-122"/>
                <a:ea typeface="楷体" panose="02010609060101010101" pitchFamily="49" charset="-122"/>
              </a:rPr>
              <a:t>基层技术人员</a:t>
            </a:r>
            <a:endParaRPr lang="en-US" altLang="zh-CN" sz="1200" dirty="0">
              <a:solidFill>
                <a:srgbClr val="0070C0"/>
              </a:solidFill>
              <a:latin typeface="楷体" panose="02010609060101010101" pitchFamily="49" charset="-122"/>
              <a:ea typeface="楷体" panose="02010609060101010101" pitchFamily="49" charset="-122"/>
            </a:endParaRPr>
          </a:p>
          <a:p>
            <a:endParaRPr lang="zh-CN" altLang="en-US" dirty="0"/>
          </a:p>
        </p:txBody>
      </p:sp>
      <p:sp>
        <p:nvSpPr>
          <p:cNvPr id="19" name="TextBox 18"/>
          <p:cNvSpPr txBox="1"/>
          <p:nvPr/>
        </p:nvSpPr>
        <p:spPr>
          <a:xfrm>
            <a:off x="5076056" y="2787774"/>
            <a:ext cx="1152128" cy="492443"/>
          </a:xfrm>
          <a:prstGeom prst="rect">
            <a:avLst/>
          </a:prstGeom>
          <a:noFill/>
        </p:spPr>
        <p:txBody>
          <a:bodyPr wrap="square" rtlCol="0">
            <a:spAutoFit/>
          </a:bodyPr>
          <a:lstStyle/>
          <a:p>
            <a:r>
              <a:rPr lang="zh-CN" altLang="en-US" sz="1400" b="1" dirty="0">
                <a:solidFill>
                  <a:srgbClr val="0070C0"/>
                </a:solidFill>
                <a:latin typeface="微软雅黑" panose="020B0503020204020204" pitchFamily="34" charset="-122"/>
                <a:ea typeface="微软雅黑" panose="020B0503020204020204" pitchFamily="34" charset="-122"/>
              </a:rPr>
              <a:t>杂家型人才</a:t>
            </a:r>
            <a:endParaRPr lang="en-US" altLang="zh-CN" sz="1400" b="1" dirty="0">
              <a:solidFill>
                <a:srgbClr val="0070C0"/>
              </a:solidFill>
              <a:latin typeface="微软雅黑" panose="020B0503020204020204" pitchFamily="34" charset="-122"/>
              <a:ea typeface="微软雅黑" panose="020B0503020204020204" pitchFamily="34" charset="-122"/>
            </a:endParaRPr>
          </a:p>
          <a:p>
            <a:r>
              <a:rPr lang="zh-CN" altLang="en-US" sz="1200" dirty="0">
                <a:solidFill>
                  <a:srgbClr val="0070C0"/>
                </a:solidFill>
                <a:latin typeface="楷体" panose="02010609060101010101" pitchFamily="49" charset="-122"/>
                <a:ea typeface="楷体" panose="02010609060101010101" pitchFamily="49" charset="-122"/>
              </a:rPr>
              <a:t>公关人员</a:t>
            </a:r>
            <a:endParaRPr lang="en-US" altLang="zh-CN" sz="1200" dirty="0">
              <a:solidFill>
                <a:srgbClr val="0070C0"/>
              </a:solidFill>
              <a:latin typeface="楷体" panose="02010609060101010101" pitchFamily="49" charset="-122"/>
              <a:ea typeface="楷体" panose="02010609060101010101" pitchFamily="49" charset="-122"/>
            </a:endParaRPr>
          </a:p>
        </p:txBody>
      </p:sp>
      <p:sp>
        <p:nvSpPr>
          <p:cNvPr id="20" name="TextBox 19"/>
          <p:cNvSpPr txBox="1"/>
          <p:nvPr/>
        </p:nvSpPr>
        <p:spPr>
          <a:xfrm>
            <a:off x="7220761" y="2715766"/>
            <a:ext cx="1944216" cy="492443"/>
          </a:xfrm>
          <a:prstGeom prst="rect">
            <a:avLst/>
          </a:prstGeom>
          <a:noFill/>
        </p:spPr>
        <p:txBody>
          <a:bodyPr wrap="square" rtlCol="0">
            <a:spAutoFit/>
          </a:bodyPr>
          <a:lstStyle/>
          <a:p>
            <a:r>
              <a:rPr lang="en-US" altLang="zh-CN" sz="1400" b="1" dirty="0">
                <a:solidFill>
                  <a:srgbClr val="0070C0"/>
                </a:solidFill>
                <a:latin typeface="微软雅黑" panose="020B0503020204020204" pitchFamily="34" charset="-122"/>
                <a:ea typeface="微软雅黑" panose="020B0503020204020204" pitchFamily="34" charset="-122"/>
              </a:rPr>
              <a:t>T</a:t>
            </a:r>
            <a:r>
              <a:rPr lang="zh-CN" altLang="en-US" sz="1400" b="1" dirty="0">
                <a:solidFill>
                  <a:srgbClr val="0070C0"/>
                </a:solidFill>
                <a:latin typeface="微软雅黑" panose="020B0503020204020204" pitchFamily="34" charset="-122"/>
                <a:ea typeface="微软雅黑" panose="020B0503020204020204" pitchFamily="34" charset="-122"/>
              </a:rPr>
              <a:t>型人才</a:t>
            </a:r>
            <a:endParaRPr lang="en-US" altLang="zh-CN" sz="1400" b="1" dirty="0">
              <a:solidFill>
                <a:srgbClr val="0070C0"/>
              </a:solidFill>
              <a:latin typeface="微软雅黑" panose="020B0503020204020204" pitchFamily="34" charset="-122"/>
              <a:ea typeface="微软雅黑" panose="020B0503020204020204" pitchFamily="34" charset="-122"/>
            </a:endParaRPr>
          </a:p>
          <a:p>
            <a:r>
              <a:rPr lang="zh-CN" altLang="en-US" sz="1200" dirty="0">
                <a:solidFill>
                  <a:srgbClr val="0070C0"/>
                </a:solidFill>
                <a:latin typeface="楷体" panose="02010609060101010101" pitchFamily="49" charset="-122"/>
                <a:ea typeface="楷体" panose="02010609060101010101" pitchFamily="49" charset="-122"/>
              </a:rPr>
              <a:t>管理者、组织者</a:t>
            </a:r>
          </a:p>
        </p:txBody>
      </p:sp>
      <p:sp>
        <p:nvSpPr>
          <p:cNvPr id="17" name="矩形 16"/>
          <p:cNvSpPr/>
          <p:nvPr/>
        </p:nvSpPr>
        <p:spPr>
          <a:xfrm>
            <a:off x="539552" y="1631805"/>
            <a:ext cx="3168352" cy="1585947"/>
          </a:xfrm>
          <a:prstGeom prst="rect">
            <a:avLst/>
          </a:prstGeom>
        </p:spPr>
        <p:txBody>
          <a:bodyPr wrap="square">
            <a:spAutoFit/>
          </a:bodyPr>
          <a:lstStyle/>
          <a:p>
            <a:pPr>
              <a:lnSpc>
                <a:spcPct val="150000"/>
              </a:lnSpc>
            </a:pPr>
            <a:r>
              <a:rPr lang="zh-CN" altLang="en-US" sz="1100" dirty="0">
                <a:solidFill>
                  <a:srgbClr val="0070C0"/>
                </a:solidFill>
                <a:latin typeface="微软雅黑" panose="020B0503020204020204" pitchFamily="34" charset="-122"/>
                <a:ea typeface="微软雅黑" panose="020B0503020204020204" pitchFamily="34" charset="-122"/>
              </a:rPr>
              <a:t>人力资源是企业最重要的资源，对人才的研究是每一个企业所关心的问题。人才模型在这方面起到了十分重要的作用。该模型对人才进行了分类，如下图所示。在这个模型中，人才被分为四种基本类型：专家型人才、中间型人才、杂家型人才、</a:t>
            </a:r>
            <a:r>
              <a:rPr lang="en-US" altLang="zh-CN" sz="1100" dirty="0">
                <a:solidFill>
                  <a:srgbClr val="0070C0"/>
                </a:solidFill>
                <a:latin typeface="微软雅黑" panose="020B0503020204020204" pitchFamily="34" charset="-122"/>
                <a:ea typeface="微软雅黑" panose="020B0503020204020204" pitchFamily="34" charset="-122"/>
              </a:rPr>
              <a:t>T</a:t>
            </a:r>
            <a:r>
              <a:rPr lang="zh-CN" altLang="en-US" sz="1100" dirty="0">
                <a:solidFill>
                  <a:srgbClr val="0070C0"/>
                </a:solidFill>
                <a:latin typeface="微软雅黑" panose="020B0503020204020204" pitchFamily="34" charset="-122"/>
                <a:ea typeface="微软雅黑" panose="020B0503020204020204" pitchFamily="34" charset="-122"/>
              </a:rPr>
              <a:t>型人才。</a:t>
            </a:r>
          </a:p>
        </p:txBody>
      </p:sp>
      <p:grpSp>
        <p:nvGrpSpPr>
          <p:cNvPr id="22" name="组合 21"/>
          <p:cNvGrpSpPr/>
          <p:nvPr/>
        </p:nvGrpSpPr>
        <p:grpSpPr>
          <a:xfrm>
            <a:off x="539552" y="843558"/>
            <a:ext cx="2160240" cy="756000"/>
            <a:chOff x="4960303" y="447598"/>
            <a:chExt cx="2160240" cy="756000"/>
          </a:xfrm>
        </p:grpSpPr>
        <p:sp>
          <p:nvSpPr>
            <p:cNvPr id="23" name="圆角矩形 22"/>
            <p:cNvSpPr/>
            <p:nvPr/>
          </p:nvSpPr>
          <p:spPr>
            <a:xfrm>
              <a:off x="5338303" y="573570"/>
              <a:ext cx="1782240"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latin typeface="微软雅黑" panose="020B0503020204020204" pitchFamily="34" charset="-122"/>
                  <a:ea typeface="微软雅黑" panose="020B0503020204020204" pitchFamily="34" charset="-122"/>
                </a:rPr>
                <a:t>模型简介</a:t>
              </a:r>
            </a:p>
          </p:txBody>
        </p:sp>
        <p:sp>
          <p:nvSpPr>
            <p:cNvPr id="24" name="椭圆 23"/>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1</a:t>
              </a:r>
              <a:endParaRPr lang="zh-CN" altLang="en-US" sz="3200" b="1" dirty="0">
                <a:latin typeface="Arial Black" panose="020B0A04020102020204" pitchFamily="34" charset="0"/>
                <a:ea typeface="微软雅黑" panose="020B0503020204020204" pitchFamily="34" charset="-122"/>
              </a:endParaRPr>
            </a:p>
          </p:txBody>
        </p:sp>
      </p:grpSp>
      <p:grpSp>
        <p:nvGrpSpPr>
          <p:cNvPr id="26" name="组合 25"/>
          <p:cNvGrpSpPr/>
          <p:nvPr/>
        </p:nvGrpSpPr>
        <p:grpSpPr>
          <a:xfrm>
            <a:off x="727334" y="3341136"/>
            <a:ext cx="2160240" cy="756000"/>
            <a:chOff x="4960303" y="447598"/>
            <a:chExt cx="2160240" cy="756000"/>
          </a:xfrm>
        </p:grpSpPr>
        <p:sp>
          <p:nvSpPr>
            <p:cNvPr id="27" name="圆角矩形 26"/>
            <p:cNvSpPr/>
            <p:nvPr/>
          </p:nvSpPr>
          <p:spPr>
            <a:xfrm>
              <a:off x="5338303" y="573570"/>
              <a:ext cx="1782240"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latin typeface="微软雅黑" panose="020B0503020204020204" pitchFamily="34" charset="-122"/>
                  <a:ea typeface="微软雅黑" panose="020B0503020204020204" pitchFamily="34" charset="-122"/>
                </a:rPr>
                <a:t>模型适用</a:t>
              </a:r>
            </a:p>
          </p:txBody>
        </p:sp>
        <p:sp>
          <p:nvSpPr>
            <p:cNvPr id="28" name="椭圆 27"/>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2</a:t>
              </a:r>
              <a:endParaRPr lang="zh-CN" altLang="en-US" sz="3200" b="1" dirty="0">
                <a:latin typeface="Arial Black" panose="020B0A04020102020204" pitchFamily="34" charset="0"/>
                <a:ea typeface="微软雅黑" panose="020B0503020204020204" pitchFamily="34" charset="-122"/>
              </a:endParaRPr>
            </a:p>
          </p:txBody>
        </p:sp>
      </p:grpSp>
      <p:sp>
        <p:nvSpPr>
          <p:cNvPr id="30" name="矩形 29"/>
          <p:cNvSpPr/>
          <p:nvPr/>
        </p:nvSpPr>
        <p:spPr>
          <a:xfrm>
            <a:off x="1259787" y="4123564"/>
            <a:ext cx="1031051" cy="261610"/>
          </a:xfrm>
          <a:prstGeom prst="rect">
            <a:avLst/>
          </a:prstGeom>
        </p:spPr>
        <p:txBody>
          <a:bodyPr wrap="none">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人才选用育留</a:t>
            </a:r>
          </a:p>
        </p:txBody>
      </p:sp>
      <p:sp>
        <p:nvSpPr>
          <p:cNvPr id="31" name="椭圆 30">
            <a:hlinkClick r:id="rId6" action="ppaction://hlinksldjump"/>
          </p:cNvPr>
          <p:cNvSpPr>
            <a:spLocks noChangeAspect="1"/>
          </p:cNvSpPr>
          <p:nvPr/>
        </p:nvSpPr>
        <p:spPr>
          <a:xfrm>
            <a:off x="8010021" y="4684770"/>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190070582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过渡页</a:t>
            </a:r>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0"/>
          </p:nvPr>
        </p:nvSpPr>
        <p:spPr>
          <a:xfrm>
            <a:off x="457200" y="4767263"/>
            <a:ext cx="2133600" cy="273844"/>
          </a:xfrm>
        </p:spPr>
        <p:txBody>
          <a:bodyPr/>
          <a:lstStyle/>
          <a:p>
            <a:fld id="{C23BE8A3-4098-4EC4-8DEB-0A0778DE3B3B}" type="slidenum">
              <a:rPr lang="en-US" altLang="zh-CN"/>
              <a:pPr/>
              <a:t>85</a:t>
            </a:fld>
            <a:endParaRPr lang="en-US" altLang="zh-CN"/>
          </a:p>
        </p:txBody>
      </p:sp>
      <p:sp>
        <p:nvSpPr>
          <p:cNvPr id="5" name="Rectangle 13"/>
          <p:cNvSpPr>
            <a:spLocks noChangeArrowheads="1"/>
          </p:cNvSpPr>
          <p:nvPr/>
        </p:nvSpPr>
        <p:spPr bwMode="auto">
          <a:xfrm>
            <a:off x="3343276" y="0"/>
            <a:ext cx="5800725" cy="5143500"/>
          </a:xfrm>
          <a:prstGeom prst="rect">
            <a:avLst/>
          </a:prstGeom>
          <a:solidFill>
            <a:schemeClr val="bg1"/>
          </a:solidFill>
          <a:ln w="9525">
            <a:noFill/>
            <a:miter lim="800000"/>
            <a:headEnd/>
            <a:tailEnd/>
          </a:ln>
          <a:effectLst/>
        </p:spPr>
        <p:txBody>
          <a:bodyPr wrap="none" anchor="ctr"/>
          <a:lstStyle/>
          <a:p>
            <a:endParaRPr lang="zh-CN" altLang="en-US"/>
          </a:p>
        </p:txBody>
      </p:sp>
      <p:sp>
        <p:nvSpPr>
          <p:cNvPr id="6" name="Rectangle 6"/>
          <p:cNvSpPr>
            <a:spLocks noChangeArrowheads="1"/>
          </p:cNvSpPr>
          <p:nvPr/>
        </p:nvSpPr>
        <p:spPr bwMode="auto">
          <a:xfrm>
            <a:off x="0" y="0"/>
            <a:ext cx="3352800" cy="5141912"/>
          </a:xfrm>
          <a:prstGeom prst="rect">
            <a:avLst/>
          </a:prstGeom>
          <a:solidFill>
            <a:srgbClr val="0070C0"/>
          </a:solidFill>
          <a:ln w="25400" algn="ctr">
            <a:noFill/>
            <a:miter lim="800000"/>
            <a:headEnd/>
            <a:tailEnd/>
          </a:ln>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 name="TextBox 15"/>
          <p:cNvSpPr txBox="1"/>
          <p:nvPr/>
        </p:nvSpPr>
        <p:spPr>
          <a:xfrm>
            <a:off x="1033463" y="2585240"/>
            <a:ext cx="2376487" cy="579258"/>
          </a:xfrm>
          <a:prstGeom prst="rect">
            <a:avLst/>
          </a:prstGeom>
          <a:noFill/>
        </p:spPr>
        <p:txBody>
          <a:bodyPr>
            <a:spAutoFit/>
          </a:bodyPr>
          <a:lstStyle/>
          <a:p>
            <a:pPr algn="ctr"/>
            <a:r>
              <a:rPr lang="en-US" altLang="zh-CN" sz="3200" dirty="0">
                <a:solidFill>
                  <a:schemeClr val="bg1"/>
                </a:solidFill>
                <a:latin typeface="Agency FB" pitchFamily="34" charset="0"/>
                <a:ea typeface="Adobe 宋体 Std L" pitchFamily="18" charset="-122"/>
              </a:rPr>
              <a:t>Contents Page</a:t>
            </a:r>
          </a:p>
        </p:txBody>
      </p:sp>
      <p:sp>
        <p:nvSpPr>
          <p:cNvPr id="8" name="文本框 52"/>
          <p:cNvSpPr txBox="1"/>
          <p:nvPr/>
        </p:nvSpPr>
        <p:spPr>
          <a:xfrm>
            <a:off x="1033463" y="1699689"/>
            <a:ext cx="2376487" cy="853811"/>
          </a:xfrm>
          <a:prstGeom prst="rect">
            <a:avLst/>
          </a:prstGeom>
          <a:noFill/>
        </p:spPr>
        <p:txBody>
          <a:bodyPr>
            <a:spAutoFit/>
          </a:bodyPr>
          <a:lstStyle/>
          <a:p>
            <a:pPr algn="ctr" fontAlgn="auto">
              <a:spcBef>
                <a:spcPts val="0"/>
              </a:spcBef>
              <a:spcAft>
                <a:spcPts val="0"/>
              </a:spcAft>
              <a:defRPr/>
            </a:pPr>
            <a:r>
              <a:rPr lang="zh-CN" altLang="en-US" sz="5000" b="1" dirty="0">
                <a:solidFill>
                  <a:schemeClr val="bg1"/>
                </a:solidFill>
                <a:latin typeface="+mn-lt"/>
                <a:ea typeface="微软雅黑"/>
              </a:rPr>
              <a:t>目录页</a:t>
            </a:r>
          </a:p>
        </p:txBody>
      </p:sp>
      <p:sp>
        <p:nvSpPr>
          <p:cNvPr id="9" name="对角圆角矩形 28"/>
          <p:cNvSpPr>
            <a:spLocks noChangeArrowheads="1"/>
          </p:cNvSpPr>
          <p:nvPr/>
        </p:nvSpPr>
        <p:spPr bwMode="auto">
          <a:xfrm>
            <a:off x="4176714" y="1976843"/>
            <a:ext cx="4175125" cy="649087"/>
          </a:xfrm>
          <a:custGeom>
            <a:avLst/>
            <a:gdLst>
              <a:gd name="T0" fmla="*/ 4176464 w 4176464"/>
              <a:gd name="T1" fmla="*/ 324036 h 648072"/>
              <a:gd name="T2" fmla="*/ 2088232 w 4176464"/>
              <a:gd name="T3" fmla="*/ 648072 h 648072"/>
              <a:gd name="T4" fmla="*/ 0 w 4176464"/>
              <a:gd name="T5" fmla="*/ 324036 h 648072"/>
              <a:gd name="T6" fmla="*/ 2088232 w 4176464"/>
              <a:gd name="T7" fmla="*/ 0 h 648072"/>
              <a:gd name="T8" fmla="*/ 0 60000 65536"/>
              <a:gd name="T9" fmla="*/ 5898240 60000 65536"/>
              <a:gd name="T10" fmla="*/ 11796480 60000 65536"/>
              <a:gd name="T11" fmla="*/ 17694720 60000 65536"/>
              <a:gd name="T12" fmla="*/ 39753 w 4176464"/>
              <a:gd name="T13" fmla="*/ 39753 h 648072"/>
              <a:gd name="T14" fmla="*/ 4136711 w 4176464"/>
              <a:gd name="T15" fmla="*/ 608319 h 648072"/>
            </a:gdLst>
            <a:ahLst/>
            <a:cxnLst>
              <a:cxn ang="T8">
                <a:pos x="T0" y="T1"/>
              </a:cxn>
              <a:cxn ang="T9">
                <a:pos x="T2" y="T3"/>
              </a:cxn>
              <a:cxn ang="T10">
                <a:pos x="T4" y="T5"/>
              </a:cxn>
              <a:cxn ang="T11">
                <a:pos x="T6" y="T7"/>
              </a:cxn>
            </a:cxnLst>
            <a:rect l="T12" t="T13" r="T14" b="T15"/>
            <a:pathLst>
              <a:path w="4176464" h="648072">
                <a:moveTo>
                  <a:pt x="135726" y="0"/>
                </a:moveTo>
                <a:lnTo>
                  <a:pt x="4176464" y="0"/>
                </a:lnTo>
                <a:lnTo>
                  <a:pt x="4176464" y="512346"/>
                </a:lnTo>
                <a:cubicBezTo>
                  <a:pt x="4176464" y="587305"/>
                  <a:pt x="4115697" y="648071"/>
                  <a:pt x="4040738" y="648072"/>
                </a:cubicBezTo>
                <a:lnTo>
                  <a:pt x="0" y="648072"/>
                </a:lnTo>
                <a:lnTo>
                  <a:pt x="0" y="135726"/>
                </a:lnTo>
                <a:cubicBezTo>
                  <a:pt x="0" y="60766"/>
                  <a:pt x="60766" y="0"/>
                  <a:pt x="135725" y="0"/>
                </a:cubicBezTo>
                <a:close/>
              </a:path>
            </a:pathLst>
          </a:custGeom>
          <a:solidFill>
            <a:srgbClr val="0070C0"/>
          </a:solidFill>
          <a:ln w="25400" algn="ctr">
            <a:noFill/>
            <a:miter lim="800000"/>
            <a:headEnd/>
            <a:tailEnd/>
          </a:ln>
        </p:spPr>
        <p:txBody>
          <a:bodyPr anchor="ctr"/>
          <a:lstStyle/>
          <a:p>
            <a:pPr algn="ctr" fontAlgn="auto">
              <a:spcBef>
                <a:spcPts val="0"/>
              </a:spcBef>
              <a:spcAft>
                <a:spcPts val="0"/>
              </a:spcAft>
              <a:defRPr/>
            </a:pPr>
            <a:endParaRPr lang="zh-CN" altLang="en-US">
              <a:solidFill>
                <a:schemeClr val="lt1"/>
              </a:solidFill>
              <a:latin typeface="+mn-lt"/>
              <a:ea typeface="+mn-ea"/>
            </a:endParaRPr>
          </a:p>
        </p:txBody>
      </p:sp>
      <p:sp>
        <p:nvSpPr>
          <p:cNvPr id="11" name="TextBox 6"/>
          <p:cNvSpPr txBox="1"/>
          <p:nvPr/>
        </p:nvSpPr>
        <p:spPr>
          <a:xfrm>
            <a:off x="4527551" y="883697"/>
            <a:ext cx="3833813" cy="369218"/>
          </a:xfrm>
          <a:prstGeom prst="rect">
            <a:avLst/>
          </a:prstGeom>
          <a:noFill/>
        </p:spPr>
        <p:txBody>
          <a:bodyPr lIns="0" tIns="0" rIns="0" bIns="0" anchor="ctr">
            <a:spAutoFit/>
          </a:bodyPr>
          <a:lstStyle/>
          <a:p>
            <a:r>
              <a:rPr lang="en-US" altLang="zh-CN" sz="2400" dirty="0">
                <a:solidFill>
                  <a:srgbClr val="808080"/>
                </a:solidFill>
                <a:latin typeface="Impact" pitchFamily="34" charset="0"/>
                <a:ea typeface="微软雅黑" pitchFamily="34" charset="-122"/>
              </a:rPr>
              <a:t>4.1    </a:t>
            </a:r>
            <a:r>
              <a:rPr lang="zh-CN" altLang="en-US" sz="2400" dirty="0">
                <a:solidFill>
                  <a:srgbClr val="808080"/>
                </a:solidFill>
                <a:latin typeface="Impact" pitchFamily="34" charset="0"/>
                <a:ea typeface="微软雅黑" pitchFamily="34" charset="-122"/>
              </a:rPr>
              <a:t>基础设施管理</a:t>
            </a:r>
          </a:p>
        </p:txBody>
      </p:sp>
      <p:sp>
        <p:nvSpPr>
          <p:cNvPr id="12" name="TextBox 10"/>
          <p:cNvSpPr txBox="1"/>
          <p:nvPr/>
        </p:nvSpPr>
        <p:spPr>
          <a:xfrm>
            <a:off x="4518026" y="1544795"/>
            <a:ext cx="3833813" cy="368186"/>
          </a:xfrm>
          <a:prstGeom prst="rect">
            <a:avLst/>
          </a:prstGeom>
          <a:noFill/>
        </p:spPr>
        <p:txBody>
          <a:bodyPr lIns="0" tIns="0" rIns="0" bIns="0" anchor="ctr">
            <a:spAutoFit/>
          </a:bodyPr>
          <a:lstStyle/>
          <a:p>
            <a:r>
              <a:rPr lang="en-US" altLang="zh-CN" sz="2400" dirty="0">
                <a:solidFill>
                  <a:schemeClr val="bg1">
                    <a:lumMod val="50000"/>
                  </a:schemeClr>
                </a:solidFill>
                <a:latin typeface="Impact" pitchFamily="34" charset="0"/>
                <a:ea typeface="微软雅黑" pitchFamily="34" charset="-122"/>
              </a:rPr>
              <a:t>4.2    </a:t>
            </a:r>
            <a:r>
              <a:rPr lang="zh-CN" altLang="en-US" sz="2400" dirty="0">
                <a:solidFill>
                  <a:srgbClr val="808080"/>
                </a:solidFill>
                <a:latin typeface="Impact" pitchFamily="34" charset="0"/>
                <a:ea typeface="微软雅黑" pitchFamily="34" charset="-122"/>
              </a:rPr>
              <a:t>人力资源管理</a:t>
            </a:r>
          </a:p>
        </p:txBody>
      </p:sp>
      <p:sp>
        <p:nvSpPr>
          <p:cNvPr id="13" name="TextBox 11"/>
          <p:cNvSpPr txBox="1"/>
          <p:nvPr/>
        </p:nvSpPr>
        <p:spPr>
          <a:xfrm>
            <a:off x="4518026" y="2903769"/>
            <a:ext cx="3833813" cy="369218"/>
          </a:xfrm>
          <a:prstGeom prst="rect">
            <a:avLst/>
          </a:prstGeom>
          <a:noFill/>
        </p:spPr>
        <p:txBody>
          <a:bodyPr lIns="0" tIns="0" rIns="0" bIns="0" anchor="ctr">
            <a:spAutoFit/>
          </a:bodyPr>
          <a:lstStyle/>
          <a:p>
            <a:r>
              <a:rPr lang="en-US" altLang="zh-CN" sz="2400" dirty="0">
                <a:solidFill>
                  <a:schemeClr val="bg1"/>
                </a:solidFill>
                <a:latin typeface="Impact" pitchFamily="34" charset="0"/>
                <a:ea typeface="微软雅黑" pitchFamily="34" charset="-122"/>
              </a:rPr>
              <a:t>2.3    </a:t>
            </a:r>
            <a:r>
              <a:rPr lang="zh-CN" altLang="en-US" sz="2400" b="1" dirty="0">
                <a:solidFill>
                  <a:schemeClr val="bg1"/>
                </a:solidFill>
                <a:latin typeface="Impact" pitchFamily="34" charset="0"/>
                <a:ea typeface="微软雅黑" pitchFamily="34" charset="-122"/>
              </a:rPr>
              <a:t>自身分析</a:t>
            </a:r>
            <a:endParaRPr lang="zh-CN" altLang="en-US" sz="2400" b="1" dirty="0">
              <a:solidFill>
                <a:schemeClr val="bg1"/>
              </a:solidFill>
              <a:latin typeface="微软雅黑" pitchFamily="34" charset="-122"/>
              <a:ea typeface="微软雅黑" pitchFamily="34" charset="-122"/>
            </a:endParaRPr>
          </a:p>
        </p:txBody>
      </p:sp>
      <p:sp>
        <p:nvSpPr>
          <p:cNvPr id="14" name="TextBox 10"/>
          <p:cNvSpPr txBox="1"/>
          <p:nvPr/>
        </p:nvSpPr>
        <p:spPr>
          <a:xfrm>
            <a:off x="4518026" y="2148426"/>
            <a:ext cx="3833813" cy="368186"/>
          </a:xfrm>
          <a:prstGeom prst="rect">
            <a:avLst/>
          </a:prstGeom>
          <a:noFill/>
        </p:spPr>
        <p:txBody>
          <a:bodyPr lIns="0" tIns="0" rIns="0" bIns="0" anchor="ctr">
            <a:spAutoFit/>
          </a:bodyPr>
          <a:lstStyle/>
          <a:p>
            <a:r>
              <a:rPr lang="en-US" altLang="zh-CN" sz="2400" dirty="0">
                <a:solidFill>
                  <a:schemeClr val="bg1"/>
                </a:solidFill>
                <a:latin typeface="Impact" pitchFamily="34" charset="0"/>
                <a:ea typeface="微软雅黑" pitchFamily="34" charset="-122"/>
              </a:rPr>
              <a:t>4.3    </a:t>
            </a:r>
            <a:r>
              <a:rPr lang="zh-CN" altLang="en-US" sz="2400" b="1" dirty="0">
                <a:solidFill>
                  <a:schemeClr val="bg1"/>
                </a:solidFill>
                <a:latin typeface="Impact" pitchFamily="34" charset="0"/>
                <a:ea typeface="微软雅黑" pitchFamily="34" charset="-122"/>
              </a:rPr>
              <a:t>研发与知识管理</a:t>
            </a:r>
          </a:p>
        </p:txBody>
      </p:sp>
      <p:sp>
        <p:nvSpPr>
          <p:cNvPr id="15" name="TextBox 10"/>
          <p:cNvSpPr txBox="1"/>
          <p:nvPr/>
        </p:nvSpPr>
        <p:spPr>
          <a:xfrm>
            <a:off x="4518026" y="2791474"/>
            <a:ext cx="3833813" cy="368186"/>
          </a:xfrm>
          <a:prstGeom prst="rect">
            <a:avLst/>
          </a:prstGeom>
          <a:noFill/>
        </p:spPr>
        <p:txBody>
          <a:bodyPr lIns="0" tIns="0" rIns="0" bIns="0" anchor="ctr">
            <a:spAutoFit/>
          </a:bodyPr>
          <a:lstStyle/>
          <a:p>
            <a:r>
              <a:rPr lang="en-US" altLang="zh-CN" sz="2400" dirty="0">
                <a:solidFill>
                  <a:schemeClr val="bg1">
                    <a:lumMod val="50000"/>
                  </a:schemeClr>
                </a:solidFill>
                <a:latin typeface="Impact" pitchFamily="34" charset="0"/>
                <a:ea typeface="微软雅黑" pitchFamily="34" charset="-122"/>
              </a:rPr>
              <a:t>4.4    </a:t>
            </a:r>
            <a:r>
              <a:rPr lang="zh-CN" altLang="en-US" sz="2400" dirty="0">
                <a:solidFill>
                  <a:srgbClr val="808080"/>
                </a:solidFill>
                <a:latin typeface="Impact" pitchFamily="34" charset="0"/>
                <a:ea typeface="微软雅黑" pitchFamily="34" charset="-122"/>
              </a:rPr>
              <a:t>质量管理</a:t>
            </a:r>
          </a:p>
        </p:txBody>
      </p:sp>
      <p:sp>
        <p:nvSpPr>
          <p:cNvPr id="16" name="TextBox 10"/>
          <p:cNvSpPr txBox="1"/>
          <p:nvPr/>
        </p:nvSpPr>
        <p:spPr>
          <a:xfrm>
            <a:off x="4518026" y="3414580"/>
            <a:ext cx="3833813" cy="368186"/>
          </a:xfrm>
          <a:prstGeom prst="rect">
            <a:avLst/>
          </a:prstGeom>
          <a:noFill/>
        </p:spPr>
        <p:txBody>
          <a:bodyPr lIns="0" tIns="0" rIns="0" bIns="0" anchor="ctr">
            <a:spAutoFit/>
          </a:bodyPr>
          <a:lstStyle/>
          <a:p>
            <a:r>
              <a:rPr lang="en-US" altLang="zh-CN" sz="2400" dirty="0">
                <a:solidFill>
                  <a:schemeClr val="bg1">
                    <a:lumMod val="50000"/>
                  </a:schemeClr>
                </a:solidFill>
                <a:latin typeface="Impact" pitchFamily="34" charset="0"/>
                <a:ea typeface="微软雅黑" pitchFamily="34" charset="-122"/>
              </a:rPr>
              <a:t>4.5    </a:t>
            </a:r>
            <a:r>
              <a:rPr lang="zh-CN" altLang="en-US" sz="2400" dirty="0">
                <a:solidFill>
                  <a:srgbClr val="808080"/>
                </a:solidFill>
                <a:latin typeface="Impact" pitchFamily="34" charset="0"/>
                <a:ea typeface="微软雅黑" pitchFamily="34" charset="-122"/>
              </a:rPr>
              <a:t>客户用户管理</a:t>
            </a:r>
          </a:p>
        </p:txBody>
      </p:sp>
      <p:sp>
        <p:nvSpPr>
          <p:cNvPr id="17" name="TextBox 10"/>
          <p:cNvSpPr txBox="1"/>
          <p:nvPr/>
        </p:nvSpPr>
        <p:spPr>
          <a:xfrm>
            <a:off x="4050555" y="4003764"/>
            <a:ext cx="3833813" cy="368186"/>
          </a:xfrm>
          <a:prstGeom prst="rect">
            <a:avLst/>
          </a:prstGeom>
          <a:noFill/>
        </p:spPr>
        <p:txBody>
          <a:bodyPr lIns="0" tIns="0" rIns="0" bIns="0" anchor="ctr">
            <a:spAutoFit/>
          </a:bodyPr>
          <a:lstStyle/>
          <a:p>
            <a:pPr lvl="1"/>
            <a:r>
              <a:rPr lang="en-US" altLang="zh-CN" sz="2400" dirty="0">
                <a:solidFill>
                  <a:schemeClr val="bg1">
                    <a:lumMod val="50000"/>
                  </a:schemeClr>
                </a:solidFill>
                <a:latin typeface="Impact" pitchFamily="34" charset="0"/>
                <a:ea typeface="微软雅黑" pitchFamily="34" charset="-122"/>
              </a:rPr>
              <a:t>4.6</a:t>
            </a:r>
            <a:r>
              <a:rPr lang="en-US" altLang="zh-CN" sz="2400" b="1" dirty="0">
                <a:solidFill>
                  <a:schemeClr val="bg1">
                    <a:lumMod val="50000"/>
                  </a:schemeClr>
                </a:solidFill>
                <a:latin typeface="Impact" pitchFamily="34" charset="0"/>
                <a:ea typeface="微软雅黑" pitchFamily="34" charset="-122"/>
              </a:rPr>
              <a:t>    </a:t>
            </a:r>
            <a:r>
              <a:rPr lang="zh-CN" altLang="en-US" sz="2400" dirty="0">
                <a:solidFill>
                  <a:srgbClr val="808080"/>
                </a:solidFill>
                <a:latin typeface="Impact" pitchFamily="34" charset="0"/>
                <a:ea typeface="微软雅黑" pitchFamily="34" charset="-122"/>
              </a:rPr>
              <a:t>变革管理</a:t>
            </a:r>
          </a:p>
        </p:txBody>
      </p:sp>
      <p:sp>
        <p:nvSpPr>
          <p:cNvPr id="18" name="椭圆 17">
            <a:hlinkClick r:id="rId2"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250103353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4.3.1 </a:t>
            </a:r>
            <a:r>
              <a:rPr lang="zh-CN" altLang="en-US" dirty="0"/>
              <a:t>佩罗的技术分类</a:t>
            </a:r>
          </a:p>
        </p:txBody>
      </p:sp>
      <p:grpSp>
        <p:nvGrpSpPr>
          <p:cNvPr id="4" name="组合 3"/>
          <p:cNvGrpSpPr/>
          <p:nvPr/>
        </p:nvGrpSpPr>
        <p:grpSpPr>
          <a:xfrm>
            <a:off x="4355976" y="1304427"/>
            <a:ext cx="3818402" cy="3058506"/>
            <a:chOff x="4474062" y="1312283"/>
            <a:chExt cx="3818402" cy="3058506"/>
          </a:xfrm>
        </p:grpSpPr>
        <p:grpSp>
          <p:nvGrpSpPr>
            <p:cNvPr id="5" name="组合 4"/>
            <p:cNvGrpSpPr/>
            <p:nvPr/>
          </p:nvGrpSpPr>
          <p:grpSpPr>
            <a:xfrm>
              <a:off x="4828993" y="1635646"/>
              <a:ext cx="3456384" cy="2456128"/>
              <a:chOff x="4139952" y="1069002"/>
              <a:chExt cx="3456384" cy="2456128"/>
            </a:xfrm>
          </p:grpSpPr>
          <p:sp>
            <p:nvSpPr>
              <p:cNvPr id="14" name="矩形 13"/>
              <p:cNvSpPr/>
              <p:nvPr/>
            </p:nvSpPr>
            <p:spPr>
              <a:xfrm>
                <a:off x="4139952" y="1069002"/>
                <a:ext cx="1728192" cy="122413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868144" y="1069002"/>
                <a:ext cx="1728192" cy="122413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5868144" y="2300994"/>
                <a:ext cx="1728192" cy="1224136"/>
              </a:xfrm>
              <a:prstGeom prst="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4143333" y="2293138"/>
                <a:ext cx="1728192" cy="1224136"/>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p:cNvSpPr/>
            <p:nvPr/>
          </p:nvSpPr>
          <p:spPr>
            <a:xfrm>
              <a:off x="5165799" y="1978409"/>
              <a:ext cx="1107997" cy="538609"/>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常规技术</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sz="1100" dirty="0">
                  <a:solidFill>
                    <a:schemeClr val="bg1"/>
                  </a:solidFill>
                  <a:latin typeface="微软雅黑" panose="020B0503020204020204" pitchFamily="34" charset="-122"/>
                  <a:ea typeface="微软雅黑" panose="020B0503020204020204" pitchFamily="34" charset="-122"/>
                </a:rPr>
                <a:t>（象限</a:t>
              </a:r>
              <a:r>
                <a:rPr lang="en-US" altLang="zh-CN" sz="1100" dirty="0">
                  <a:solidFill>
                    <a:schemeClr val="bg1"/>
                  </a:solidFill>
                  <a:latin typeface="微软雅黑" panose="020B0503020204020204" pitchFamily="34" charset="-122"/>
                  <a:ea typeface="微软雅黑" panose="020B0503020204020204" pitchFamily="34" charset="-122"/>
                </a:rPr>
                <a:t>I</a:t>
              </a:r>
              <a:r>
                <a:rPr lang="zh-CN" altLang="en-US" sz="1100" dirty="0">
                  <a:solidFill>
                    <a:schemeClr val="bg1"/>
                  </a:solidFill>
                  <a:latin typeface="微软雅黑" panose="020B0503020204020204" pitchFamily="34" charset="-122"/>
                  <a:ea typeface="微软雅黑" panose="020B0503020204020204" pitchFamily="34" charset="-122"/>
                </a:rPr>
                <a:t>）</a:t>
              </a:r>
            </a:p>
          </p:txBody>
        </p:sp>
        <p:sp>
          <p:nvSpPr>
            <p:cNvPr id="7" name="矩形 6"/>
            <p:cNvSpPr/>
            <p:nvPr/>
          </p:nvSpPr>
          <p:spPr>
            <a:xfrm>
              <a:off x="6885285" y="1967523"/>
              <a:ext cx="1107996" cy="538609"/>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工程技术</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sz="1100" dirty="0">
                  <a:solidFill>
                    <a:schemeClr val="bg1"/>
                  </a:solidFill>
                  <a:latin typeface="微软雅黑" panose="020B0503020204020204" pitchFamily="34" charset="-122"/>
                  <a:ea typeface="微软雅黑" panose="020B0503020204020204" pitchFamily="34" charset="-122"/>
                </a:rPr>
                <a:t>（象限</a:t>
              </a:r>
              <a:r>
                <a:rPr lang="en-US" altLang="zh-CN" sz="1100" dirty="0">
                  <a:solidFill>
                    <a:schemeClr val="bg1"/>
                  </a:solidFill>
                  <a:latin typeface="微软雅黑" panose="020B0503020204020204" pitchFamily="34" charset="-122"/>
                  <a:ea typeface="微软雅黑" panose="020B0503020204020204" pitchFamily="34" charset="-122"/>
                </a:rPr>
                <a:t>II</a:t>
              </a:r>
              <a:r>
                <a:rPr lang="zh-CN" altLang="en-US" sz="1100" dirty="0">
                  <a:solidFill>
                    <a:schemeClr val="bg1"/>
                  </a:solidFill>
                  <a:latin typeface="微软雅黑" panose="020B0503020204020204" pitchFamily="34" charset="-122"/>
                  <a:ea typeface="微软雅黑" panose="020B0503020204020204" pitchFamily="34" charset="-122"/>
                </a:rPr>
                <a:t>）</a:t>
              </a:r>
            </a:p>
          </p:txBody>
        </p:sp>
        <p:sp>
          <p:nvSpPr>
            <p:cNvPr id="8" name="矩形 7"/>
            <p:cNvSpPr/>
            <p:nvPr/>
          </p:nvSpPr>
          <p:spPr>
            <a:xfrm>
              <a:off x="5110675" y="3202545"/>
              <a:ext cx="1146468" cy="538609"/>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手艺技术</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sz="1100" dirty="0">
                  <a:solidFill>
                    <a:schemeClr val="bg1"/>
                  </a:solidFill>
                  <a:latin typeface="微软雅黑" panose="020B0503020204020204" pitchFamily="34" charset="-122"/>
                  <a:ea typeface="微软雅黑" panose="020B0503020204020204" pitchFamily="34" charset="-122"/>
                </a:rPr>
                <a:t>（象限</a:t>
              </a:r>
              <a:r>
                <a:rPr lang="en-US" altLang="zh-CN" sz="1100" dirty="0">
                  <a:solidFill>
                    <a:schemeClr val="bg1"/>
                  </a:solidFill>
                  <a:latin typeface="微软雅黑" panose="020B0503020204020204" pitchFamily="34" charset="-122"/>
                  <a:ea typeface="微软雅黑" panose="020B0503020204020204" pitchFamily="34" charset="-122"/>
                </a:rPr>
                <a:t>III</a:t>
              </a:r>
              <a:r>
                <a:rPr lang="zh-CN" altLang="en-US" sz="1100" dirty="0">
                  <a:solidFill>
                    <a:schemeClr val="bg1"/>
                  </a:solidFill>
                  <a:latin typeface="微软雅黑" panose="020B0503020204020204" pitchFamily="34" charset="-122"/>
                  <a:ea typeface="微软雅黑" panose="020B0503020204020204" pitchFamily="34" charset="-122"/>
                </a:rPr>
                <a:t>）</a:t>
              </a:r>
            </a:p>
          </p:txBody>
        </p:sp>
        <p:sp>
          <p:nvSpPr>
            <p:cNvPr id="9" name="矩形 8"/>
            <p:cNvSpPr/>
            <p:nvPr/>
          </p:nvSpPr>
          <p:spPr>
            <a:xfrm>
              <a:off x="6701078" y="3185269"/>
              <a:ext cx="1338828" cy="538609"/>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非常规技术</a:t>
              </a:r>
              <a:endParaRPr lang="en-US" altLang="zh-CN" b="1" dirty="0">
                <a:solidFill>
                  <a:schemeClr val="bg1"/>
                </a:solidFill>
                <a:latin typeface="微软雅黑" panose="020B0503020204020204" pitchFamily="34" charset="-122"/>
                <a:ea typeface="微软雅黑" panose="020B0503020204020204" pitchFamily="34" charset="-122"/>
              </a:endParaRPr>
            </a:p>
            <a:p>
              <a:pPr algn="ctr"/>
              <a:r>
                <a:rPr lang="zh-CN" altLang="en-US" sz="1100" dirty="0">
                  <a:solidFill>
                    <a:schemeClr val="bg1"/>
                  </a:solidFill>
                  <a:latin typeface="微软雅黑" panose="020B0503020204020204" pitchFamily="34" charset="-122"/>
                  <a:ea typeface="微软雅黑" panose="020B0503020204020204" pitchFamily="34" charset="-122"/>
                </a:rPr>
                <a:t>（象限</a:t>
              </a:r>
              <a:r>
                <a:rPr lang="en-US" altLang="zh-CN" sz="1100" dirty="0">
                  <a:solidFill>
                    <a:schemeClr val="bg1"/>
                  </a:solidFill>
                  <a:latin typeface="微软雅黑" panose="020B0503020204020204" pitchFamily="34" charset="-122"/>
                  <a:ea typeface="微软雅黑" panose="020B0503020204020204" pitchFamily="34" charset="-122"/>
                </a:rPr>
                <a:t>IV</a:t>
              </a:r>
              <a:r>
                <a:rPr lang="zh-CN" altLang="en-US" sz="1100" dirty="0">
                  <a:solidFill>
                    <a:schemeClr val="bg1"/>
                  </a:solidFill>
                  <a:latin typeface="微软雅黑" panose="020B0503020204020204" pitchFamily="34" charset="-122"/>
                  <a:ea typeface="微软雅黑" panose="020B0503020204020204" pitchFamily="34" charset="-122"/>
                </a:rPr>
                <a:t>）</a:t>
              </a:r>
            </a:p>
          </p:txBody>
        </p:sp>
        <p:sp>
          <p:nvSpPr>
            <p:cNvPr id="10" name="TextBox 9"/>
            <p:cNvSpPr txBox="1"/>
            <p:nvPr/>
          </p:nvSpPr>
          <p:spPr>
            <a:xfrm>
              <a:off x="5324496" y="1312283"/>
              <a:ext cx="1152128" cy="307777"/>
            </a:xfrm>
            <a:prstGeom prst="rect">
              <a:avLst/>
            </a:prstGeom>
            <a:noFill/>
          </p:spPr>
          <p:txBody>
            <a:bodyPr wrap="square" rtlCol="0">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少量例外</a:t>
              </a:r>
            </a:p>
          </p:txBody>
        </p:sp>
        <p:sp>
          <p:nvSpPr>
            <p:cNvPr id="11" name="TextBox 10"/>
            <p:cNvSpPr txBox="1"/>
            <p:nvPr/>
          </p:nvSpPr>
          <p:spPr>
            <a:xfrm>
              <a:off x="7140336" y="1326262"/>
              <a:ext cx="1152128" cy="307777"/>
            </a:xfrm>
            <a:prstGeom prst="rect">
              <a:avLst/>
            </a:prstGeom>
            <a:noFill/>
          </p:spPr>
          <p:txBody>
            <a:bodyPr wrap="square" rtlCol="0">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大量例外</a:t>
              </a:r>
            </a:p>
          </p:txBody>
        </p:sp>
        <p:sp>
          <p:nvSpPr>
            <p:cNvPr id="12" name="TextBox 11"/>
            <p:cNvSpPr txBox="1"/>
            <p:nvPr/>
          </p:nvSpPr>
          <p:spPr>
            <a:xfrm>
              <a:off x="4474062" y="1571494"/>
              <a:ext cx="385970" cy="1384995"/>
            </a:xfrm>
            <a:prstGeom prst="rect">
              <a:avLst/>
            </a:prstGeom>
            <a:noFill/>
          </p:spPr>
          <p:txBody>
            <a:bodyPr wrap="square" rtlCol="0">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可系统分析的</a:t>
              </a:r>
            </a:p>
          </p:txBody>
        </p:sp>
        <p:sp>
          <p:nvSpPr>
            <p:cNvPr id="13" name="TextBox 12"/>
            <p:cNvSpPr txBox="1"/>
            <p:nvPr/>
          </p:nvSpPr>
          <p:spPr>
            <a:xfrm>
              <a:off x="4474062" y="3201238"/>
              <a:ext cx="385970" cy="1169551"/>
            </a:xfrm>
            <a:prstGeom prst="rect">
              <a:avLst/>
            </a:prstGeom>
            <a:noFill/>
          </p:spPr>
          <p:txBody>
            <a:bodyPr wrap="square" rtlCol="0">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难以分析的</a:t>
              </a:r>
            </a:p>
          </p:txBody>
        </p:sp>
      </p:grpSp>
      <p:sp>
        <p:nvSpPr>
          <p:cNvPr id="18" name="矩形 17"/>
          <p:cNvSpPr/>
          <p:nvPr/>
        </p:nvSpPr>
        <p:spPr>
          <a:xfrm>
            <a:off x="395536" y="958737"/>
            <a:ext cx="3432467" cy="2885405"/>
          </a:xfrm>
          <a:prstGeom prst="rect">
            <a:avLst/>
          </a:prstGeom>
        </p:spPr>
        <p:txBody>
          <a:bodyPr wrap="square">
            <a:spAutoFit/>
          </a:bodyPr>
          <a:lstStyle/>
          <a:p>
            <a:pPr>
              <a:lnSpc>
                <a:spcPct val="150000"/>
              </a:lnSpc>
            </a:pPr>
            <a:r>
              <a:rPr kumimoji="1" lang="zh-CN" altLang="en-US" sz="1100" dirty="0">
                <a:solidFill>
                  <a:srgbClr val="0070C0"/>
                </a:solidFill>
                <a:latin typeface="微软雅黑" panose="020B0503020204020204" pitchFamily="34" charset="-122"/>
                <a:ea typeface="微软雅黑" panose="020B0503020204020204" pitchFamily="34" charset="-122"/>
              </a:rPr>
              <a:t>　查尔斯</a:t>
            </a:r>
            <a:r>
              <a:rPr kumimoji="1" lang="en-US" altLang="zh-CN" sz="1100" dirty="0">
                <a:solidFill>
                  <a:srgbClr val="0070C0"/>
                </a:solidFill>
                <a:latin typeface="微软雅黑" panose="020B0503020204020204" pitchFamily="34" charset="-122"/>
                <a:ea typeface="微软雅黑" panose="020B0503020204020204" pitchFamily="34" charset="-122"/>
              </a:rPr>
              <a:t>·</a:t>
            </a:r>
            <a:r>
              <a:rPr kumimoji="1" lang="zh-CN" altLang="en-US" sz="1100" dirty="0">
                <a:solidFill>
                  <a:srgbClr val="0070C0"/>
                </a:solidFill>
                <a:latin typeface="微软雅黑" panose="020B0503020204020204" pitchFamily="34" charset="-122"/>
                <a:ea typeface="微软雅黑" panose="020B0503020204020204" pitchFamily="34" charset="-122"/>
              </a:rPr>
              <a:t>佩罗打破了只在制造业内研究技术与组织之间的局限性，把注意力从生产技术转向知识技术上。佩罗使用任务的多变性和问题的可分析性这两个变量，构建了一个</a:t>
            </a:r>
            <a:r>
              <a:rPr kumimoji="1" lang="en-US" altLang="zh-CN" sz="1100" dirty="0">
                <a:solidFill>
                  <a:srgbClr val="0070C0"/>
                </a:solidFill>
                <a:latin typeface="微软雅黑" panose="020B0503020204020204" pitchFamily="34" charset="-122"/>
                <a:ea typeface="微软雅黑" panose="020B0503020204020204" pitchFamily="34" charset="-122"/>
              </a:rPr>
              <a:t>2X2</a:t>
            </a:r>
            <a:r>
              <a:rPr kumimoji="1" lang="zh-CN" altLang="en-US" sz="1100" dirty="0">
                <a:solidFill>
                  <a:srgbClr val="0070C0"/>
                </a:solidFill>
                <a:latin typeface="微软雅黑" panose="020B0503020204020204" pitchFamily="34" charset="-122"/>
                <a:ea typeface="微软雅黑" panose="020B0503020204020204" pitchFamily="34" charset="-122"/>
              </a:rPr>
              <a:t>矩阵</a:t>
            </a:r>
            <a:r>
              <a:rPr kumimoji="1" lang="en-US" altLang="zh-CN" sz="1100" dirty="0">
                <a:solidFill>
                  <a:srgbClr val="0070C0"/>
                </a:solidFill>
                <a:latin typeface="微软雅黑" panose="020B0503020204020204" pitchFamily="34" charset="-122"/>
                <a:ea typeface="微软雅黑" panose="020B0503020204020204" pitchFamily="34" charset="-122"/>
              </a:rPr>
              <a:t>(</a:t>
            </a:r>
            <a:r>
              <a:rPr kumimoji="1" lang="zh-CN" altLang="en-US" sz="1100" dirty="0">
                <a:solidFill>
                  <a:srgbClr val="0070C0"/>
                </a:solidFill>
                <a:latin typeface="微软雅黑" panose="020B0503020204020204" pitchFamily="34" charset="-122"/>
                <a:ea typeface="微软雅黑" panose="020B0503020204020204" pitchFamily="34" charset="-122"/>
              </a:rPr>
              <a:t>如图</a:t>
            </a:r>
            <a:r>
              <a:rPr kumimoji="1" lang="en-US" altLang="zh-CN" sz="1100" dirty="0">
                <a:solidFill>
                  <a:srgbClr val="0070C0"/>
                </a:solidFill>
                <a:latin typeface="微软雅黑" panose="020B0503020204020204" pitchFamily="34" charset="-122"/>
                <a:ea typeface="微软雅黑" panose="020B0503020204020204" pitchFamily="34" charset="-122"/>
              </a:rPr>
              <a:t>)</a:t>
            </a:r>
          </a:p>
          <a:p>
            <a:pPr>
              <a:lnSpc>
                <a:spcPct val="150000"/>
              </a:lnSpc>
            </a:pPr>
            <a:r>
              <a:rPr kumimoji="1" lang="zh-CN" altLang="en-US" sz="1100" dirty="0">
                <a:solidFill>
                  <a:srgbClr val="0070C0"/>
                </a:solidFill>
                <a:latin typeface="微软雅黑" panose="020B0503020204020204" pitchFamily="34" charset="-122"/>
                <a:ea typeface="微软雅黑" panose="020B0503020204020204" pitchFamily="34" charset="-122"/>
              </a:rPr>
              <a:t>　　佩罗提出，从两个方面对技术进行考察：一是任务多变性</a:t>
            </a:r>
            <a:r>
              <a:rPr kumimoji="1" lang="en-US" altLang="zh-CN" sz="1100" dirty="0">
                <a:solidFill>
                  <a:srgbClr val="0070C0"/>
                </a:solidFill>
                <a:latin typeface="微软雅黑" panose="020B0503020204020204" pitchFamily="34" charset="-122"/>
                <a:ea typeface="微软雅黑" panose="020B0503020204020204" pitchFamily="34" charset="-122"/>
              </a:rPr>
              <a:t>(</a:t>
            </a:r>
            <a:r>
              <a:rPr kumimoji="1" lang="zh-CN" altLang="en-US" sz="1100" dirty="0">
                <a:solidFill>
                  <a:srgbClr val="0070C0"/>
                </a:solidFill>
                <a:latin typeface="微软雅黑" panose="020B0503020204020204" pitchFamily="34" charset="-122"/>
                <a:ea typeface="微软雅黑" panose="020B0503020204020204" pitchFamily="34" charset="-122"/>
              </a:rPr>
              <a:t>分为：少量例外、很多例外</a:t>
            </a:r>
            <a:r>
              <a:rPr kumimoji="1" lang="en-US" altLang="zh-CN" sz="1100" dirty="0">
                <a:solidFill>
                  <a:srgbClr val="0070C0"/>
                </a:solidFill>
                <a:latin typeface="微软雅黑" panose="020B0503020204020204" pitchFamily="34" charset="-122"/>
                <a:ea typeface="微软雅黑" panose="020B0503020204020204" pitchFamily="34" charset="-122"/>
              </a:rPr>
              <a:t>)</a:t>
            </a:r>
            <a:r>
              <a:rPr kumimoji="1" lang="zh-CN" altLang="en-US" sz="1100" dirty="0">
                <a:solidFill>
                  <a:srgbClr val="0070C0"/>
                </a:solidFill>
                <a:latin typeface="微软雅黑" panose="020B0503020204020204" pitchFamily="34" charset="-122"/>
                <a:ea typeface="微软雅黑" panose="020B0503020204020204" pitchFamily="34" charset="-122"/>
              </a:rPr>
              <a:t>，即技术在工作中遇到例外的数量；二是问题可分析性</a:t>
            </a:r>
            <a:r>
              <a:rPr kumimoji="1" lang="en-US" altLang="zh-CN" sz="1100" dirty="0">
                <a:solidFill>
                  <a:srgbClr val="0070C0"/>
                </a:solidFill>
                <a:latin typeface="微软雅黑" panose="020B0503020204020204" pitchFamily="34" charset="-122"/>
                <a:ea typeface="微软雅黑" panose="020B0503020204020204" pitchFamily="34" charset="-122"/>
              </a:rPr>
              <a:t>(</a:t>
            </a:r>
            <a:r>
              <a:rPr kumimoji="1" lang="zh-CN" altLang="en-US" sz="1100" dirty="0">
                <a:solidFill>
                  <a:srgbClr val="0070C0"/>
                </a:solidFill>
                <a:latin typeface="微软雅黑" panose="020B0503020204020204" pitchFamily="34" charset="-122"/>
                <a:ea typeface="微软雅黑" panose="020B0503020204020204" pitchFamily="34" charset="-122"/>
              </a:rPr>
              <a:t>分为：确定的、不确定的</a:t>
            </a:r>
            <a:r>
              <a:rPr kumimoji="1" lang="en-US" altLang="zh-CN" sz="1100" dirty="0">
                <a:solidFill>
                  <a:srgbClr val="0070C0"/>
                </a:solidFill>
                <a:latin typeface="微软雅黑" panose="020B0503020204020204" pitchFamily="34" charset="-122"/>
                <a:ea typeface="微软雅黑" panose="020B0503020204020204" pitchFamily="34" charset="-122"/>
              </a:rPr>
              <a:t>)</a:t>
            </a:r>
            <a:r>
              <a:rPr kumimoji="1" lang="zh-CN" altLang="en-US" sz="1100" dirty="0">
                <a:solidFill>
                  <a:srgbClr val="0070C0"/>
                </a:solidFill>
                <a:latin typeface="微软雅黑" panose="020B0503020204020204" pitchFamily="34" charset="-122"/>
                <a:ea typeface="微软雅黑" panose="020B0503020204020204" pitchFamily="34" charset="-122"/>
              </a:rPr>
              <a:t>，即技术在工作过程中可被分析的难易程度。根据上述两项维度标准，佩罗将技术划分为四种不同的类型：常规技术、工程技术、工艺技术和非常规技术。</a:t>
            </a:r>
          </a:p>
        </p:txBody>
      </p:sp>
      <p:sp>
        <p:nvSpPr>
          <p:cNvPr id="19" name="矩形 18"/>
          <p:cNvSpPr/>
          <p:nvPr/>
        </p:nvSpPr>
        <p:spPr>
          <a:xfrm>
            <a:off x="539552" y="3893573"/>
            <a:ext cx="4572000" cy="938719"/>
          </a:xfrm>
          <a:prstGeom prst="rect">
            <a:avLst/>
          </a:prstGeom>
        </p:spPr>
        <p:txBody>
          <a:bodyPr>
            <a:spAutoFit/>
          </a:bodyPr>
          <a:lstStyle/>
          <a:p>
            <a:r>
              <a:rPr kumimoji="1" lang="zh-CN" altLang="en-US" sz="1100" dirty="0">
                <a:solidFill>
                  <a:srgbClr val="C00000"/>
                </a:solidFill>
                <a:latin typeface="微软雅黑" panose="020B0503020204020204" pitchFamily="34" charset="-122"/>
                <a:ea typeface="微软雅黑" panose="020B0503020204020204" pitchFamily="34" charset="-122"/>
              </a:rPr>
              <a:t>佩罗指出控制和协调方法必须因技术类型而异</a:t>
            </a:r>
          </a:p>
          <a:p>
            <a:r>
              <a:rPr kumimoji="1" lang="zh-CN" altLang="en-US" sz="1100" dirty="0">
                <a:solidFill>
                  <a:srgbClr val="C00000"/>
                </a:solidFill>
                <a:latin typeface="微软雅黑" panose="020B0503020204020204" pitchFamily="34" charset="-122"/>
                <a:ea typeface="微软雅黑" panose="020B0503020204020204" pitchFamily="34" charset="-122"/>
              </a:rPr>
              <a:t>常规的技术</a:t>
            </a:r>
            <a:r>
              <a:rPr kumimoji="1" lang="en-US" altLang="zh-CN" sz="1100" dirty="0">
                <a:solidFill>
                  <a:srgbClr val="C00000"/>
                </a:solidFill>
                <a:latin typeface="微软雅黑" panose="020B0503020204020204" pitchFamily="34" charset="-122"/>
                <a:ea typeface="微软雅黑" panose="020B0503020204020204" pitchFamily="34" charset="-122"/>
              </a:rPr>
              <a:t>——</a:t>
            </a:r>
            <a:r>
              <a:rPr kumimoji="1" lang="zh-CN" altLang="en-US" sz="1100" dirty="0">
                <a:solidFill>
                  <a:srgbClr val="C00000"/>
                </a:solidFill>
                <a:latin typeface="微软雅黑" panose="020B0503020204020204" pitchFamily="34" charset="-122"/>
                <a:ea typeface="微软雅黑" panose="020B0503020204020204" pitchFamily="34" charset="-122"/>
              </a:rPr>
              <a:t>高度正规化和集权化的结构</a:t>
            </a:r>
          </a:p>
          <a:p>
            <a:r>
              <a:rPr kumimoji="1" lang="zh-CN" altLang="en-US" sz="1100" dirty="0">
                <a:solidFill>
                  <a:srgbClr val="C00000"/>
                </a:solidFill>
                <a:latin typeface="微软雅黑" panose="020B0503020204020204" pitchFamily="34" charset="-122"/>
                <a:ea typeface="微软雅黑" panose="020B0503020204020204" pitchFamily="34" charset="-122"/>
              </a:rPr>
              <a:t>非常规的技术</a:t>
            </a:r>
            <a:r>
              <a:rPr kumimoji="1" lang="en-US" altLang="zh-CN" sz="1100" dirty="0">
                <a:solidFill>
                  <a:srgbClr val="C00000"/>
                </a:solidFill>
                <a:latin typeface="微软雅黑" panose="020B0503020204020204" pitchFamily="34" charset="-122"/>
                <a:ea typeface="微软雅黑" panose="020B0503020204020204" pitchFamily="34" charset="-122"/>
              </a:rPr>
              <a:t>——</a:t>
            </a:r>
            <a:r>
              <a:rPr kumimoji="1" lang="zh-CN" altLang="en-US" sz="1100" dirty="0">
                <a:solidFill>
                  <a:srgbClr val="C00000"/>
                </a:solidFill>
                <a:latin typeface="微软雅黑" panose="020B0503020204020204" pitchFamily="34" charset="-122"/>
                <a:ea typeface="微软雅黑" panose="020B0503020204020204" pitchFamily="34" charset="-122"/>
              </a:rPr>
              <a:t>分权化，低程度的正规化</a:t>
            </a:r>
          </a:p>
          <a:p>
            <a:r>
              <a:rPr kumimoji="1" lang="zh-CN" altLang="en-US" sz="1100" dirty="0">
                <a:solidFill>
                  <a:srgbClr val="C00000"/>
                </a:solidFill>
                <a:latin typeface="微软雅黑" panose="020B0503020204020204" pitchFamily="34" charset="-122"/>
                <a:ea typeface="微软雅黑" panose="020B0503020204020204" pitchFamily="34" charset="-122"/>
              </a:rPr>
              <a:t>手艺技术</a:t>
            </a:r>
            <a:r>
              <a:rPr kumimoji="1" lang="en-US" altLang="zh-CN" sz="1100" dirty="0">
                <a:solidFill>
                  <a:srgbClr val="C00000"/>
                </a:solidFill>
                <a:latin typeface="微软雅黑" panose="020B0503020204020204" pitchFamily="34" charset="-122"/>
                <a:ea typeface="微软雅黑" panose="020B0503020204020204" pitchFamily="34" charset="-122"/>
              </a:rPr>
              <a:t>——</a:t>
            </a:r>
            <a:r>
              <a:rPr kumimoji="1" lang="zh-CN" altLang="en-US" sz="1100" dirty="0">
                <a:solidFill>
                  <a:srgbClr val="C00000"/>
                </a:solidFill>
                <a:latin typeface="微软雅黑" panose="020B0503020204020204" pitchFamily="34" charset="-122"/>
                <a:ea typeface="微软雅黑" panose="020B0503020204020204" pitchFamily="34" charset="-122"/>
              </a:rPr>
              <a:t>相对常规技术需要分权化</a:t>
            </a:r>
          </a:p>
          <a:p>
            <a:r>
              <a:rPr kumimoji="1" lang="zh-CN" altLang="en-US" sz="1100" dirty="0">
                <a:solidFill>
                  <a:srgbClr val="C00000"/>
                </a:solidFill>
                <a:latin typeface="微软雅黑" panose="020B0503020204020204" pitchFamily="34" charset="-122"/>
                <a:ea typeface="微软雅黑" panose="020B0503020204020204" pitchFamily="34" charset="-122"/>
              </a:rPr>
              <a:t>工程技术</a:t>
            </a:r>
            <a:r>
              <a:rPr kumimoji="1" lang="en-US" altLang="zh-CN" sz="1100" dirty="0">
                <a:solidFill>
                  <a:srgbClr val="C00000"/>
                </a:solidFill>
                <a:latin typeface="微软雅黑" panose="020B0503020204020204" pitchFamily="34" charset="-122"/>
                <a:ea typeface="微软雅黑" panose="020B0503020204020204" pitchFamily="34" charset="-122"/>
              </a:rPr>
              <a:t>——</a:t>
            </a:r>
            <a:r>
              <a:rPr kumimoji="1" lang="zh-CN" altLang="en-US" sz="1100" dirty="0">
                <a:solidFill>
                  <a:srgbClr val="C00000"/>
                </a:solidFill>
                <a:latin typeface="微软雅黑" panose="020B0503020204020204" pitchFamily="34" charset="-122"/>
                <a:ea typeface="微软雅黑" panose="020B0503020204020204" pitchFamily="34" charset="-122"/>
              </a:rPr>
              <a:t>适当分散决策权，以低正规化来保持组织的灵活性</a:t>
            </a:r>
          </a:p>
        </p:txBody>
      </p:sp>
      <p:sp>
        <p:nvSpPr>
          <p:cNvPr id="20" name="椭圆 19">
            <a:hlinkClick r:id="rId2"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262643052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4.3.2 </a:t>
            </a:r>
            <a:r>
              <a:rPr lang="zh-CN" altLang="en-US" dirty="0"/>
              <a:t>瑞定的学习模型</a:t>
            </a:r>
          </a:p>
        </p:txBody>
      </p:sp>
      <p:sp>
        <p:nvSpPr>
          <p:cNvPr id="4" name="矩形 3"/>
          <p:cNvSpPr/>
          <p:nvPr/>
        </p:nvSpPr>
        <p:spPr>
          <a:xfrm>
            <a:off x="539552" y="896183"/>
            <a:ext cx="3576051" cy="3693319"/>
          </a:xfrm>
          <a:prstGeom prst="rect">
            <a:avLst/>
          </a:prstGeom>
        </p:spPr>
        <p:txBody>
          <a:bodyPr wrap="square">
            <a:spAutoFit/>
          </a:bodyPr>
          <a:lstStyle/>
          <a:p>
            <a:pPr>
              <a:lnSpc>
                <a:spcPct val="150000"/>
              </a:lnSpc>
            </a:pPr>
            <a:r>
              <a:rPr lang="zh-CN" altLang="en-US" sz="1200" dirty="0">
                <a:solidFill>
                  <a:srgbClr val="0070C0"/>
                </a:solidFill>
                <a:latin typeface="微软雅黑" panose="020B0503020204020204" pitchFamily="34" charset="-122"/>
                <a:ea typeface="微软雅黑" panose="020B0503020204020204" pitchFamily="34" charset="-122"/>
              </a:rPr>
              <a:t>约翰</a:t>
            </a:r>
            <a:r>
              <a:rPr lang="en-US" altLang="zh-CN" sz="1200" dirty="0">
                <a:solidFill>
                  <a:srgbClr val="0070C0"/>
                </a:solidFill>
                <a:latin typeface="微软雅黑" panose="020B0503020204020204" pitchFamily="34" charset="-122"/>
                <a:ea typeface="微软雅黑" panose="020B0503020204020204" pitchFamily="34" charset="-122"/>
              </a:rPr>
              <a:t>·</a:t>
            </a:r>
            <a:r>
              <a:rPr lang="zh-CN" altLang="en-US" sz="1200" dirty="0">
                <a:solidFill>
                  <a:srgbClr val="0070C0"/>
                </a:solidFill>
                <a:latin typeface="微软雅黑" panose="020B0503020204020204" pitchFamily="34" charset="-122"/>
                <a:ea typeface="微软雅黑" panose="020B0503020204020204" pitchFamily="34" charset="-122"/>
              </a:rPr>
              <a:t>瑞定（</a:t>
            </a:r>
            <a:r>
              <a:rPr lang="en-US" altLang="zh-CN" sz="1200" dirty="0">
                <a:solidFill>
                  <a:srgbClr val="0070C0"/>
                </a:solidFill>
                <a:latin typeface="微软雅黑" panose="020B0503020204020204" pitchFamily="34" charset="-122"/>
                <a:ea typeface="微软雅黑" panose="020B0503020204020204" pitchFamily="34" charset="-122"/>
              </a:rPr>
              <a:t>John Redding</a:t>
            </a:r>
            <a:r>
              <a:rPr lang="zh-CN" altLang="en-US" sz="1200" dirty="0">
                <a:solidFill>
                  <a:srgbClr val="0070C0"/>
                </a:solidFill>
                <a:latin typeface="微软雅黑" panose="020B0503020204020204" pitchFamily="34" charset="-122"/>
                <a:ea typeface="微软雅黑" panose="020B0503020204020204" pitchFamily="34" charset="-122"/>
              </a:rPr>
              <a:t>）主要从战略规划理论的角度，分析组织学习的各种模式及学习型企业的基本特点，提出了被称为“第四种模型”的学习型组织理论。它有四个基本特点，即“持续准备</a:t>
            </a:r>
            <a:r>
              <a:rPr lang="en-US" altLang="zh-CN" sz="1200" dirty="0">
                <a:solidFill>
                  <a:srgbClr val="0070C0"/>
                </a:solidFill>
                <a:latin typeface="微软雅黑" panose="020B0503020204020204" pitchFamily="34" charset="-122"/>
                <a:ea typeface="微软雅黑" panose="020B0503020204020204" pitchFamily="34" charset="-122"/>
              </a:rPr>
              <a:t>——</a:t>
            </a:r>
            <a:r>
              <a:rPr lang="zh-CN" altLang="en-US" sz="1200" dirty="0">
                <a:solidFill>
                  <a:srgbClr val="0070C0"/>
                </a:solidFill>
                <a:latin typeface="微软雅黑" panose="020B0503020204020204" pitchFamily="34" charset="-122"/>
                <a:ea typeface="微软雅黑" panose="020B0503020204020204" pitchFamily="34" charset="-122"/>
              </a:rPr>
              <a:t>不断计划</a:t>
            </a:r>
            <a:r>
              <a:rPr lang="en-US" altLang="zh-CN" sz="1200" dirty="0">
                <a:solidFill>
                  <a:srgbClr val="0070C0"/>
                </a:solidFill>
                <a:latin typeface="微软雅黑" panose="020B0503020204020204" pitchFamily="34" charset="-122"/>
                <a:ea typeface="微软雅黑" panose="020B0503020204020204" pitchFamily="34" charset="-122"/>
              </a:rPr>
              <a:t>——</a:t>
            </a:r>
            <a:r>
              <a:rPr lang="zh-CN" altLang="en-US" sz="1200" dirty="0">
                <a:solidFill>
                  <a:srgbClr val="0070C0"/>
                </a:solidFill>
                <a:latin typeface="微软雅黑" panose="020B0503020204020204" pitchFamily="34" charset="-122"/>
                <a:ea typeface="微软雅黑" panose="020B0503020204020204" pitchFamily="34" charset="-122"/>
              </a:rPr>
              <a:t>即兴推行</a:t>
            </a:r>
            <a:r>
              <a:rPr lang="en-US" altLang="zh-CN" sz="1200" dirty="0">
                <a:solidFill>
                  <a:srgbClr val="0070C0"/>
                </a:solidFill>
                <a:latin typeface="微软雅黑" panose="020B0503020204020204" pitchFamily="34" charset="-122"/>
                <a:ea typeface="微软雅黑" panose="020B0503020204020204" pitchFamily="34" charset="-122"/>
              </a:rPr>
              <a:t>——</a:t>
            </a:r>
            <a:r>
              <a:rPr lang="zh-CN" altLang="en-US" sz="1200" dirty="0">
                <a:solidFill>
                  <a:srgbClr val="0070C0"/>
                </a:solidFill>
                <a:latin typeface="微软雅黑" panose="020B0503020204020204" pitchFamily="34" charset="-122"/>
                <a:ea typeface="微软雅黑" panose="020B0503020204020204" pitchFamily="34" charset="-122"/>
              </a:rPr>
              <a:t>行动学习”。简单来说，约翰</a:t>
            </a:r>
            <a:r>
              <a:rPr lang="en-US" altLang="zh-CN" sz="1200" dirty="0">
                <a:solidFill>
                  <a:srgbClr val="0070C0"/>
                </a:solidFill>
                <a:latin typeface="微软雅黑" panose="020B0503020204020204" pitchFamily="34" charset="-122"/>
                <a:ea typeface="微软雅黑" panose="020B0503020204020204" pitchFamily="34" charset="-122"/>
              </a:rPr>
              <a:t>·</a:t>
            </a:r>
            <a:r>
              <a:rPr lang="zh-CN" altLang="en-US" sz="1200" dirty="0">
                <a:solidFill>
                  <a:srgbClr val="0070C0"/>
                </a:solidFill>
                <a:latin typeface="微软雅黑" panose="020B0503020204020204" pitchFamily="34" charset="-122"/>
                <a:ea typeface="微软雅黑" panose="020B0503020204020204" pitchFamily="34" charset="-122"/>
              </a:rPr>
              <a:t>瑞定模式认为，任何企业的运行都包括准备、计划、推行三个阶段，而学习型企业不应该是先学习而后实施准备、计划和推行。学习与工作是不可分割的，学习型组织强调的是在行动中学习，强调边学习边准备、边学习边计划、边学习边推行。学习贯穿准备、计划和实施的每一个阶段，是“全过程学习”，即学习必须贯穿于组织系统运行的整个过程之中。</a:t>
            </a:r>
          </a:p>
        </p:txBody>
      </p:sp>
      <p:sp>
        <p:nvSpPr>
          <p:cNvPr id="5" name="圆角矩形 4"/>
          <p:cNvSpPr/>
          <p:nvPr/>
        </p:nvSpPr>
        <p:spPr>
          <a:xfrm>
            <a:off x="4360151" y="1552040"/>
            <a:ext cx="1080120" cy="54835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准备</a:t>
            </a:r>
          </a:p>
        </p:txBody>
      </p:sp>
      <p:sp>
        <p:nvSpPr>
          <p:cNvPr id="6" name="圆角矩形 5"/>
          <p:cNvSpPr/>
          <p:nvPr/>
        </p:nvSpPr>
        <p:spPr>
          <a:xfrm>
            <a:off x="5944327" y="1552040"/>
            <a:ext cx="1080120" cy="54835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计划</a:t>
            </a:r>
          </a:p>
        </p:txBody>
      </p:sp>
      <p:sp>
        <p:nvSpPr>
          <p:cNvPr id="7" name="圆角矩形 6"/>
          <p:cNvSpPr/>
          <p:nvPr/>
        </p:nvSpPr>
        <p:spPr>
          <a:xfrm>
            <a:off x="7456495" y="1552040"/>
            <a:ext cx="1080120" cy="54835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推行</a:t>
            </a:r>
          </a:p>
        </p:txBody>
      </p:sp>
      <p:cxnSp>
        <p:nvCxnSpPr>
          <p:cNvPr id="9" name="直接箭头连接符 8"/>
          <p:cNvCxnSpPr>
            <a:stCxn id="5" idx="3"/>
            <a:endCxn id="6" idx="1"/>
          </p:cNvCxnSpPr>
          <p:nvPr/>
        </p:nvCxnSpPr>
        <p:spPr>
          <a:xfrm>
            <a:off x="5440271" y="1826217"/>
            <a:ext cx="504056" cy="0"/>
          </a:xfrm>
          <a:prstGeom prst="straightConnector1">
            <a:avLst/>
          </a:prstGeom>
          <a:ln w="15875">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a:stCxn id="6" idx="3"/>
            <a:endCxn id="7" idx="1"/>
          </p:cNvCxnSpPr>
          <p:nvPr/>
        </p:nvCxnSpPr>
        <p:spPr>
          <a:xfrm>
            <a:off x="7024447" y="1826217"/>
            <a:ext cx="432048" cy="0"/>
          </a:xfrm>
          <a:prstGeom prst="straightConnector1">
            <a:avLst/>
          </a:prstGeom>
          <a:ln w="15875">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3844" y="1244263"/>
            <a:ext cx="2272427" cy="307777"/>
          </a:xfrm>
          <a:prstGeom prst="rect">
            <a:avLst/>
          </a:prstGeom>
          <a:noFill/>
        </p:spPr>
        <p:txBody>
          <a:bodyPr wrap="square" rtlCol="0">
            <a:spAutoFit/>
          </a:bodyPr>
          <a:lstStyle/>
          <a:p>
            <a:r>
              <a:rPr lang="zh-CN" altLang="en-US" sz="1400" dirty="0">
                <a:solidFill>
                  <a:srgbClr val="C00000"/>
                </a:solidFill>
                <a:latin typeface="微软雅黑" panose="020B0503020204020204" pitchFamily="34" charset="-122"/>
                <a:ea typeface="微软雅黑" panose="020B0503020204020204" pitchFamily="34" charset="-122"/>
              </a:rPr>
              <a:t>一般企业运行</a:t>
            </a:r>
          </a:p>
        </p:txBody>
      </p:sp>
      <p:sp>
        <p:nvSpPr>
          <p:cNvPr id="16" name="圆角矩形 15"/>
          <p:cNvSpPr/>
          <p:nvPr/>
        </p:nvSpPr>
        <p:spPr>
          <a:xfrm>
            <a:off x="4360152" y="2931790"/>
            <a:ext cx="643896" cy="54835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持续准备</a:t>
            </a:r>
          </a:p>
        </p:txBody>
      </p:sp>
      <p:sp>
        <p:nvSpPr>
          <p:cNvPr id="17" name="圆角矩形 16"/>
          <p:cNvSpPr/>
          <p:nvPr/>
        </p:nvSpPr>
        <p:spPr>
          <a:xfrm>
            <a:off x="5508105" y="2931790"/>
            <a:ext cx="643896" cy="54835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不断计划</a:t>
            </a:r>
          </a:p>
        </p:txBody>
      </p:sp>
      <p:sp>
        <p:nvSpPr>
          <p:cNvPr id="18" name="圆角矩形 17"/>
          <p:cNvSpPr/>
          <p:nvPr/>
        </p:nvSpPr>
        <p:spPr>
          <a:xfrm>
            <a:off x="6732241" y="2931790"/>
            <a:ext cx="643896" cy="54835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即兴推行</a:t>
            </a:r>
          </a:p>
        </p:txBody>
      </p:sp>
      <p:sp>
        <p:nvSpPr>
          <p:cNvPr id="19" name="圆角矩形 18"/>
          <p:cNvSpPr/>
          <p:nvPr/>
        </p:nvSpPr>
        <p:spPr>
          <a:xfrm>
            <a:off x="7996556" y="2931790"/>
            <a:ext cx="643896" cy="548354"/>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latin typeface="微软雅黑" panose="020B0503020204020204" pitchFamily="34" charset="-122"/>
                <a:ea typeface="微软雅黑" panose="020B0503020204020204" pitchFamily="34" charset="-122"/>
              </a:rPr>
              <a:t>行动学习</a:t>
            </a:r>
          </a:p>
        </p:txBody>
      </p:sp>
      <p:cxnSp>
        <p:nvCxnSpPr>
          <p:cNvPr id="20" name="直接箭头连接符 19"/>
          <p:cNvCxnSpPr>
            <a:stCxn id="16" idx="3"/>
            <a:endCxn id="17" idx="1"/>
          </p:cNvCxnSpPr>
          <p:nvPr/>
        </p:nvCxnSpPr>
        <p:spPr>
          <a:xfrm>
            <a:off x="5004048" y="3205967"/>
            <a:ext cx="504057" cy="0"/>
          </a:xfrm>
          <a:prstGeom prst="straightConnector1">
            <a:avLst/>
          </a:prstGeom>
          <a:ln w="15875">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a:stCxn id="17" idx="3"/>
            <a:endCxn id="18" idx="1"/>
          </p:cNvCxnSpPr>
          <p:nvPr/>
        </p:nvCxnSpPr>
        <p:spPr>
          <a:xfrm>
            <a:off x="6152001" y="3205967"/>
            <a:ext cx="580240" cy="0"/>
          </a:xfrm>
          <a:prstGeom prst="straightConnector1">
            <a:avLst/>
          </a:prstGeom>
          <a:ln w="15875">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a:stCxn id="18" idx="3"/>
            <a:endCxn id="19" idx="1"/>
          </p:cNvCxnSpPr>
          <p:nvPr/>
        </p:nvCxnSpPr>
        <p:spPr>
          <a:xfrm>
            <a:off x="7376137" y="3205967"/>
            <a:ext cx="620419" cy="0"/>
          </a:xfrm>
          <a:prstGeom prst="straightConnector1">
            <a:avLst/>
          </a:prstGeom>
          <a:ln w="15875">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353844" y="2571750"/>
            <a:ext cx="2272427" cy="307777"/>
          </a:xfrm>
          <a:prstGeom prst="rect">
            <a:avLst/>
          </a:prstGeom>
          <a:noFill/>
        </p:spPr>
        <p:txBody>
          <a:bodyPr wrap="square" rtlCol="0">
            <a:spAutoFit/>
          </a:bodyPr>
          <a:lstStyle/>
          <a:p>
            <a:r>
              <a:rPr lang="zh-CN" altLang="en-US" sz="1400" dirty="0">
                <a:solidFill>
                  <a:srgbClr val="C00000"/>
                </a:solidFill>
                <a:latin typeface="微软雅黑" panose="020B0503020204020204" pitchFamily="34" charset="-122"/>
                <a:ea typeface="微软雅黑" panose="020B0503020204020204" pitchFamily="34" charset="-122"/>
              </a:rPr>
              <a:t>学习型企业运行</a:t>
            </a:r>
          </a:p>
        </p:txBody>
      </p:sp>
      <p:sp>
        <p:nvSpPr>
          <p:cNvPr id="21" name="椭圆 20">
            <a:hlinkClick r:id="rId2"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35643968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过渡页</a:t>
            </a:r>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0"/>
          </p:nvPr>
        </p:nvSpPr>
        <p:spPr>
          <a:xfrm>
            <a:off x="457200" y="4767263"/>
            <a:ext cx="2133600" cy="273844"/>
          </a:xfrm>
        </p:spPr>
        <p:txBody>
          <a:bodyPr/>
          <a:lstStyle/>
          <a:p>
            <a:fld id="{C23BE8A3-4098-4EC4-8DEB-0A0778DE3B3B}" type="slidenum">
              <a:rPr lang="en-US" altLang="zh-CN"/>
              <a:pPr/>
              <a:t>88</a:t>
            </a:fld>
            <a:endParaRPr lang="en-US" altLang="zh-CN"/>
          </a:p>
        </p:txBody>
      </p:sp>
      <p:sp>
        <p:nvSpPr>
          <p:cNvPr id="5" name="Rectangle 13"/>
          <p:cNvSpPr>
            <a:spLocks noChangeArrowheads="1"/>
          </p:cNvSpPr>
          <p:nvPr/>
        </p:nvSpPr>
        <p:spPr bwMode="auto">
          <a:xfrm>
            <a:off x="3343276" y="0"/>
            <a:ext cx="5800725" cy="5143500"/>
          </a:xfrm>
          <a:prstGeom prst="rect">
            <a:avLst/>
          </a:prstGeom>
          <a:solidFill>
            <a:schemeClr val="bg1"/>
          </a:solidFill>
          <a:ln w="9525">
            <a:noFill/>
            <a:miter lim="800000"/>
            <a:headEnd/>
            <a:tailEnd/>
          </a:ln>
          <a:effectLst/>
        </p:spPr>
        <p:txBody>
          <a:bodyPr wrap="none" anchor="ctr"/>
          <a:lstStyle/>
          <a:p>
            <a:endParaRPr lang="zh-CN" altLang="en-US"/>
          </a:p>
        </p:txBody>
      </p:sp>
      <p:sp>
        <p:nvSpPr>
          <p:cNvPr id="6" name="Rectangle 6"/>
          <p:cNvSpPr>
            <a:spLocks noChangeArrowheads="1"/>
          </p:cNvSpPr>
          <p:nvPr/>
        </p:nvSpPr>
        <p:spPr bwMode="auto">
          <a:xfrm>
            <a:off x="0" y="0"/>
            <a:ext cx="3352800" cy="5141912"/>
          </a:xfrm>
          <a:prstGeom prst="rect">
            <a:avLst/>
          </a:prstGeom>
          <a:solidFill>
            <a:srgbClr val="0070C0"/>
          </a:solidFill>
          <a:ln w="25400" algn="ctr">
            <a:noFill/>
            <a:miter lim="800000"/>
            <a:headEnd/>
            <a:tailEnd/>
          </a:ln>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 name="TextBox 15"/>
          <p:cNvSpPr txBox="1"/>
          <p:nvPr/>
        </p:nvSpPr>
        <p:spPr>
          <a:xfrm>
            <a:off x="1033463" y="2585240"/>
            <a:ext cx="2376487" cy="579258"/>
          </a:xfrm>
          <a:prstGeom prst="rect">
            <a:avLst/>
          </a:prstGeom>
          <a:noFill/>
        </p:spPr>
        <p:txBody>
          <a:bodyPr>
            <a:spAutoFit/>
          </a:bodyPr>
          <a:lstStyle/>
          <a:p>
            <a:pPr algn="ctr"/>
            <a:r>
              <a:rPr lang="en-US" altLang="zh-CN" sz="3200" dirty="0">
                <a:solidFill>
                  <a:schemeClr val="bg1"/>
                </a:solidFill>
                <a:latin typeface="Agency FB" pitchFamily="34" charset="0"/>
                <a:ea typeface="Adobe 宋体 Std L" pitchFamily="18" charset="-122"/>
              </a:rPr>
              <a:t>Contents Page</a:t>
            </a:r>
          </a:p>
        </p:txBody>
      </p:sp>
      <p:sp>
        <p:nvSpPr>
          <p:cNvPr id="8" name="文本框 52"/>
          <p:cNvSpPr txBox="1"/>
          <p:nvPr/>
        </p:nvSpPr>
        <p:spPr>
          <a:xfrm>
            <a:off x="1033463" y="1699689"/>
            <a:ext cx="2376487" cy="853811"/>
          </a:xfrm>
          <a:prstGeom prst="rect">
            <a:avLst/>
          </a:prstGeom>
          <a:noFill/>
        </p:spPr>
        <p:txBody>
          <a:bodyPr>
            <a:spAutoFit/>
          </a:bodyPr>
          <a:lstStyle/>
          <a:p>
            <a:pPr algn="ctr" fontAlgn="auto">
              <a:spcBef>
                <a:spcPts val="0"/>
              </a:spcBef>
              <a:spcAft>
                <a:spcPts val="0"/>
              </a:spcAft>
              <a:defRPr/>
            </a:pPr>
            <a:r>
              <a:rPr lang="zh-CN" altLang="en-US" sz="5000" b="1" dirty="0">
                <a:solidFill>
                  <a:schemeClr val="bg1"/>
                </a:solidFill>
                <a:latin typeface="+mn-lt"/>
                <a:ea typeface="微软雅黑"/>
              </a:rPr>
              <a:t>目录页</a:t>
            </a:r>
          </a:p>
        </p:txBody>
      </p:sp>
      <p:sp>
        <p:nvSpPr>
          <p:cNvPr id="9" name="对角圆角矩形 28"/>
          <p:cNvSpPr>
            <a:spLocks noChangeArrowheads="1"/>
          </p:cNvSpPr>
          <p:nvPr/>
        </p:nvSpPr>
        <p:spPr bwMode="auto">
          <a:xfrm>
            <a:off x="4176714" y="2642743"/>
            <a:ext cx="4175125" cy="649087"/>
          </a:xfrm>
          <a:custGeom>
            <a:avLst/>
            <a:gdLst>
              <a:gd name="T0" fmla="*/ 4176464 w 4176464"/>
              <a:gd name="T1" fmla="*/ 324036 h 648072"/>
              <a:gd name="T2" fmla="*/ 2088232 w 4176464"/>
              <a:gd name="T3" fmla="*/ 648072 h 648072"/>
              <a:gd name="T4" fmla="*/ 0 w 4176464"/>
              <a:gd name="T5" fmla="*/ 324036 h 648072"/>
              <a:gd name="T6" fmla="*/ 2088232 w 4176464"/>
              <a:gd name="T7" fmla="*/ 0 h 648072"/>
              <a:gd name="T8" fmla="*/ 0 60000 65536"/>
              <a:gd name="T9" fmla="*/ 5898240 60000 65536"/>
              <a:gd name="T10" fmla="*/ 11796480 60000 65536"/>
              <a:gd name="T11" fmla="*/ 17694720 60000 65536"/>
              <a:gd name="T12" fmla="*/ 39753 w 4176464"/>
              <a:gd name="T13" fmla="*/ 39753 h 648072"/>
              <a:gd name="T14" fmla="*/ 4136711 w 4176464"/>
              <a:gd name="T15" fmla="*/ 608319 h 648072"/>
            </a:gdLst>
            <a:ahLst/>
            <a:cxnLst>
              <a:cxn ang="T8">
                <a:pos x="T0" y="T1"/>
              </a:cxn>
              <a:cxn ang="T9">
                <a:pos x="T2" y="T3"/>
              </a:cxn>
              <a:cxn ang="T10">
                <a:pos x="T4" y="T5"/>
              </a:cxn>
              <a:cxn ang="T11">
                <a:pos x="T6" y="T7"/>
              </a:cxn>
            </a:cxnLst>
            <a:rect l="T12" t="T13" r="T14" b="T15"/>
            <a:pathLst>
              <a:path w="4176464" h="648072">
                <a:moveTo>
                  <a:pt x="135726" y="0"/>
                </a:moveTo>
                <a:lnTo>
                  <a:pt x="4176464" y="0"/>
                </a:lnTo>
                <a:lnTo>
                  <a:pt x="4176464" y="512346"/>
                </a:lnTo>
                <a:cubicBezTo>
                  <a:pt x="4176464" y="587305"/>
                  <a:pt x="4115697" y="648071"/>
                  <a:pt x="4040738" y="648072"/>
                </a:cubicBezTo>
                <a:lnTo>
                  <a:pt x="0" y="648072"/>
                </a:lnTo>
                <a:lnTo>
                  <a:pt x="0" y="135726"/>
                </a:lnTo>
                <a:cubicBezTo>
                  <a:pt x="0" y="60766"/>
                  <a:pt x="60766" y="0"/>
                  <a:pt x="135725" y="0"/>
                </a:cubicBezTo>
                <a:close/>
              </a:path>
            </a:pathLst>
          </a:custGeom>
          <a:solidFill>
            <a:srgbClr val="0070C0"/>
          </a:solidFill>
          <a:ln w="25400" algn="ctr">
            <a:noFill/>
            <a:miter lim="800000"/>
            <a:headEnd/>
            <a:tailEnd/>
          </a:ln>
        </p:spPr>
        <p:txBody>
          <a:bodyPr anchor="ctr"/>
          <a:lstStyle/>
          <a:p>
            <a:pPr algn="ctr" fontAlgn="auto">
              <a:spcBef>
                <a:spcPts val="0"/>
              </a:spcBef>
              <a:spcAft>
                <a:spcPts val="0"/>
              </a:spcAft>
              <a:defRPr/>
            </a:pPr>
            <a:endParaRPr lang="zh-CN" altLang="en-US">
              <a:solidFill>
                <a:schemeClr val="lt1"/>
              </a:solidFill>
              <a:latin typeface="+mn-lt"/>
              <a:ea typeface="+mn-ea"/>
            </a:endParaRPr>
          </a:p>
        </p:txBody>
      </p:sp>
      <p:sp>
        <p:nvSpPr>
          <p:cNvPr id="11" name="TextBox 6"/>
          <p:cNvSpPr txBox="1"/>
          <p:nvPr/>
        </p:nvSpPr>
        <p:spPr>
          <a:xfrm>
            <a:off x="4527551" y="883697"/>
            <a:ext cx="3833813" cy="369218"/>
          </a:xfrm>
          <a:prstGeom prst="rect">
            <a:avLst/>
          </a:prstGeom>
          <a:noFill/>
        </p:spPr>
        <p:txBody>
          <a:bodyPr lIns="0" tIns="0" rIns="0" bIns="0" anchor="ctr">
            <a:spAutoFit/>
          </a:bodyPr>
          <a:lstStyle/>
          <a:p>
            <a:r>
              <a:rPr lang="en-US" altLang="zh-CN" sz="2400" dirty="0">
                <a:solidFill>
                  <a:srgbClr val="808080"/>
                </a:solidFill>
                <a:latin typeface="Impact" pitchFamily="34" charset="0"/>
                <a:ea typeface="微软雅黑" pitchFamily="34" charset="-122"/>
              </a:rPr>
              <a:t>4.1    </a:t>
            </a:r>
            <a:r>
              <a:rPr lang="zh-CN" altLang="en-US" sz="2400" dirty="0">
                <a:solidFill>
                  <a:srgbClr val="808080"/>
                </a:solidFill>
                <a:latin typeface="Impact" pitchFamily="34" charset="0"/>
                <a:ea typeface="微软雅黑" pitchFamily="34" charset="-122"/>
              </a:rPr>
              <a:t>基础设施管理</a:t>
            </a:r>
          </a:p>
        </p:txBody>
      </p:sp>
      <p:sp>
        <p:nvSpPr>
          <p:cNvPr id="12" name="TextBox 10"/>
          <p:cNvSpPr txBox="1"/>
          <p:nvPr/>
        </p:nvSpPr>
        <p:spPr>
          <a:xfrm>
            <a:off x="4518026" y="1544795"/>
            <a:ext cx="3833813" cy="368186"/>
          </a:xfrm>
          <a:prstGeom prst="rect">
            <a:avLst/>
          </a:prstGeom>
          <a:noFill/>
        </p:spPr>
        <p:txBody>
          <a:bodyPr lIns="0" tIns="0" rIns="0" bIns="0" anchor="ctr">
            <a:spAutoFit/>
          </a:bodyPr>
          <a:lstStyle/>
          <a:p>
            <a:r>
              <a:rPr lang="en-US" altLang="zh-CN" sz="2400" dirty="0">
                <a:solidFill>
                  <a:schemeClr val="bg1">
                    <a:lumMod val="50000"/>
                  </a:schemeClr>
                </a:solidFill>
                <a:latin typeface="Impact" pitchFamily="34" charset="0"/>
                <a:ea typeface="微软雅黑" pitchFamily="34" charset="-122"/>
              </a:rPr>
              <a:t>4.2    </a:t>
            </a:r>
            <a:r>
              <a:rPr lang="zh-CN" altLang="en-US" sz="2400" dirty="0">
                <a:solidFill>
                  <a:srgbClr val="808080"/>
                </a:solidFill>
                <a:latin typeface="Impact" pitchFamily="34" charset="0"/>
                <a:ea typeface="微软雅黑" pitchFamily="34" charset="-122"/>
              </a:rPr>
              <a:t>人力资源管理</a:t>
            </a:r>
          </a:p>
        </p:txBody>
      </p:sp>
      <p:sp>
        <p:nvSpPr>
          <p:cNvPr id="14" name="TextBox 10"/>
          <p:cNvSpPr txBox="1"/>
          <p:nvPr/>
        </p:nvSpPr>
        <p:spPr>
          <a:xfrm>
            <a:off x="4518026" y="2148426"/>
            <a:ext cx="3833813" cy="368186"/>
          </a:xfrm>
          <a:prstGeom prst="rect">
            <a:avLst/>
          </a:prstGeom>
          <a:noFill/>
        </p:spPr>
        <p:txBody>
          <a:bodyPr lIns="0" tIns="0" rIns="0" bIns="0" anchor="ctr">
            <a:spAutoFit/>
          </a:bodyPr>
          <a:lstStyle/>
          <a:p>
            <a:r>
              <a:rPr lang="en-US" altLang="zh-CN" sz="2400" dirty="0">
                <a:solidFill>
                  <a:schemeClr val="bg1">
                    <a:lumMod val="50000"/>
                  </a:schemeClr>
                </a:solidFill>
                <a:latin typeface="Impact" pitchFamily="34" charset="0"/>
                <a:ea typeface="微软雅黑" pitchFamily="34" charset="-122"/>
              </a:rPr>
              <a:t>4.3    </a:t>
            </a:r>
            <a:r>
              <a:rPr lang="zh-CN" altLang="en-US" sz="2400" dirty="0">
                <a:solidFill>
                  <a:srgbClr val="808080"/>
                </a:solidFill>
                <a:latin typeface="Impact" pitchFamily="34" charset="0"/>
                <a:ea typeface="微软雅黑" pitchFamily="34" charset="-122"/>
              </a:rPr>
              <a:t>研发与知识管理</a:t>
            </a:r>
          </a:p>
        </p:txBody>
      </p:sp>
      <p:sp>
        <p:nvSpPr>
          <p:cNvPr id="15" name="TextBox 10"/>
          <p:cNvSpPr txBox="1"/>
          <p:nvPr/>
        </p:nvSpPr>
        <p:spPr>
          <a:xfrm>
            <a:off x="4518026" y="2791474"/>
            <a:ext cx="3833813" cy="368186"/>
          </a:xfrm>
          <a:prstGeom prst="rect">
            <a:avLst/>
          </a:prstGeom>
          <a:noFill/>
        </p:spPr>
        <p:txBody>
          <a:bodyPr lIns="0" tIns="0" rIns="0" bIns="0" anchor="ctr">
            <a:spAutoFit/>
          </a:bodyPr>
          <a:lstStyle/>
          <a:p>
            <a:r>
              <a:rPr lang="en-US" altLang="zh-CN" sz="2400" dirty="0">
                <a:solidFill>
                  <a:schemeClr val="bg1"/>
                </a:solidFill>
                <a:latin typeface="Impact" pitchFamily="34" charset="0"/>
                <a:ea typeface="微软雅黑" pitchFamily="34" charset="-122"/>
              </a:rPr>
              <a:t>4.4    </a:t>
            </a:r>
            <a:r>
              <a:rPr lang="zh-CN" altLang="en-US" sz="2400" b="1" dirty="0">
                <a:solidFill>
                  <a:schemeClr val="bg1"/>
                </a:solidFill>
                <a:latin typeface="Impact" pitchFamily="34" charset="0"/>
                <a:ea typeface="微软雅黑" pitchFamily="34" charset="-122"/>
              </a:rPr>
              <a:t>质量管理</a:t>
            </a:r>
          </a:p>
        </p:txBody>
      </p:sp>
      <p:sp>
        <p:nvSpPr>
          <p:cNvPr id="16" name="TextBox 10"/>
          <p:cNvSpPr txBox="1"/>
          <p:nvPr/>
        </p:nvSpPr>
        <p:spPr>
          <a:xfrm>
            <a:off x="4518026" y="3414580"/>
            <a:ext cx="3833813" cy="368186"/>
          </a:xfrm>
          <a:prstGeom prst="rect">
            <a:avLst/>
          </a:prstGeom>
          <a:noFill/>
        </p:spPr>
        <p:txBody>
          <a:bodyPr lIns="0" tIns="0" rIns="0" bIns="0" anchor="ctr">
            <a:spAutoFit/>
          </a:bodyPr>
          <a:lstStyle/>
          <a:p>
            <a:r>
              <a:rPr lang="en-US" altLang="zh-CN" sz="2400" dirty="0">
                <a:solidFill>
                  <a:schemeClr val="bg1">
                    <a:lumMod val="50000"/>
                  </a:schemeClr>
                </a:solidFill>
                <a:latin typeface="Impact" pitchFamily="34" charset="0"/>
                <a:ea typeface="微软雅黑" pitchFamily="34" charset="-122"/>
              </a:rPr>
              <a:t>4.5    </a:t>
            </a:r>
            <a:r>
              <a:rPr lang="zh-CN" altLang="en-US" sz="2400" dirty="0">
                <a:solidFill>
                  <a:srgbClr val="808080"/>
                </a:solidFill>
                <a:latin typeface="Impact" pitchFamily="34" charset="0"/>
                <a:ea typeface="微软雅黑" pitchFamily="34" charset="-122"/>
              </a:rPr>
              <a:t>客户用户管理</a:t>
            </a:r>
          </a:p>
        </p:txBody>
      </p:sp>
      <p:sp>
        <p:nvSpPr>
          <p:cNvPr id="17" name="TextBox 10"/>
          <p:cNvSpPr txBox="1"/>
          <p:nvPr/>
        </p:nvSpPr>
        <p:spPr>
          <a:xfrm>
            <a:off x="4050555" y="4003764"/>
            <a:ext cx="3833813" cy="368186"/>
          </a:xfrm>
          <a:prstGeom prst="rect">
            <a:avLst/>
          </a:prstGeom>
          <a:noFill/>
        </p:spPr>
        <p:txBody>
          <a:bodyPr lIns="0" tIns="0" rIns="0" bIns="0" anchor="ctr">
            <a:spAutoFit/>
          </a:bodyPr>
          <a:lstStyle/>
          <a:p>
            <a:pPr lvl="1"/>
            <a:r>
              <a:rPr lang="en-US" altLang="zh-CN" sz="2400" dirty="0">
                <a:solidFill>
                  <a:schemeClr val="bg1">
                    <a:lumMod val="50000"/>
                  </a:schemeClr>
                </a:solidFill>
                <a:latin typeface="Impact" pitchFamily="34" charset="0"/>
                <a:ea typeface="微软雅黑" pitchFamily="34" charset="-122"/>
              </a:rPr>
              <a:t>4.6</a:t>
            </a:r>
            <a:r>
              <a:rPr lang="en-US" altLang="zh-CN" sz="2400" b="1" dirty="0">
                <a:solidFill>
                  <a:schemeClr val="bg1">
                    <a:lumMod val="50000"/>
                  </a:schemeClr>
                </a:solidFill>
                <a:latin typeface="Impact" pitchFamily="34" charset="0"/>
                <a:ea typeface="微软雅黑" pitchFamily="34" charset="-122"/>
              </a:rPr>
              <a:t>    </a:t>
            </a:r>
            <a:r>
              <a:rPr lang="zh-CN" altLang="en-US" sz="2400" dirty="0">
                <a:solidFill>
                  <a:srgbClr val="808080"/>
                </a:solidFill>
                <a:latin typeface="Impact" pitchFamily="34" charset="0"/>
                <a:ea typeface="微软雅黑" pitchFamily="34" charset="-122"/>
              </a:rPr>
              <a:t>变革管理</a:t>
            </a:r>
          </a:p>
        </p:txBody>
      </p:sp>
      <p:sp>
        <p:nvSpPr>
          <p:cNvPr id="18" name="椭圆 17">
            <a:hlinkClick r:id="rId2"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25010335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4.4.1 6</a:t>
            </a:r>
            <a:r>
              <a:rPr lang="zh-CN" altLang="en-US" dirty="0"/>
              <a:t>西格玛管理体系</a:t>
            </a:r>
          </a:p>
        </p:txBody>
      </p:sp>
      <p:sp>
        <p:nvSpPr>
          <p:cNvPr id="4" name="矩形 3"/>
          <p:cNvSpPr/>
          <p:nvPr/>
        </p:nvSpPr>
        <p:spPr>
          <a:xfrm>
            <a:off x="4355976" y="1189643"/>
            <a:ext cx="4425778" cy="1469633"/>
          </a:xfrm>
          <a:prstGeom prst="rect">
            <a:avLst/>
          </a:prstGeom>
        </p:spPr>
        <p:txBody>
          <a:bodyPr wrap="square">
            <a:spAutoFit/>
          </a:bodyPr>
          <a:lstStyle/>
          <a:p>
            <a:pPr>
              <a:buClr>
                <a:schemeClr val="bg2"/>
              </a:buClr>
              <a:buSzTx/>
            </a:pPr>
            <a:r>
              <a:rPr lang="en-US" altLang="ko-KR" b="1" dirty="0">
                <a:solidFill>
                  <a:srgbClr val="0070C0"/>
                </a:solidFill>
                <a:latin typeface="微软雅黑" panose="020B0503020204020204" pitchFamily="34" charset="-122"/>
                <a:ea typeface="微软雅黑" panose="020B0503020204020204" pitchFamily="34" charset="-122"/>
              </a:rPr>
              <a:t> </a:t>
            </a:r>
            <a:r>
              <a:rPr lang="ko-KR" altLang="en-US" b="1" dirty="0">
                <a:solidFill>
                  <a:srgbClr val="0070C0"/>
                </a:solidFill>
                <a:latin typeface="微软雅黑" panose="020B0503020204020204" pitchFamily="34" charset="-122"/>
                <a:sym typeface="Symbol" pitchFamily="18" charset="2"/>
              </a:rPr>
              <a:t></a:t>
            </a:r>
            <a:r>
              <a:rPr lang="ko-KR" altLang="en-US" b="1" dirty="0">
                <a:solidFill>
                  <a:srgbClr val="0070C0"/>
                </a:solidFill>
                <a:latin typeface="微软雅黑" panose="020B0503020204020204" pitchFamily="34" charset="-122"/>
              </a:rPr>
              <a:t> </a:t>
            </a:r>
            <a:r>
              <a:rPr lang="zh-CN" altLang="en-US" b="1" dirty="0">
                <a:solidFill>
                  <a:srgbClr val="0070C0"/>
                </a:solidFill>
                <a:latin typeface="微软雅黑" panose="020B0503020204020204" pitchFamily="34" charset="-122"/>
                <a:ea typeface="微软雅黑" panose="020B0503020204020204" pitchFamily="34" charset="-122"/>
              </a:rPr>
              <a:t>水准</a:t>
            </a:r>
            <a:r>
              <a:rPr lang="ko-KR" altLang="en-US" b="1" dirty="0">
                <a:solidFill>
                  <a:srgbClr val="0070C0"/>
                </a:solidFill>
                <a:latin typeface="微软雅黑" panose="020B0503020204020204" pitchFamily="34" charset="-122"/>
              </a:rPr>
              <a:t>?</a:t>
            </a:r>
          </a:p>
          <a:p>
            <a:pPr marL="477838" lvl="1" indent="-92075" latinLnBrk="1">
              <a:lnSpc>
                <a:spcPct val="120000"/>
              </a:lnSpc>
              <a:spcBef>
                <a:spcPct val="50000"/>
              </a:spcBef>
            </a:pPr>
            <a:r>
              <a:rPr kumimoji="1" lang="ko-KR" altLang="en-US" sz="1100" dirty="0">
                <a:solidFill>
                  <a:srgbClr val="0070C0"/>
                </a:solidFill>
                <a:latin typeface="微软雅黑" panose="020B0503020204020204" pitchFamily="34" charset="-122"/>
              </a:rPr>
              <a:t> </a:t>
            </a:r>
            <a:r>
              <a:rPr kumimoji="1" lang="en-US" altLang="ko-KR" sz="1100" dirty="0">
                <a:solidFill>
                  <a:srgbClr val="0070C0"/>
                </a:solidFill>
                <a:latin typeface="微软雅黑" panose="020B0503020204020204" pitchFamily="34" charset="-122"/>
                <a:ea typeface="微软雅黑" panose="020B0503020204020204" pitchFamily="34" charset="-122"/>
              </a:rPr>
              <a:t>σ (Sigma)</a:t>
            </a:r>
            <a:r>
              <a:rPr kumimoji="1" lang="zh-CN" altLang="en-US" sz="1100" dirty="0">
                <a:solidFill>
                  <a:srgbClr val="0070C0"/>
                </a:solidFill>
                <a:latin typeface="微软雅黑" panose="020B0503020204020204" pitchFamily="34" charset="-122"/>
                <a:ea typeface="微软雅黑" panose="020B0503020204020204" pitchFamily="34" charset="-122"/>
              </a:rPr>
              <a:t>是统计学的用语，又叫「标准偏差</a:t>
            </a:r>
            <a:r>
              <a:rPr kumimoji="1" lang="ko-KR" altLang="en-US" sz="1100" dirty="0">
                <a:solidFill>
                  <a:srgbClr val="0070C0"/>
                </a:solidFill>
                <a:latin typeface="微软雅黑" panose="020B0503020204020204" pitchFamily="34" charset="-122"/>
              </a:rPr>
              <a:t>」 。 </a:t>
            </a:r>
            <a:r>
              <a:rPr kumimoji="1" lang="zh-CN" altLang="en-US" sz="1100" dirty="0">
                <a:solidFill>
                  <a:srgbClr val="0070C0"/>
                </a:solidFill>
                <a:latin typeface="微软雅黑" panose="020B0503020204020204" pitchFamily="34" charset="-122"/>
                <a:ea typeface="微软雅黑" panose="020B0503020204020204" pitchFamily="34" charset="-122"/>
              </a:rPr>
              <a:t>从母集团的中心值中个别值散布的程度</a:t>
            </a:r>
            <a:r>
              <a:rPr kumimoji="1" lang="ko-KR" altLang="en-US" sz="1100" dirty="0">
                <a:solidFill>
                  <a:srgbClr val="0070C0"/>
                </a:solidFill>
                <a:latin typeface="微软雅黑" panose="020B0503020204020204" pitchFamily="34" charset="-122"/>
              </a:rPr>
              <a:t>, </a:t>
            </a:r>
            <a:r>
              <a:rPr kumimoji="1" lang="zh-CN" altLang="en-US" sz="1100" dirty="0">
                <a:solidFill>
                  <a:srgbClr val="0070C0"/>
                </a:solidFill>
                <a:latin typeface="微软雅黑" panose="020B0503020204020204" pitchFamily="34" charset="-122"/>
                <a:ea typeface="微软雅黑" panose="020B0503020204020204" pitchFamily="34" charset="-122"/>
              </a:rPr>
              <a:t>即表示散布的大小。</a:t>
            </a:r>
            <a:r>
              <a:rPr kumimoji="1" lang="ko-KR" altLang="en-US" sz="1100" dirty="0">
                <a:solidFill>
                  <a:srgbClr val="0070C0"/>
                </a:solidFill>
                <a:latin typeface="微软雅黑" panose="020B0503020204020204" pitchFamily="34" charset="-122"/>
              </a:rPr>
              <a:t> </a:t>
            </a:r>
            <a:r>
              <a:rPr kumimoji="1" lang="zh-CN" altLang="en-US" sz="1100" dirty="0">
                <a:solidFill>
                  <a:srgbClr val="0070C0"/>
                </a:solidFill>
                <a:latin typeface="微软雅黑" panose="020B0503020204020204" pitchFamily="34" charset="-122"/>
                <a:ea typeface="微软雅黑" panose="020B0503020204020204" pitchFamily="34" charset="-122"/>
              </a:rPr>
              <a:t>什么叫</a:t>
            </a:r>
            <a:r>
              <a:rPr kumimoji="1" lang="ko-KR" altLang="en-US" sz="1100" dirty="0">
                <a:solidFill>
                  <a:srgbClr val="0070C0"/>
                </a:solidFill>
                <a:latin typeface="微软雅黑" panose="020B0503020204020204" pitchFamily="34" charset="-122"/>
                <a:sym typeface="Symbol" pitchFamily="18" charset="2"/>
              </a:rPr>
              <a:t></a:t>
            </a:r>
            <a:r>
              <a:rPr kumimoji="1" lang="ko-KR" altLang="en-US" sz="1100" dirty="0">
                <a:solidFill>
                  <a:srgbClr val="0070C0"/>
                </a:solidFill>
                <a:latin typeface="微软雅黑" panose="020B0503020204020204" pitchFamily="34" charset="-122"/>
              </a:rPr>
              <a:t> </a:t>
            </a:r>
            <a:r>
              <a:rPr kumimoji="1" lang="zh-CN" altLang="en-US" sz="1100" dirty="0">
                <a:solidFill>
                  <a:srgbClr val="0070C0"/>
                </a:solidFill>
                <a:latin typeface="微软雅黑" panose="020B0503020204020204" pitchFamily="34" charset="-122"/>
                <a:ea typeface="微软雅黑" panose="020B0503020204020204" pitchFamily="34" charset="-122"/>
              </a:rPr>
              <a:t>水准？品质特性值是正态分布时，从平均值到规格界限为止距离相当于标准偏差几倍的测度，</a:t>
            </a:r>
            <a:r>
              <a:rPr kumimoji="1" lang="en-US" altLang="zh-CN" sz="1100" dirty="0">
                <a:solidFill>
                  <a:srgbClr val="0070C0"/>
                </a:solidFill>
                <a:latin typeface="微软雅黑" panose="020B0503020204020204" pitchFamily="34" charset="-122"/>
                <a:ea typeface="微软雅黑" panose="020B0503020204020204" pitchFamily="34" charset="-122"/>
              </a:rPr>
              <a:t>Process</a:t>
            </a:r>
            <a:r>
              <a:rPr kumimoji="1" lang="zh-CN" altLang="en-US" sz="1100" dirty="0">
                <a:solidFill>
                  <a:srgbClr val="0070C0"/>
                </a:solidFill>
                <a:latin typeface="微软雅黑" panose="020B0503020204020204" pitchFamily="34" charset="-122"/>
                <a:ea typeface="微软雅黑" panose="020B0503020204020204" pitchFamily="34" charset="-122"/>
              </a:rPr>
              <a:t>散布越小，</a:t>
            </a:r>
            <a:r>
              <a:rPr kumimoji="1" lang="zh-CN" altLang="en-US" sz="1100" dirty="0">
                <a:solidFill>
                  <a:srgbClr val="0070C0"/>
                </a:solidFill>
                <a:latin typeface="微软雅黑" panose="020B0503020204020204" pitchFamily="34" charset="-122"/>
                <a:ea typeface="微软雅黑" panose="020B0503020204020204" pitchFamily="34" charset="-122"/>
                <a:sym typeface="Symbol" pitchFamily="18" charset="2"/>
              </a:rPr>
              <a:t>水准越大。</a:t>
            </a:r>
            <a:r>
              <a:rPr kumimoji="1" lang="ko-KR" altLang="en-US" sz="1100" dirty="0">
                <a:solidFill>
                  <a:srgbClr val="0070C0"/>
                </a:solidFill>
                <a:latin typeface="微软雅黑" panose="020B0503020204020204" pitchFamily="34" charset="-122"/>
              </a:rPr>
              <a:t> </a:t>
            </a:r>
          </a:p>
        </p:txBody>
      </p:sp>
      <p:sp>
        <p:nvSpPr>
          <p:cNvPr id="5" name="矩形 4"/>
          <p:cNvSpPr/>
          <p:nvPr/>
        </p:nvSpPr>
        <p:spPr>
          <a:xfrm>
            <a:off x="945934" y="1633477"/>
            <a:ext cx="3626066" cy="1361911"/>
          </a:xfrm>
          <a:prstGeom prst="rect">
            <a:avLst/>
          </a:prstGeom>
        </p:spPr>
        <p:txBody>
          <a:bodyPr wrap="square">
            <a:spAutoFit/>
          </a:bodyPr>
          <a:lstStyle/>
          <a:p>
            <a:pPr>
              <a:lnSpc>
                <a:spcPct val="150000"/>
              </a:lnSpc>
            </a:pPr>
            <a:r>
              <a:rPr kumimoji="1" lang="zh-CN" altLang="en-US" sz="1100" dirty="0">
                <a:solidFill>
                  <a:srgbClr val="0070C0"/>
                </a:solidFill>
                <a:latin typeface="微软雅黑" panose="020B0503020204020204" pitchFamily="34" charset="-122"/>
                <a:ea typeface="微软雅黑" panose="020B0503020204020204" pitchFamily="34" charset="-122"/>
              </a:rPr>
              <a:t>六西格玛</a:t>
            </a:r>
            <a:r>
              <a:rPr kumimoji="1" lang="en-US" altLang="zh-CN" sz="1100" dirty="0">
                <a:solidFill>
                  <a:srgbClr val="0070C0"/>
                </a:solidFill>
                <a:latin typeface="微软雅黑" panose="020B0503020204020204" pitchFamily="34" charset="-122"/>
                <a:ea typeface="微软雅黑" panose="020B0503020204020204" pitchFamily="34" charset="-122"/>
              </a:rPr>
              <a:t>(6σ)</a:t>
            </a:r>
            <a:r>
              <a:rPr kumimoji="1" lang="zh-CN" altLang="en-US" sz="1100" dirty="0">
                <a:solidFill>
                  <a:srgbClr val="0070C0"/>
                </a:solidFill>
                <a:latin typeface="微软雅黑" panose="020B0503020204020204" pitchFamily="34" charset="-122"/>
                <a:ea typeface="微软雅黑" panose="020B0503020204020204" pitchFamily="34" charset="-122"/>
              </a:rPr>
              <a:t>概念于</a:t>
            </a:r>
            <a:r>
              <a:rPr kumimoji="1" lang="en-US" altLang="zh-CN" sz="1100" dirty="0">
                <a:solidFill>
                  <a:srgbClr val="0070C0"/>
                </a:solidFill>
                <a:latin typeface="微软雅黑" panose="020B0503020204020204" pitchFamily="34" charset="-122"/>
                <a:ea typeface="微软雅黑" panose="020B0503020204020204" pitchFamily="34" charset="-122"/>
              </a:rPr>
              <a:t>1986</a:t>
            </a:r>
            <a:r>
              <a:rPr kumimoji="1" lang="zh-CN" altLang="en-US" sz="1100" dirty="0">
                <a:solidFill>
                  <a:srgbClr val="0070C0"/>
                </a:solidFill>
                <a:latin typeface="微软雅黑" panose="020B0503020204020204" pitchFamily="34" charset="-122"/>
                <a:ea typeface="微软雅黑" panose="020B0503020204020204" pitchFamily="34" charset="-122"/>
              </a:rPr>
              <a:t>年由摩托罗拉公司的比尔</a:t>
            </a:r>
            <a:r>
              <a:rPr kumimoji="1" lang="en-US" altLang="zh-CN" sz="1100" dirty="0">
                <a:solidFill>
                  <a:srgbClr val="0070C0"/>
                </a:solidFill>
                <a:latin typeface="微软雅黑" panose="020B0503020204020204" pitchFamily="34" charset="-122"/>
                <a:ea typeface="微软雅黑" panose="020B0503020204020204" pitchFamily="34" charset="-122"/>
              </a:rPr>
              <a:t>?</a:t>
            </a:r>
            <a:r>
              <a:rPr kumimoji="1" lang="zh-CN" altLang="en-US" sz="1100" dirty="0">
                <a:solidFill>
                  <a:srgbClr val="0070C0"/>
                </a:solidFill>
                <a:latin typeface="微软雅黑" panose="020B0503020204020204" pitchFamily="34" charset="-122"/>
                <a:ea typeface="微软雅黑" panose="020B0503020204020204" pitchFamily="34" charset="-122"/>
              </a:rPr>
              <a:t>史密斯提出</a:t>
            </a:r>
            <a:r>
              <a:rPr kumimoji="1" lang="en-US" altLang="zh-CN" sz="1100" dirty="0">
                <a:solidFill>
                  <a:srgbClr val="0070C0"/>
                </a:solidFill>
                <a:latin typeface="微软雅黑" panose="020B0503020204020204" pitchFamily="34" charset="-122"/>
                <a:ea typeface="微软雅黑" panose="020B0503020204020204" pitchFamily="34" charset="-122"/>
              </a:rPr>
              <a:t>,</a:t>
            </a:r>
            <a:r>
              <a:rPr kumimoji="1" lang="zh-CN" altLang="en-US" sz="1100" dirty="0">
                <a:solidFill>
                  <a:srgbClr val="0070C0"/>
                </a:solidFill>
                <a:latin typeface="微软雅黑" panose="020B0503020204020204" pitchFamily="34" charset="-122"/>
                <a:ea typeface="微软雅黑" panose="020B0503020204020204" pitchFamily="34" charset="-122"/>
              </a:rPr>
              <a:t>此概念属于品质管理范畴</a:t>
            </a:r>
            <a:r>
              <a:rPr kumimoji="1" lang="en-US" altLang="zh-CN" sz="1100" dirty="0">
                <a:solidFill>
                  <a:srgbClr val="0070C0"/>
                </a:solidFill>
                <a:latin typeface="微软雅黑" panose="020B0503020204020204" pitchFamily="34" charset="-122"/>
                <a:ea typeface="微软雅黑" panose="020B0503020204020204" pitchFamily="34" charset="-122"/>
              </a:rPr>
              <a:t>,</a:t>
            </a:r>
            <a:r>
              <a:rPr kumimoji="1" lang="zh-CN" altLang="en-US" sz="1100" dirty="0">
                <a:solidFill>
                  <a:srgbClr val="0070C0"/>
                </a:solidFill>
                <a:latin typeface="微软雅黑" panose="020B0503020204020204" pitchFamily="34" charset="-122"/>
                <a:ea typeface="微软雅黑" panose="020B0503020204020204" pitchFamily="34" charset="-122"/>
              </a:rPr>
              <a:t>西格玛</a:t>
            </a:r>
            <a:r>
              <a:rPr kumimoji="1" lang="en-US" altLang="zh-CN" sz="1100" dirty="0">
                <a:solidFill>
                  <a:srgbClr val="0070C0"/>
                </a:solidFill>
                <a:latin typeface="微软雅黑" panose="020B0503020204020204" pitchFamily="34" charset="-122"/>
                <a:ea typeface="微软雅黑" panose="020B0503020204020204" pitchFamily="34" charset="-122"/>
              </a:rPr>
              <a:t>(</a:t>
            </a:r>
            <a:r>
              <a:rPr kumimoji="1" lang="en-US" altLang="zh-CN" sz="1100" dirty="0" err="1">
                <a:solidFill>
                  <a:srgbClr val="0070C0"/>
                </a:solidFill>
                <a:latin typeface="微软雅黑" panose="020B0503020204020204" pitchFamily="34" charset="-122"/>
                <a:ea typeface="微软雅黑" panose="020B0503020204020204" pitchFamily="34" charset="-122"/>
              </a:rPr>
              <a:t>Σ,σ</a:t>
            </a:r>
            <a:r>
              <a:rPr kumimoji="1" lang="en-US" altLang="zh-CN" sz="1100" dirty="0">
                <a:solidFill>
                  <a:srgbClr val="0070C0"/>
                </a:solidFill>
                <a:latin typeface="微软雅黑" panose="020B0503020204020204" pitchFamily="34" charset="-122"/>
                <a:ea typeface="微软雅黑" panose="020B0503020204020204" pitchFamily="34" charset="-122"/>
              </a:rPr>
              <a:t>)</a:t>
            </a:r>
            <a:r>
              <a:rPr kumimoji="1" lang="zh-CN" altLang="en-US" sz="1100" dirty="0">
                <a:solidFill>
                  <a:srgbClr val="0070C0"/>
                </a:solidFill>
                <a:latin typeface="微软雅黑" panose="020B0503020204020204" pitchFamily="34" charset="-122"/>
                <a:ea typeface="微软雅黑" panose="020B0503020204020204" pitchFamily="34" charset="-122"/>
              </a:rPr>
              <a:t>是希腊字母</a:t>
            </a:r>
            <a:r>
              <a:rPr kumimoji="1" lang="en-US" altLang="zh-CN" sz="1100" dirty="0">
                <a:solidFill>
                  <a:srgbClr val="0070C0"/>
                </a:solidFill>
                <a:latin typeface="微软雅黑" panose="020B0503020204020204" pitchFamily="34" charset="-122"/>
                <a:ea typeface="微软雅黑" panose="020B0503020204020204" pitchFamily="34" charset="-122"/>
              </a:rPr>
              <a:t>,</a:t>
            </a:r>
            <a:r>
              <a:rPr kumimoji="1" lang="zh-CN" altLang="en-US" sz="1100" dirty="0">
                <a:solidFill>
                  <a:srgbClr val="0070C0"/>
                </a:solidFill>
                <a:latin typeface="微软雅黑" panose="020B0503020204020204" pitchFamily="34" charset="-122"/>
                <a:ea typeface="微软雅黑" panose="020B0503020204020204" pitchFamily="34" charset="-122"/>
              </a:rPr>
              <a:t>这是统计学里的一个单位</a:t>
            </a:r>
            <a:r>
              <a:rPr kumimoji="1" lang="en-US" altLang="zh-CN" sz="1100" dirty="0">
                <a:solidFill>
                  <a:srgbClr val="0070C0"/>
                </a:solidFill>
                <a:latin typeface="微软雅黑" panose="020B0503020204020204" pitchFamily="34" charset="-122"/>
                <a:ea typeface="微软雅黑" panose="020B0503020204020204" pitchFamily="34" charset="-122"/>
              </a:rPr>
              <a:t>,</a:t>
            </a:r>
            <a:r>
              <a:rPr kumimoji="1" lang="zh-CN" altLang="en-US" sz="1100" dirty="0">
                <a:solidFill>
                  <a:srgbClr val="0070C0"/>
                </a:solidFill>
                <a:latin typeface="微软雅黑" panose="020B0503020204020204" pitchFamily="34" charset="-122"/>
                <a:ea typeface="微软雅黑" panose="020B0503020204020204" pitchFamily="34" charset="-122"/>
              </a:rPr>
              <a:t>表示与平均值的标准偏差。旨在生产过程中降低产品及流程的缺陷次数</a:t>
            </a:r>
            <a:r>
              <a:rPr kumimoji="1" lang="en-US" altLang="zh-CN" sz="1100" dirty="0">
                <a:solidFill>
                  <a:srgbClr val="0070C0"/>
                </a:solidFill>
                <a:latin typeface="微软雅黑" panose="020B0503020204020204" pitchFamily="34" charset="-122"/>
                <a:ea typeface="微软雅黑" panose="020B0503020204020204" pitchFamily="34" charset="-122"/>
              </a:rPr>
              <a:t>,</a:t>
            </a:r>
            <a:r>
              <a:rPr kumimoji="1" lang="zh-CN" altLang="en-US" sz="1100" dirty="0">
                <a:solidFill>
                  <a:srgbClr val="0070C0"/>
                </a:solidFill>
                <a:latin typeface="微软雅黑" panose="020B0503020204020204" pitchFamily="34" charset="-122"/>
                <a:ea typeface="微软雅黑" panose="020B0503020204020204" pitchFamily="34" charset="-122"/>
              </a:rPr>
              <a:t>防止产品变异</a:t>
            </a:r>
            <a:r>
              <a:rPr kumimoji="1" lang="en-US" altLang="zh-CN" sz="1100" dirty="0">
                <a:solidFill>
                  <a:srgbClr val="0070C0"/>
                </a:solidFill>
                <a:latin typeface="微软雅黑" panose="020B0503020204020204" pitchFamily="34" charset="-122"/>
                <a:ea typeface="微软雅黑" panose="020B0503020204020204" pitchFamily="34" charset="-122"/>
              </a:rPr>
              <a:t>,</a:t>
            </a:r>
            <a:r>
              <a:rPr kumimoji="1" lang="zh-CN" altLang="en-US" sz="1100" dirty="0">
                <a:solidFill>
                  <a:srgbClr val="0070C0"/>
                </a:solidFill>
                <a:latin typeface="微软雅黑" panose="020B0503020204020204" pitchFamily="34" charset="-122"/>
                <a:ea typeface="微软雅黑" panose="020B0503020204020204" pitchFamily="34" charset="-122"/>
              </a:rPr>
              <a:t>提升品质。</a:t>
            </a:r>
          </a:p>
        </p:txBody>
      </p:sp>
      <p:grpSp>
        <p:nvGrpSpPr>
          <p:cNvPr id="6" name="组合 5"/>
          <p:cNvGrpSpPr/>
          <p:nvPr/>
        </p:nvGrpSpPr>
        <p:grpSpPr>
          <a:xfrm>
            <a:off x="539552" y="843558"/>
            <a:ext cx="2160240" cy="756000"/>
            <a:chOff x="4960303" y="447598"/>
            <a:chExt cx="2160240" cy="756000"/>
          </a:xfrm>
        </p:grpSpPr>
        <p:sp>
          <p:nvSpPr>
            <p:cNvPr id="7" name="圆角矩形 6"/>
            <p:cNvSpPr/>
            <p:nvPr/>
          </p:nvSpPr>
          <p:spPr>
            <a:xfrm>
              <a:off x="5338303" y="573570"/>
              <a:ext cx="1782240"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latin typeface="微软雅黑" panose="020B0503020204020204" pitchFamily="34" charset="-122"/>
                  <a:ea typeface="微软雅黑" panose="020B0503020204020204" pitchFamily="34" charset="-122"/>
                </a:rPr>
                <a:t>模型简介</a:t>
              </a:r>
            </a:p>
          </p:txBody>
        </p:sp>
        <p:sp>
          <p:nvSpPr>
            <p:cNvPr id="8" name="椭圆 7"/>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1</a:t>
              </a:r>
              <a:endParaRPr lang="zh-CN" altLang="en-US" sz="3200" b="1" dirty="0">
                <a:latin typeface="Arial Black" panose="020B0A04020102020204" pitchFamily="34" charset="0"/>
                <a:ea typeface="微软雅黑" panose="020B0503020204020204" pitchFamily="34" charset="-122"/>
              </a:endParaRPr>
            </a:p>
          </p:txBody>
        </p:sp>
      </p:grpSp>
      <p:sp>
        <p:nvSpPr>
          <p:cNvPr id="10" name="矩形 9"/>
          <p:cNvSpPr/>
          <p:nvPr/>
        </p:nvSpPr>
        <p:spPr>
          <a:xfrm>
            <a:off x="945934" y="3084016"/>
            <a:ext cx="3482050" cy="1361911"/>
          </a:xfrm>
          <a:prstGeom prst="rect">
            <a:avLst/>
          </a:prstGeom>
        </p:spPr>
        <p:txBody>
          <a:bodyPr wrap="square">
            <a:spAutoFit/>
          </a:bodyPr>
          <a:lstStyle/>
          <a:p>
            <a:pPr>
              <a:lnSpc>
                <a:spcPct val="150000"/>
              </a:lnSpc>
            </a:pPr>
            <a:r>
              <a:rPr kumimoji="1" lang="zh-CN" altLang="en-US" sz="1100" dirty="0">
                <a:solidFill>
                  <a:srgbClr val="0070C0"/>
                </a:solidFill>
                <a:latin typeface="微软雅黑" panose="020B0503020204020204" pitchFamily="34" charset="-122"/>
                <a:ea typeface="微软雅黑" panose="020B0503020204020204" pitchFamily="34" charset="-122"/>
              </a:rPr>
              <a:t>一般企业的瑕疵率大约是</a:t>
            </a:r>
            <a:r>
              <a:rPr kumimoji="1" lang="en-US" altLang="zh-CN" sz="1100" dirty="0">
                <a:solidFill>
                  <a:srgbClr val="0070C0"/>
                </a:solidFill>
                <a:latin typeface="微软雅黑" panose="020B0503020204020204" pitchFamily="34" charset="-122"/>
                <a:ea typeface="微软雅黑" panose="020B0503020204020204" pitchFamily="34" charset="-122"/>
              </a:rPr>
              <a:t>3</a:t>
            </a:r>
            <a:r>
              <a:rPr kumimoji="1" lang="zh-CN" altLang="en-US" sz="1100" dirty="0">
                <a:solidFill>
                  <a:srgbClr val="0070C0"/>
                </a:solidFill>
                <a:latin typeface="微软雅黑" panose="020B0503020204020204" pitchFamily="34" charset="-122"/>
                <a:ea typeface="微软雅黑" panose="020B0503020204020204" pitchFamily="34" charset="-122"/>
              </a:rPr>
              <a:t>到</a:t>
            </a:r>
            <a:r>
              <a:rPr kumimoji="1" lang="en-US" altLang="zh-CN" sz="1100" dirty="0">
                <a:solidFill>
                  <a:srgbClr val="0070C0"/>
                </a:solidFill>
                <a:latin typeface="微软雅黑" panose="020B0503020204020204" pitchFamily="34" charset="-122"/>
                <a:ea typeface="微软雅黑" panose="020B0503020204020204" pitchFamily="34" charset="-122"/>
              </a:rPr>
              <a:t>4</a:t>
            </a:r>
            <a:r>
              <a:rPr kumimoji="1" lang="zh-CN" altLang="en-US" sz="1100" dirty="0">
                <a:solidFill>
                  <a:srgbClr val="0070C0"/>
                </a:solidFill>
                <a:latin typeface="微软雅黑" panose="020B0503020204020204" pitchFamily="34" charset="-122"/>
                <a:ea typeface="微软雅黑" panose="020B0503020204020204" pitchFamily="34" charset="-122"/>
              </a:rPr>
              <a:t>个西格玛，以</a:t>
            </a:r>
            <a:r>
              <a:rPr kumimoji="1" lang="en-US" altLang="zh-CN" sz="1100" dirty="0">
                <a:solidFill>
                  <a:srgbClr val="0070C0"/>
                </a:solidFill>
                <a:latin typeface="微软雅黑" panose="020B0503020204020204" pitchFamily="34" charset="-122"/>
                <a:ea typeface="微软雅黑" panose="020B0503020204020204" pitchFamily="34" charset="-122"/>
              </a:rPr>
              <a:t>4</a:t>
            </a:r>
            <a:r>
              <a:rPr kumimoji="1" lang="zh-CN" altLang="en-US" sz="1100" dirty="0">
                <a:solidFill>
                  <a:srgbClr val="0070C0"/>
                </a:solidFill>
                <a:latin typeface="微软雅黑" panose="020B0503020204020204" pitchFamily="34" charset="-122"/>
                <a:ea typeface="微软雅黑" panose="020B0503020204020204" pitchFamily="34" charset="-122"/>
              </a:rPr>
              <a:t>西格玛而言，相当于每一百万个机会里，有</a:t>
            </a:r>
            <a:r>
              <a:rPr kumimoji="1" lang="en-US" altLang="zh-CN" sz="1100" dirty="0">
                <a:solidFill>
                  <a:srgbClr val="0070C0"/>
                </a:solidFill>
                <a:latin typeface="微软雅黑" panose="020B0503020204020204" pitchFamily="34" charset="-122"/>
                <a:ea typeface="微软雅黑" panose="020B0503020204020204" pitchFamily="34" charset="-122"/>
              </a:rPr>
              <a:t>6210</a:t>
            </a:r>
            <a:r>
              <a:rPr kumimoji="1" lang="zh-CN" altLang="en-US" sz="1100" dirty="0">
                <a:solidFill>
                  <a:srgbClr val="0070C0"/>
                </a:solidFill>
                <a:latin typeface="微软雅黑" panose="020B0503020204020204" pitchFamily="34" charset="-122"/>
                <a:ea typeface="微软雅黑" panose="020B0503020204020204" pitchFamily="34" charset="-122"/>
              </a:rPr>
              <a:t>次误差。如果企业不断追求品质改进，达到</a:t>
            </a:r>
            <a:r>
              <a:rPr kumimoji="1" lang="en-US" altLang="zh-CN" sz="1100" dirty="0">
                <a:solidFill>
                  <a:srgbClr val="0070C0"/>
                </a:solidFill>
                <a:latin typeface="微软雅黑" panose="020B0503020204020204" pitchFamily="34" charset="-122"/>
                <a:ea typeface="微软雅黑" panose="020B0503020204020204" pitchFamily="34" charset="-122"/>
              </a:rPr>
              <a:t>6</a:t>
            </a:r>
            <a:r>
              <a:rPr kumimoji="1" lang="zh-CN" altLang="en-US" sz="1100" dirty="0">
                <a:solidFill>
                  <a:srgbClr val="0070C0"/>
                </a:solidFill>
                <a:latin typeface="微软雅黑" panose="020B0503020204020204" pitchFamily="34" charset="-122"/>
                <a:ea typeface="微软雅黑" panose="020B0503020204020204" pitchFamily="34" charset="-122"/>
              </a:rPr>
              <a:t>西格玛的程度，绩效就几近于完美地达成顾客要求，在一百万个机会里，只找得出</a:t>
            </a:r>
            <a:r>
              <a:rPr kumimoji="1" lang="en-US" altLang="zh-CN" sz="1100" dirty="0">
                <a:solidFill>
                  <a:srgbClr val="0070C0"/>
                </a:solidFill>
                <a:latin typeface="微软雅黑" panose="020B0503020204020204" pitchFamily="34" charset="-122"/>
                <a:ea typeface="微软雅黑" panose="020B0503020204020204" pitchFamily="34" charset="-122"/>
              </a:rPr>
              <a:t>3.4</a:t>
            </a:r>
            <a:r>
              <a:rPr kumimoji="1" lang="zh-CN" altLang="en-US" sz="1100" dirty="0">
                <a:solidFill>
                  <a:srgbClr val="0070C0"/>
                </a:solidFill>
                <a:latin typeface="微软雅黑" panose="020B0503020204020204" pitchFamily="34" charset="-122"/>
                <a:ea typeface="微软雅黑" panose="020B0503020204020204" pitchFamily="34" charset="-122"/>
              </a:rPr>
              <a:t>个瑕疵。</a:t>
            </a:r>
          </a:p>
        </p:txBody>
      </p:sp>
      <p:grpSp>
        <p:nvGrpSpPr>
          <p:cNvPr id="11" name="组合 10"/>
          <p:cNvGrpSpPr/>
          <p:nvPr/>
        </p:nvGrpSpPr>
        <p:grpSpPr>
          <a:xfrm>
            <a:off x="4788024" y="2706016"/>
            <a:ext cx="2160240" cy="756000"/>
            <a:chOff x="4960303" y="447598"/>
            <a:chExt cx="2160240" cy="756000"/>
          </a:xfrm>
        </p:grpSpPr>
        <p:sp>
          <p:nvSpPr>
            <p:cNvPr id="12" name="圆角矩形 11"/>
            <p:cNvSpPr/>
            <p:nvPr/>
          </p:nvSpPr>
          <p:spPr>
            <a:xfrm>
              <a:off x="5338303" y="573570"/>
              <a:ext cx="1782240" cy="504056"/>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zh-CN" altLang="en-US" sz="2400" dirty="0">
                  <a:latin typeface="微软雅黑" panose="020B0503020204020204" pitchFamily="34" charset="-122"/>
                  <a:ea typeface="微软雅黑" panose="020B0503020204020204" pitchFamily="34" charset="-122"/>
                </a:rPr>
                <a:t>相关资料</a:t>
              </a:r>
            </a:p>
          </p:txBody>
        </p:sp>
        <p:sp>
          <p:nvSpPr>
            <p:cNvPr id="13" name="椭圆 12"/>
            <p:cNvSpPr>
              <a:spLocks noChangeAspect="1"/>
            </p:cNvSpPr>
            <p:nvPr/>
          </p:nvSpPr>
          <p:spPr>
            <a:xfrm>
              <a:off x="4960303" y="447598"/>
              <a:ext cx="756000" cy="75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a:spLocks noChangeAspect="1"/>
            </p:cNvSpPr>
            <p:nvPr/>
          </p:nvSpPr>
          <p:spPr>
            <a:xfrm>
              <a:off x="5050271" y="537566"/>
              <a:ext cx="576064" cy="576064"/>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Black" panose="020B0A04020102020204" pitchFamily="34" charset="0"/>
                  <a:ea typeface="微软雅黑" panose="020B0503020204020204" pitchFamily="34" charset="-122"/>
                </a:rPr>
                <a:t>2</a:t>
              </a:r>
              <a:endParaRPr lang="zh-CN" altLang="en-US" sz="3200" b="1" dirty="0">
                <a:latin typeface="Arial Black" panose="020B0A04020102020204" pitchFamily="34" charset="0"/>
                <a:ea typeface="微软雅黑" panose="020B0503020204020204" pitchFamily="34" charset="-122"/>
              </a:endParaRPr>
            </a:p>
          </p:txBody>
        </p:sp>
      </p:grpSp>
      <p:graphicFrame>
        <p:nvGraphicFramePr>
          <p:cNvPr id="15" name="对象 14">
            <a:hlinkClick r:id="" action="ppaction://ole?verb=0"/>
          </p:cNvPr>
          <p:cNvGraphicFramePr>
            <a:graphicFrameLocks noChangeAspect="1"/>
          </p:cNvGraphicFramePr>
          <p:nvPr>
            <p:extLst>
              <p:ext uri="{D42A27DB-BD31-4B8C-83A1-F6EECF244321}">
                <p14:modId xmlns:p14="http://schemas.microsoft.com/office/powerpoint/2010/main" val="3791076221"/>
              </p:ext>
            </p:extLst>
          </p:nvPr>
        </p:nvGraphicFramePr>
        <p:xfrm>
          <a:off x="5099400" y="3764971"/>
          <a:ext cx="889248" cy="828675"/>
        </p:xfrm>
        <a:graphic>
          <a:graphicData uri="http://schemas.openxmlformats.org/presentationml/2006/ole">
            <mc:AlternateContent xmlns:mc="http://schemas.openxmlformats.org/markup-compatibility/2006">
              <mc:Choice xmlns:v="urn:schemas-microsoft-com:vml" Requires="v">
                <p:oleObj name="演示文稿" showAsIcon="1" r:id="rId2" imgW="914400" imgH="828720" progId="PowerPoint.Show.12">
                  <p:embed/>
                </p:oleObj>
              </mc:Choice>
              <mc:Fallback>
                <p:oleObj name="演示文稿" showAsIcon="1" r:id="rId2" imgW="914400" imgH="828720" progId="PowerPoint.Show.12">
                  <p:embed/>
                  <p:pic>
                    <p:nvPicPr>
                      <p:cNvPr id="0" name=""/>
                      <p:cNvPicPr/>
                      <p:nvPr/>
                    </p:nvPicPr>
                    <p:blipFill>
                      <a:blip r:embed="rId3"/>
                      <a:stretch>
                        <a:fillRect/>
                      </a:stretch>
                    </p:blipFill>
                    <p:spPr>
                      <a:xfrm>
                        <a:off x="5099400" y="3764971"/>
                        <a:ext cx="889248" cy="828675"/>
                      </a:xfrm>
                      <a:prstGeom prst="rect">
                        <a:avLst/>
                      </a:prstGeom>
                    </p:spPr>
                  </p:pic>
                </p:oleObj>
              </mc:Fallback>
            </mc:AlternateContent>
          </a:graphicData>
        </a:graphic>
      </p:graphicFrame>
      <p:graphicFrame>
        <p:nvGraphicFramePr>
          <p:cNvPr id="16" name="对象 15">
            <a:hlinkClick r:id="" action="ppaction://ole?verb=0"/>
          </p:cNvPr>
          <p:cNvGraphicFramePr>
            <a:graphicFrameLocks noChangeAspect="1"/>
          </p:cNvGraphicFramePr>
          <p:nvPr>
            <p:extLst>
              <p:ext uri="{D42A27DB-BD31-4B8C-83A1-F6EECF244321}">
                <p14:modId xmlns:p14="http://schemas.microsoft.com/office/powerpoint/2010/main" val="3202282955"/>
              </p:ext>
            </p:extLst>
          </p:nvPr>
        </p:nvGraphicFramePr>
        <p:xfrm>
          <a:off x="5868144" y="3718975"/>
          <a:ext cx="914400" cy="828675"/>
        </p:xfrm>
        <a:graphic>
          <a:graphicData uri="http://schemas.openxmlformats.org/presentationml/2006/ole">
            <mc:AlternateContent xmlns:mc="http://schemas.openxmlformats.org/markup-compatibility/2006">
              <mc:Choice xmlns:v="urn:schemas-microsoft-com:vml" Requires="v">
                <p:oleObj name="演示文稿" showAsIcon="1" r:id="rId4" imgW="914400" imgH="828720" progId="PowerPoint.Show.8">
                  <p:embed/>
                </p:oleObj>
              </mc:Choice>
              <mc:Fallback>
                <p:oleObj name="演示文稿" showAsIcon="1" r:id="rId4" imgW="914400" imgH="828720" progId="PowerPoint.Show.8">
                  <p:embed/>
                  <p:pic>
                    <p:nvPicPr>
                      <p:cNvPr id="0" name=""/>
                      <p:cNvPicPr/>
                      <p:nvPr/>
                    </p:nvPicPr>
                    <p:blipFill>
                      <a:blip r:embed="rId5"/>
                      <a:stretch>
                        <a:fillRect/>
                      </a:stretch>
                    </p:blipFill>
                    <p:spPr>
                      <a:xfrm>
                        <a:off x="5868144" y="3718975"/>
                        <a:ext cx="914400" cy="828675"/>
                      </a:xfrm>
                      <a:prstGeom prst="rect">
                        <a:avLst/>
                      </a:prstGeom>
                    </p:spPr>
                  </p:pic>
                </p:oleObj>
              </mc:Fallback>
            </mc:AlternateContent>
          </a:graphicData>
        </a:graphic>
      </p:graphicFrame>
      <p:graphicFrame>
        <p:nvGraphicFramePr>
          <p:cNvPr id="17" name="对象 16">
            <a:hlinkClick r:id="" action="ppaction://ole?verb=0"/>
          </p:cNvPr>
          <p:cNvGraphicFramePr>
            <a:graphicFrameLocks noChangeAspect="1"/>
          </p:cNvGraphicFramePr>
          <p:nvPr>
            <p:extLst>
              <p:ext uri="{D42A27DB-BD31-4B8C-83A1-F6EECF244321}">
                <p14:modId xmlns:p14="http://schemas.microsoft.com/office/powerpoint/2010/main" val="452777339"/>
              </p:ext>
            </p:extLst>
          </p:nvPr>
        </p:nvGraphicFramePr>
        <p:xfrm>
          <a:off x="6660232" y="3736584"/>
          <a:ext cx="914400" cy="828675"/>
        </p:xfrm>
        <a:graphic>
          <a:graphicData uri="http://schemas.openxmlformats.org/presentationml/2006/ole">
            <mc:AlternateContent xmlns:mc="http://schemas.openxmlformats.org/markup-compatibility/2006">
              <mc:Choice xmlns:v="urn:schemas-microsoft-com:vml" Requires="v">
                <p:oleObj name="演示文稿" showAsIcon="1" r:id="rId6" imgW="914400" imgH="828720" progId="PowerPoint.Show.8">
                  <p:embed/>
                </p:oleObj>
              </mc:Choice>
              <mc:Fallback>
                <p:oleObj name="演示文稿" showAsIcon="1" r:id="rId6" imgW="914400" imgH="828720" progId="PowerPoint.Show.8">
                  <p:embed/>
                  <p:pic>
                    <p:nvPicPr>
                      <p:cNvPr id="0" name=""/>
                      <p:cNvPicPr/>
                      <p:nvPr/>
                    </p:nvPicPr>
                    <p:blipFill>
                      <a:blip r:embed="rId7"/>
                      <a:stretch>
                        <a:fillRect/>
                      </a:stretch>
                    </p:blipFill>
                    <p:spPr>
                      <a:xfrm>
                        <a:off x="6660232" y="3736584"/>
                        <a:ext cx="914400" cy="828675"/>
                      </a:xfrm>
                      <a:prstGeom prst="rect">
                        <a:avLst/>
                      </a:prstGeom>
                    </p:spPr>
                  </p:pic>
                </p:oleObj>
              </mc:Fallback>
            </mc:AlternateContent>
          </a:graphicData>
        </a:graphic>
      </p:graphicFrame>
      <p:graphicFrame>
        <p:nvGraphicFramePr>
          <p:cNvPr id="18" name="对象 17">
            <a:hlinkClick r:id="" action="ppaction://ole?verb=0"/>
          </p:cNvPr>
          <p:cNvGraphicFramePr>
            <a:graphicFrameLocks noChangeAspect="1"/>
          </p:cNvGraphicFramePr>
          <p:nvPr>
            <p:extLst>
              <p:ext uri="{D42A27DB-BD31-4B8C-83A1-F6EECF244321}">
                <p14:modId xmlns:p14="http://schemas.microsoft.com/office/powerpoint/2010/main" val="3768876618"/>
              </p:ext>
            </p:extLst>
          </p:nvPr>
        </p:nvGraphicFramePr>
        <p:xfrm>
          <a:off x="7524328" y="3688687"/>
          <a:ext cx="914400" cy="828675"/>
        </p:xfrm>
        <a:graphic>
          <a:graphicData uri="http://schemas.openxmlformats.org/presentationml/2006/ole">
            <mc:AlternateContent xmlns:mc="http://schemas.openxmlformats.org/markup-compatibility/2006">
              <mc:Choice xmlns:v="urn:schemas-microsoft-com:vml" Requires="v">
                <p:oleObj name="演示文稿" showAsIcon="1" r:id="rId8" imgW="914400" imgH="828720" progId="PowerPoint.Show.8">
                  <p:embed/>
                </p:oleObj>
              </mc:Choice>
              <mc:Fallback>
                <p:oleObj name="演示文稿" showAsIcon="1" r:id="rId8" imgW="914400" imgH="828720" progId="PowerPoint.Show.8">
                  <p:embed/>
                  <p:pic>
                    <p:nvPicPr>
                      <p:cNvPr id="0" name=""/>
                      <p:cNvPicPr/>
                      <p:nvPr/>
                    </p:nvPicPr>
                    <p:blipFill>
                      <a:blip r:embed="rId9"/>
                      <a:stretch>
                        <a:fillRect/>
                      </a:stretch>
                    </p:blipFill>
                    <p:spPr>
                      <a:xfrm>
                        <a:off x="7524328" y="3688687"/>
                        <a:ext cx="914400" cy="828675"/>
                      </a:xfrm>
                      <a:prstGeom prst="rect">
                        <a:avLst/>
                      </a:prstGeom>
                    </p:spPr>
                  </p:pic>
                </p:oleObj>
              </mc:Fallback>
            </mc:AlternateContent>
          </a:graphicData>
        </a:graphic>
      </p:graphicFrame>
      <p:sp>
        <p:nvSpPr>
          <p:cNvPr id="19" name="椭圆 18">
            <a:hlinkClick r:id="rId10"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4081057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1.1.5 ECRS</a:t>
            </a:r>
            <a:r>
              <a:rPr lang="zh-CN" altLang="en-US" dirty="0"/>
              <a:t>分析法</a:t>
            </a:r>
          </a:p>
        </p:txBody>
      </p:sp>
      <p:sp>
        <p:nvSpPr>
          <p:cNvPr id="4" name="矩形 3"/>
          <p:cNvSpPr/>
          <p:nvPr/>
        </p:nvSpPr>
        <p:spPr>
          <a:xfrm>
            <a:off x="286768" y="707842"/>
            <a:ext cx="1980975" cy="1446550"/>
          </a:xfrm>
          <a:prstGeom prst="rect">
            <a:avLst/>
          </a:prstGeom>
        </p:spPr>
        <p:txBody>
          <a:bodyPr wrap="square">
            <a:spAutoFit/>
          </a:bodyPr>
          <a:lstStyle/>
          <a:p>
            <a:r>
              <a:rPr lang="zh-CN" altLang="en-US" b="1" dirty="0">
                <a:solidFill>
                  <a:srgbClr val="0070C0"/>
                </a:solidFill>
                <a:latin typeface="微软雅黑" panose="020B0503020204020204" pitchFamily="34" charset="-122"/>
                <a:ea typeface="微软雅黑" panose="020B0503020204020204" pitchFamily="34" charset="-122"/>
              </a:rPr>
              <a:t>简化（</a:t>
            </a:r>
            <a:r>
              <a:rPr lang="en-US" altLang="zh-CN" b="1" dirty="0">
                <a:solidFill>
                  <a:srgbClr val="0070C0"/>
                </a:solidFill>
                <a:latin typeface="微软雅黑" panose="020B0503020204020204" pitchFamily="34" charset="-122"/>
                <a:ea typeface="微软雅黑" panose="020B0503020204020204" pitchFamily="34" charset="-122"/>
              </a:rPr>
              <a:t>Simplify</a:t>
            </a:r>
            <a:r>
              <a:rPr lang="zh-CN" altLang="en-US" b="1" dirty="0">
                <a:solidFill>
                  <a:srgbClr val="0070C0"/>
                </a:solidFill>
                <a:latin typeface="微软雅黑" panose="020B0503020204020204" pitchFamily="34" charset="-122"/>
                <a:ea typeface="微软雅黑" panose="020B0503020204020204" pitchFamily="34" charset="-122"/>
              </a:rPr>
              <a:t>）</a:t>
            </a:r>
          </a:p>
          <a:p>
            <a:r>
              <a:rPr lang="zh-CN" altLang="en-US" sz="1000" dirty="0">
                <a:solidFill>
                  <a:srgbClr val="0070C0"/>
                </a:solidFill>
                <a:latin typeface="微软雅黑" panose="020B0503020204020204" pitchFamily="34" charset="-122"/>
                <a:ea typeface="微软雅黑" panose="020B0503020204020204" pitchFamily="34" charset="-122"/>
              </a:rPr>
              <a:t>经过取消、合并、重组之后，再对该项工作作进一步更深入的分析研究，使现行方法尽量地简化，以最大限度地缩短作业时间，提高工作效率。简化就是一种工序的改善，也是局部范围的省略，整个范围的省略也就是取消。</a:t>
            </a:r>
          </a:p>
        </p:txBody>
      </p:sp>
      <p:grpSp>
        <p:nvGrpSpPr>
          <p:cNvPr id="20" name="组合 19"/>
          <p:cNvGrpSpPr/>
          <p:nvPr/>
        </p:nvGrpSpPr>
        <p:grpSpPr>
          <a:xfrm>
            <a:off x="1763688" y="555526"/>
            <a:ext cx="4069633" cy="4039745"/>
            <a:chOff x="1817287" y="555526"/>
            <a:chExt cx="4069633" cy="4039745"/>
          </a:xfrm>
        </p:grpSpPr>
        <p:grpSp>
          <p:nvGrpSpPr>
            <p:cNvPr id="7" name="组合 6"/>
            <p:cNvGrpSpPr/>
            <p:nvPr/>
          </p:nvGrpSpPr>
          <p:grpSpPr>
            <a:xfrm>
              <a:off x="1817287" y="1733264"/>
              <a:ext cx="1656184" cy="1656000"/>
              <a:chOff x="1817287" y="1733264"/>
              <a:chExt cx="1656184" cy="1656000"/>
            </a:xfrm>
          </p:grpSpPr>
          <p:sp>
            <p:nvSpPr>
              <p:cNvPr id="5" name="泪滴形 4"/>
              <p:cNvSpPr>
                <a:spLocks noChangeAspect="1"/>
              </p:cNvSpPr>
              <p:nvPr/>
            </p:nvSpPr>
            <p:spPr>
              <a:xfrm rot="2751492">
                <a:off x="1817379" y="1733172"/>
                <a:ext cx="1656000" cy="1656184"/>
              </a:xfrm>
              <a:prstGeom prst="teardrop">
                <a:avLst/>
              </a:prstGeom>
              <a:solidFill>
                <a:srgbClr val="00B0F0">
                  <a:alpha val="60000"/>
                </a:srgbClr>
              </a:solidFill>
              <a:ln>
                <a:no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a:spLocks noChangeAspect="1"/>
              </p:cNvSpPr>
              <p:nvPr/>
            </p:nvSpPr>
            <p:spPr>
              <a:xfrm>
                <a:off x="2069315" y="1985264"/>
                <a:ext cx="1152128" cy="1152000"/>
              </a:xfrm>
              <a:prstGeom prst="ellipse">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3036682" y="555526"/>
              <a:ext cx="1656184" cy="1656000"/>
              <a:chOff x="1817287" y="1733264"/>
              <a:chExt cx="1656184" cy="1656000"/>
            </a:xfrm>
            <a:scene3d>
              <a:camera prst="orthographicFront">
                <a:rot lat="0" lon="0" rev="16200000"/>
              </a:camera>
              <a:lightRig rig="threePt" dir="t"/>
            </a:scene3d>
          </p:grpSpPr>
          <p:sp>
            <p:nvSpPr>
              <p:cNvPr id="12" name="泪滴形 11"/>
              <p:cNvSpPr>
                <a:spLocks noChangeAspect="1"/>
              </p:cNvSpPr>
              <p:nvPr/>
            </p:nvSpPr>
            <p:spPr>
              <a:xfrm rot="2751492">
                <a:off x="1817379" y="1733172"/>
                <a:ext cx="1656000" cy="1656184"/>
              </a:xfrm>
              <a:prstGeom prst="teardrop">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a:spLocks noChangeAspect="1"/>
              </p:cNvSpPr>
              <p:nvPr/>
            </p:nvSpPr>
            <p:spPr>
              <a:xfrm>
                <a:off x="2069315" y="1985264"/>
                <a:ext cx="1152128" cy="1152000"/>
              </a:xfrm>
              <a:prstGeom prst="ellipse">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4230736" y="1768087"/>
              <a:ext cx="1656184" cy="1656000"/>
              <a:chOff x="1817287" y="1733264"/>
              <a:chExt cx="1656184" cy="1656000"/>
            </a:xfrm>
            <a:scene3d>
              <a:camera prst="orthographicFront">
                <a:rot lat="0" lon="0" rev="10799999"/>
              </a:camera>
              <a:lightRig rig="threePt" dir="t"/>
            </a:scene3d>
          </p:grpSpPr>
          <p:sp>
            <p:nvSpPr>
              <p:cNvPr id="15" name="泪滴形 14"/>
              <p:cNvSpPr>
                <a:spLocks noChangeAspect="1"/>
              </p:cNvSpPr>
              <p:nvPr/>
            </p:nvSpPr>
            <p:spPr>
              <a:xfrm rot="2751492">
                <a:off x="1817379" y="1733172"/>
                <a:ext cx="1656000" cy="1656184"/>
              </a:xfrm>
              <a:prstGeom prst="teardrop">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a:spLocks noChangeAspect="1"/>
              </p:cNvSpPr>
              <p:nvPr/>
            </p:nvSpPr>
            <p:spPr>
              <a:xfrm>
                <a:off x="2069315" y="1985264"/>
                <a:ext cx="1152128" cy="1152000"/>
              </a:xfrm>
              <a:prstGeom prst="ellipse">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3010974" y="2939271"/>
              <a:ext cx="1656184" cy="1656000"/>
              <a:chOff x="1817287" y="1733264"/>
              <a:chExt cx="1656184" cy="1656000"/>
            </a:xfrm>
            <a:scene3d>
              <a:camera prst="orthographicFront">
                <a:rot lat="0" lon="0" rev="5400000"/>
              </a:camera>
              <a:lightRig rig="threePt" dir="t"/>
            </a:scene3d>
          </p:grpSpPr>
          <p:sp>
            <p:nvSpPr>
              <p:cNvPr id="18" name="泪滴形 17"/>
              <p:cNvSpPr>
                <a:spLocks noChangeAspect="1"/>
              </p:cNvSpPr>
              <p:nvPr/>
            </p:nvSpPr>
            <p:spPr>
              <a:xfrm rot="2751492">
                <a:off x="1817379" y="1733172"/>
                <a:ext cx="1656000" cy="1656184"/>
              </a:xfrm>
              <a:prstGeom prst="teardrop">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a:spLocks noChangeAspect="1"/>
              </p:cNvSpPr>
              <p:nvPr/>
            </p:nvSpPr>
            <p:spPr>
              <a:xfrm>
                <a:off x="2069315" y="1985264"/>
                <a:ext cx="1152128" cy="1152000"/>
              </a:xfrm>
              <a:prstGeom prst="ellipse">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1" name="矩形 20"/>
          <p:cNvSpPr/>
          <p:nvPr/>
        </p:nvSpPr>
        <p:spPr>
          <a:xfrm>
            <a:off x="4609184" y="293202"/>
            <a:ext cx="4211288" cy="1523494"/>
          </a:xfrm>
          <a:prstGeom prst="rect">
            <a:avLst/>
          </a:prstGeom>
        </p:spPr>
        <p:txBody>
          <a:bodyPr wrap="square">
            <a:spAutoFit/>
          </a:bodyPr>
          <a:lstStyle/>
          <a:p>
            <a:r>
              <a:rPr lang="zh-CN" altLang="en-US" b="1" dirty="0">
                <a:solidFill>
                  <a:srgbClr val="0070C0"/>
                </a:solidFill>
                <a:latin typeface="微软雅黑" panose="020B0503020204020204" pitchFamily="34" charset="-122"/>
                <a:ea typeface="微软雅黑" panose="020B0503020204020204" pitchFamily="34" charset="-122"/>
              </a:rPr>
              <a:t>取消（</a:t>
            </a:r>
            <a:r>
              <a:rPr lang="en-US" altLang="zh-CN" b="1" dirty="0">
                <a:solidFill>
                  <a:srgbClr val="0070C0"/>
                </a:solidFill>
                <a:latin typeface="微软雅黑" panose="020B0503020204020204" pitchFamily="34" charset="-122"/>
                <a:ea typeface="微软雅黑" panose="020B0503020204020204" pitchFamily="34" charset="-122"/>
              </a:rPr>
              <a:t>Eliminate</a:t>
            </a:r>
            <a:r>
              <a:rPr lang="zh-CN" altLang="en-US" b="1" dirty="0">
                <a:solidFill>
                  <a:srgbClr val="0070C0"/>
                </a:solidFill>
                <a:latin typeface="微软雅黑" panose="020B0503020204020204" pitchFamily="34" charset="-122"/>
                <a:ea typeface="微软雅黑" panose="020B0503020204020204" pitchFamily="34" charset="-122"/>
              </a:rPr>
              <a:t>）</a:t>
            </a:r>
            <a:endParaRPr lang="zh-CN" altLang="en-US" dirty="0">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rgbClr val="0070C0"/>
                </a:solidFill>
                <a:latin typeface="微软雅黑" panose="020B0503020204020204" pitchFamily="34" charset="-122"/>
                <a:ea typeface="微软雅黑" panose="020B0503020204020204" pitchFamily="34" charset="-122"/>
              </a:rPr>
              <a:t>首先考虑该项工作有无取消的可能性。如果所研究的工作、工序、操作可以取消而又不影响半成品的质量和组装进度，这便是最有效果的改善。例如，不必要的工序、搬运、检验等，都应予以取消，特别要注意那些工作量大的装配作业；如果不能全部取消，可考虑部分地取消。例如，由本厂自行制造变为外购，这实际上也是一种取消和改善。</a:t>
            </a:r>
          </a:p>
        </p:txBody>
      </p:sp>
      <p:sp>
        <p:nvSpPr>
          <p:cNvPr id="22" name="TextBox 21"/>
          <p:cNvSpPr txBox="1"/>
          <p:nvPr/>
        </p:nvSpPr>
        <p:spPr>
          <a:xfrm>
            <a:off x="3460152" y="893366"/>
            <a:ext cx="720080" cy="923330"/>
          </a:xfrm>
          <a:prstGeom prst="rect">
            <a:avLst/>
          </a:prstGeom>
          <a:noFill/>
        </p:spPr>
        <p:txBody>
          <a:bodyPr wrap="square" rtlCol="0">
            <a:spAutoFit/>
          </a:bodyPr>
          <a:lstStyle/>
          <a:p>
            <a:r>
              <a:rPr lang="en-US" altLang="zh-CN" sz="5400" dirty="0">
                <a:solidFill>
                  <a:schemeClr val="bg1"/>
                </a:solidFill>
                <a:latin typeface="Arial Black" panose="020B0A04020102020204" pitchFamily="34" charset="0"/>
              </a:rPr>
              <a:t>E</a:t>
            </a:r>
            <a:endParaRPr lang="zh-CN" altLang="en-US" sz="5400" dirty="0">
              <a:solidFill>
                <a:schemeClr val="bg1"/>
              </a:solidFill>
              <a:latin typeface="Arial Black" panose="020B0A04020102020204" pitchFamily="34" charset="0"/>
            </a:endParaRPr>
          </a:p>
        </p:txBody>
      </p:sp>
      <p:sp>
        <p:nvSpPr>
          <p:cNvPr id="23" name="矩形 22"/>
          <p:cNvSpPr/>
          <p:nvPr/>
        </p:nvSpPr>
        <p:spPr>
          <a:xfrm>
            <a:off x="5940152" y="2355726"/>
            <a:ext cx="2696088" cy="2215991"/>
          </a:xfrm>
          <a:prstGeom prst="rect">
            <a:avLst/>
          </a:prstGeom>
        </p:spPr>
        <p:txBody>
          <a:bodyPr wrap="square">
            <a:spAutoFit/>
          </a:bodyPr>
          <a:lstStyle/>
          <a:p>
            <a:r>
              <a:rPr lang="zh-CN" altLang="en-US" b="1" dirty="0">
                <a:solidFill>
                  <a:srgbClr val="0070C0"/>
                </a:solidFill>
                <a:latin typeface="微软雅黑" panose="020B0503020204020204" pitchFamily="34" charset="-122"/>
                <a:ea typeface="微软雅黑" panose="020B0503020204020204" pitchFamily="34" charset="-122"/>
              </a:rPr>
              <a:t>合并（</a:t>
            </a:r>
            <a:r>
              <a:rPr lang="en-US" altLang="zh-CN" b="1" dirty="0">
                <a:solidFill>
                  <a:srgbClr val="0070C0"/>
                </a:solidFill>
                <a:latin typeface="微软雅黑" panose="020B0503020204020204" pitchFamily="34" charset="-122"/>
                <a:ea typeface="微软雅黑" panose="020B0503020204020204" pitchFamily="34" charset="-122"/>
              </a:rPr>
              <a:t>Combine</a:t>
            </a:r>
            <a:r>
              <a:rPr lang="zh-CN" altLang="en-US" b="1" dirty="0">
                <a:solidFill>
                  <a:srgbClr val="0070C0"/>
                </a:solidFill>
                <a:latin typeface="微软雅黑" panose="020B0503020204020204" pitchFamily="34" charset="-122"/>
                <a:ea typeface="微软雅黑" panose="020B0503020204020204" pitchFamily="34" charset="-122"/>
              </a:rPr>
              <a:t>）</a:t>
            </a:r>
          </a:p>
          <a:p>
            <a:pPr>
              <a:lnSpc>
                <a:spcPct val="150000"/>
              </a:lnSpc>
            </a:pPr>
            <a:r>
              <a:rPr lang="zh-CN" altLang="en-US" sz="1000" dirty="0">
                <a:solidFill>
                  <a:srgbClr val="0070C0"/>
                </a:solidFill>
                <a:latin typeface="微软雅黑" panose="020B0503020204020204" pitchFamily="34" charset="-122"/>
                <a:ea typeface="微软雅黑" panose="020B0503020204020204" pitchFamily="34" charset="-122"/>
              </a:rPr>
              <a:t>合并就是将两个或两个以上的对象变成一个。如工序或工作的合并、工具的合并等。合并后可以有效地消除重复现象，能取得较大的效果。当工序之间的生产能力不平衡，出现人浮于事和忙闲不均时，就需要对这些工序进行调整和合并。有些相同的工作完全可以分散在不同的部门去进行，也可以考虑能否都合并在一道工序内。</a:t>
            </a:r>
          </a:p>
        </p:txBody>
      </p:sp>
      <p:sp>
        <p:nvSpPr>
          <p:cNvPr id="24" name="TextBox 23"/>
          <p:cNvSpPr txBox="1"/>
          <p:nvPr/>
        </p:nvSpPr>
        <p:spPr>
          <a:xfrm>
            <a:off x="4716016" y="2134704"/>
            <a:ext cx="720080" cy="923330"/>
          </a:xfrm>
          <a:prstGeom prst="rect">
            <a:avLst/>
          </a:prstGeom>
          <a:noFill/>
        </p:spPr>
        <p:txBody>
          <a:bodyPr wrap="square" rtlCol="0">
            <a:spAutoFit/>
          </a:bodyPr>
          <a:lstStyle/>
          <a:p>
            <a:r>
              <a:rPr lang="en-US" altLang="zh-CN" sz="5400" dirty="0">
                <a:solidFill>
                  <a:schemeClr val="bg1"/>
                </a:solidFill>
                <a:latin typeface="Arial Black" panose="020B0A04020102020204" pitchFamily="34" charset="0"/>
              </a:rPr>
              <a:t>C</a:t>
            </a:r>
            <a:endParaRPr lang="zh-CN" altLang="en-US" sz="5400" dirty="0">
              <a:solidFill>
                <a:schemeClr val="bg1"/>
              </a:solidFill>
              <a:latin typeface="Arial Black" panose="020B0A04020102020204" pitchFamily="34" charset="0"/>
            </a:endParaRPr>
          </a:p>
        </p:txBody>
      </p:sp>
      <p:sp>
        <p:nvSpPr>
          <p:cNvPr id="25" name="矩形 24"/>
          <p:cNvSpPr/>
          <p:nvPr/>
        </p:nvSpPr>
        <p:spPr>
          <a:xfrm>
            <a:off x="251520" y="3555992"/>
            <a:ext cx="2746311" cy="1292662"/>
          </a:xfrm>
          <a:prstGeom prst="rect">
            <a:avLst/>
          </a:prstGeom>
        </p:spPr>
        <p:txBody>
          <a:bodyPr wrap="square">
            <a:spAutoFit/>
          </a:bodyPr>
          <a:lstStyle/>
          <a:p>
            <a:r>
              <a:rPr lang="zh-CN" altLang="en-US" b="1" dirty="0">
                <a:solidFill>
                  <a:srgbClr val="0070C0"/>
                </a:solidFill>
                <a:latin typeface="微软雅黑" panose="020B0503020204020204" pitchFamily="34" charset="-122"/>
                <a:ea typeface="微软雅黑" panose="020B0503020204020204" pitchFamily="34" charset="-122"/>
              </a:rPr>
              <a:t>重排（</a:t>
            </a:r>
            <a:r>
              <a:rPr lang="en-US" altLang="zh-CN" b="1" dirty="0">
                <a:solidFill>
                  <a:srgbClr val="0070C0"/>
                </a:solidFill>
                <a:latin typeface="微软雅黑" panose="020B0503020204020204" pitchFamily="34" charset="-122"/>
                <a:ea typeface="微软雅黑" panose="020B0503020204020204" pitchFamily="34" charset="-122"/>
              </a:rPr>
              <a:t>Rearrange</a:t>
            </a:r>
            <a:r>
              <a:rPr lang="zh-CN" altLang="en-US" b="1" dirty="0">
                <a:solidFill>
                  <a:srgbClr val="0070C0"/>
                </a:solidFill>
                <a:latin typeface="微软雅黑" panose="020B0503020204020204" pitchFamily="34" charset="-122"/>
                <a:ea typeface="微软雅黑" panose="020B0503020204020204" pitchFamily="34" charset="-122"/>
              </a:rPr>
              <a:t>）</a:t>
            </a:r>
          </a:p>
          <a:p>
            <a:pPr>
              <a:lnSpc>
                <a:spcPct val="150000"/>
              </a:lnSpc>
            </a:pPr>
            <a:r>
              <a:rPr lang="zh-CN" altLang="en-US" sz="1000" dirty="0">
                <a:solidFill>
                  <a:srgbClr val="0070C0"/>
                </a:solidFill>
                <a:latin typeface="微软雅黑" panose="020B0503020204020204" pitchFamily="34" charset="-122"/>
                <a:ea typeface="微软雅黑" panose="020B0503020204020204" pitchFamily="34" charset="-122"/>
              </a:rPr>
              <a:t>重组也称为替换。就是通过改变工作程序，使工作的先后顺序重新组合，以达到改善工作的目的。例如，前后工序的对换、手的动作改换为脚的动作、生产现场机器设备位置的调整等。</a:t>
            </a:r>
          </a:p>
        </p:txBody>
      </p:sp>
      <p:sp>
        <p:nvSpPr>
          <p:cNvPr id="26" name="TextBox 25"/>
          <p:cNvSpPr txBox="1"/>
          <p:nvPr/>
        </p:nvSpPr>
        <p:spPr>
          <a:xfrm>
            <a:off x="3451135" y="3312748"/>
            <a:ext cx="720080" cy="923330"/>
          </a:xfrm>
          <a:prstGeom prst="rect">
            <a:avLst/>
          </a:prstGeom>
          <a:noFill/>
        </p:spPr>
        <p:txBody>
          <a:bodyPr wrap="square" rtlCol="0">
            <a:spAutoFit/>
          </a:bodyPr>
          <a:lstStyle/>
          <a:p>
            <a:r>
              <a:rPr lang="en-US" altLang="zh-CN" sz="5400" dirty="0">
                <a:solidFill>
                  <a:schemeClr val="bg1"/>
                </a:solidFill>
                <a:latin typeface="Arial Black" panose="020B0A04020102020204" pitchFamily="34" charset="0"/>
              </a:rPr>
              <a:t>R</a:t>
            </a:r>
            <a:endParaRPr lang="zh-CN" altLang="en-US" sz="5400" dirty="0">
              <a:solidFill>
                <a:schemeClr val="bg1"/>
              </a:solidFill>
              <a:latin typeface="Arial Black" panose="020B0A04020102020204" pitchFamily="34" charset="0"/>
            </a:endParaRPr>
          </a:p>
        </p:txBody>
      </p:sp>
      <p:sp>
        <p:nvSpPr>
          <p:cNvPr id="27" name="TextBox 26"/>
          <p:cNvSpPr txBox="1"/>
          <p:nvPr/>
        </p:nvSpPr>
        <p:spPr>
          <a:xfrm>
            <a:off x="2186220" y="2066550"/>
            <a:ext cx="720080" cy="923330"/>
          </a:xfrm>
          <a:prstGeom prst="rect">
            <a:avLst/>
          </a:prstGeom>
          <a:noFill/>
        </p:spPr>
        <p:txBody>
          <a:bodyPr wrap="square" rtlCol="0">
            <a:spAutoFit/>
          </a:bodyPr>
          <a:lstStyle/>
          <a:p>
            <a:r>
              <a:rPr lang="en-US" altLang="zh-CN" sz="5400" dirty="0">
                <a:solidFill>
                  <a:schemeClr val="bg1"/>
                </a:solidFill>
                <a:latin typeface="Arial Black" panose="020B0A04020102020204" pitchFamily="34" charset="0"/>
              </a:rPr>
              <a:t>S</a:t>
            </a:r>
            <a:endParaRPr lang="zh-CN" altLang="en-US" sz="54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6674595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4.4.2 QFD</a:t>
            </a:r>
            <a:r>
              <a:rPr lang="zh-CN" altLang="en-US" dirty="0"/>
              <a:t>法</a:t>
            </a:r>
          </a:p>
        </p:txBody>
      </p:sp>
      <p:sp>
        <p:nvSpPr>
          <p:cNvPr id="4" name="矩形 3"/>
          <p:cNvSpPr/>
          <p:nvPr/>
        </p:nvSpPr>
        <p:spPr>
          <a:xfrm>
            <a:off x="249424" y="839764"/>
            <a:ext cx="8645152" cy="1107996"/>
          </a:xfrm>
          <a:prstGeom prst="rect">
            <a:avLst/>
          </a:prstGeom>
        </p:spPr>
        <p:txBody>
          <a:bodyPr wrap="square">
            <a:spAutoFit/>
          </a:bodyPr>
          <a:lstStyle/>
          <a:p>
            <a:r>
              <a:rPr kumimoji="1" lang="en-US" altLang="zh-CN" sz="1100" dirty="0">
                <a:solidFill>
                  <a:srgbClr val="0070C0"/>
                </a:solidFill>
                <a:latin typeface="微软雅黑" panose="020B0503020204020204" pitchFamily="34" charset="-122"/>
                <a:ea typeface="微软雅黑" panose="020B0503020204020204" pitchFamily="34" charset="-122"/>
              </a:rPr>
              <a:t>QFD</a:t>
            </a:r>
            <a:r>
              <a:rPr kumimoji="1" lang="zh-CN" altLang="en-US" sz="1100" dirty="0">
                <a:solidFill>
                  <a:srgbClr val="0070C0"/>
                </a:solidFill>
                <a:latin typeface="微软雅黑" panose="020B0503020204020204" pitchFamily="34" charset="-122"/>
                <a:ea typeface="微软雅黑" panose="020B0503020204020204" pitchFamily="34" charset="-122"/>
              </a:rPr>
              <a:t>法（</a:t>
            </a:r>
            <a:r>
              <a:rPr kumimoji="1" lang="en-US" altLang="zh-CN" sz="1100" dirty="0">
                <a:solidFill>
                  <a:srgbClr val="0070C0"/>
                </a:solidFill>
                <a:latin typeface="微软雅黑" panose="020B0503020204020204" pitchFamily="34" charset="-122"/>
                <a:ea typeface="微软雅黑" panose="020B0503020204020204" pitchFamily="34" charset="-122"/>
              </a:rPr>
              <a:t>Quality Function Deployment</a:t>
            </a:r>
            <a:r>
              <a:rPr kumimoji="1" lang="zh-CN" altLang="en-US" sz="1100" dirty="0">
                <a:solidFill>
                  <a:srgbClr val="0070C0"/>
                </a:solidFill>
                <a:latin typeface="微软雅黑" panose="020B0503020204020204" pitchFamily="34" charset="-122"/>
                <a:ea typeface="微软雅黑" panose="020B0503020204020204" pitchFamily="34" charset="-122"/>
              </a:rPr>
              <a:t>，质量功能展开），也称质量功能配置、质量机能展开、质量功能部署</a:t>
            </a:r>
            <a:endParaRPr kumimoji="1" lang="en-US" altLang="zh-CN" sz="1100" dirty="0">
              <a:solidFill>
                <a:srgbClr val="0070C0"/>
              </a:solidFill>
              <a:latin typeface="微软雅黑" panose="020B0503020204020204" pitchFamily="34" charset="-122"/>
              <a:ea typeface="微软雅黑" panose="020B0503020204020204" pitchFamily="34" charset="-122"/>
            </a:endParaRPr>
          </a:p>
          <a:p>
            <a:r>
              <a:rPr kumimoji="1" lang="zh-CN" altLang="en-US" sz="1100" dirty="0">
                <a:solidFill>
                  <a:srgbClr val="0070C0"/>
                </a:solidFill>
                <a:latin typeface="微软雅黑" panose="020B0503020204020204" pitchFamily="34" charset="-122"/>
                <a:ea typeface="微软雅黑" panose="020B0503020204020204" pitchFamily="34" charset="-122"/>
              </a:rPr>
              <a:t>您的公司在引进一项对于公司的生存和发展至关紧要的新产品或新服务时，是否面临战略性的选择问题</a:t>
            </a:r>
            <a:r>
              <a:rPr kumimoji="1" lang="en-US" altLang="zh-CN" sz="1100" dirty="0">
                <a:solidFill>
                  <a:srgbClr val="0070C0"/>
                </a:solidFill>
                <a:latin typeface="微软雅黑" panose="020B0503020204020204" pitchFamily="34" charset="-122"/>
                <a:ea typeface="微软雅黑" panose="020B0503020204020204" pitchFamily="34" charset="-122"/>
              </a:rPr>
              <a:t>?</a:t>
            </a:r>
            <a:r>
              <a:rPr kumimoji="1" lang="zh-CN" altLang="en-US" sz="1100" dirty="0">
                <a:solidFill>
                  <a:srgbClr val="0070C0"/>
                </a:solidFill>
                <a:latin typeface="微软雅黑" panose="020B0503020204020204" pitchFamily="34" charset="-122"/>
                <a:ea typeface="微软雅黑" panose="020B0503020204020204" pitchFamily="34" charset="-122"/>
              </a:rPr>
              <a:t>可以设想有一种方法，在您尝试之前就能告诉您该项目的潜在功能，能够帮助你降低从开发设计到正式生产的</a:t>
            </a:r>
            <a:r>
              <a:rPr kumimoji="1" lang="en-US" altLang="zh-CN" sz="1100" dirty="0">
                <a:solidFill>
                  <a:srgbClr val="0070C0"/>
                </a:solidFill>
                <a:latin typeface="微软雅黑" panose="020B0503020204020204" pitchFamily="34" charset="-122"/>
                <a:ea typeface="微软雅黑" panose="020B0503020204020204" pitchFamily="34" charset="-122"/>
              </a:rPr>
              <a:t>30%</a:t>
            </a:r>
            <a:r>
              <a:rPr kumimoji="1" lang="zh-CN" altLang="en-US" sz="1100" dirty="0">
                <a:solidFill>
                  <a:srgbClr val="0070C0"/>
                </a:solidFill>
                <a:latin typeface="微软雅黑" panose="020B0503020204020204" pitchFamily="34" charset="-122"/>
                <a:ea typeface="微软雅黑" panose="020B0503020204020204" pitchFamily="34" charset="-122"/>
              </a:rPr>
              <a:t>时间，而且能够提高产品质量和降低项目投入成本。这种方法就叫做</a:t>
            </a:r>
            <a:r>
              <a:rPr kumimoji="1" lang="en-US" altLang="zh-CN" sz="1100" dirty="0">
                <a:solidFill>
                  <a:srgbClr val="0070C0"/>
                </a:solidFill>
                <a:latin typeface="微软雅黑" panose="020B0503020204020204" pitchFamily="34" charset="-122"/>
                <a:ea typeface="微软雅黑" panose="020B0503020204020204" pitchFamily="34" charset="-122"/>
              </a:rPr>
              <a:t>Quality(</a:t>
            </a:r>
            <a:r>
              <a:rPr kumimoji="1" lang="zh-CN" altLang="en-US" sz="1100" dirty="0">
                <a:solidFill>
                  <a:srgbClr val="0070C0"/>
                </a:solidFill>
                <a:latin typeface="微软雅黑" panose="020B0503020204020204" pitchFamily="34" charset="-122"/>
                <a:ea typeface="微软雅黑" panose="020B0503020204020204" pitchFamily="34" charset="-122"/>
              </a:rPr>
              <a:t>质量</a:t>
            </a:r>
            <a:r>
              <a:rPr kumimoji="1" lang="en-US" altLang="zh-CN" sz="1100" dirty="0">
                <a:solidFill>
                  <a:srgbClr val="0070C0"/>
                </a:solidFill>
                <a:latin typeface="微软雅黑" panose="020B0503020204020204" pitchFamily="34" charset="-122"/>
                <a:ea typeface="微软雅黑" panose="020B0503020204020204" pitchFamily="34" charset="-122"/>
              </a:rPr>
              <a:t>)</a:t>
            </a:r>
            <a:r>
              <a:rPr kumimoji="1" lang="zh-CN" altLang="en-US" sz="1100" dirty="0">
                <a:solidFill>
                  <a:srgbClr val="0070C0"/>
                </a:solidFill>
                <a:latin typeface="微软雅黑" panose="020B0503020204020204" pitchFamily="34" charset="-122"/>
                <a:ea typeface="微软雅黑" panose="020B0503020204020204" pitchFamily="34" charset="-122"/>
              </a:rPr>
              <a:t>、</a:t>
            </a:r>
            <a:r>
              <a:rPr kumimoji="1" lang="en-US" altLang="zh-CN" sz="1100" dirty="0">
                <a:solidFill>
                  <a:srgbClr val="0070C0"/>
                </a:solidFill>
                <a:latin typeface="微软雅黑" panose="020B0503020204020204" pitchFamily="34" charset="-122"/>
                <a:ea typeface="微软雅黑" panose="020B0503020204020204" pitchFamily="34" charset="-122"/>
              </a:rPr>
              <a:t>Function(</a:t>
            </a:r>
            <a:r>
              <a:rPr kumimoji="1" lang="zh-CN" altLang="en-US" sz="1100" dirty="0">
                <a:solidFill>
                  <a:srgbClr val="0070C0"/>
                </a:solidFill>
                <a:latin typeface="微软雅黑" panose="020B0503020204020204" pitchFamily="34" charset="-122"/>
                <a:ea typeface="微软雅黑" panose="020B0503020204020204" pitchFamily="34" charset="-122"/>
              </a:rPr>
              <a:t>功能</a:t>
            </a:r>
            <a:r>
              <a:rPr kumimoji="1" lang="en-US" altLang="zh-CN" sz="1100" dirty="0">
                <a:solidFill>
                  <a:srgbClr val="0070C0"/>
                </a:solidFill>
                <a:latin typeface="微软雅黑" panose="020B0503020204020204" pitchFamily="34" charset="-122"/>
                <a:ea typeface="微软雅黑" panose="020B0503020204020204" pitchFamily="34" charset="-122"/>
              </a:rPr>
              <a:t>)</a:t>
            </a:r>
            <a:r>
              <a:rPr kumimoji="1" lang="zh-CN" altLang="en-US" sz="1100" dirty="0">
                <a:solidFill>
                  <a:srgbClr val="0070C0"/>
                </a:solidFill>
                <a:latin typeface="微软雅黑" panose="020B0503020204020204" pitchFamily="34" charset="-122"/>
                <a:ea typeface="微软雅黑" panose="020B0503020204020204" pitchFamily="34" charset="-122"/>
              </a:rPr>
              <a:t>与</a:t>
            </a:r>
            <a:r>
              <a:rPr kumimoji="1" lang="en-US" altLang="zh-CN" sz="1100" dirty="0">
                <a:solidFill>
                  <a:srgbClr val="0070C0"/>
                </a:solidFill>
                <a:latin typeface="微软雅黑" panose="020B0503020204020204" pitchFamily="34" charset="-122"/>
                <a:ea typeface="微软雅黑" panose="020B0503020204020204" pitchFamily="34" charset="-122"/>
              </a:rPr>
              <a:t>Deployment(</a:t>
            </a:r>
            <a:r>
              <a:rPr kumimoji="1" lang="zh-CN" altLang="en-US" sz="1100" dirty="0">
                <a:solidFill>
                  <a:srgbClr val="0070C0"/>
                </a:solidFill>
                <a:latin typeface="微软雅黑" panose="020B0503020204020204" pitchFamily="34" charset="-122"/>
                <a:ea typeface="微软雅黑" panose="020B0503020204020204" pitchFamily="34" charset="-122"/>
              </a:rPr>
              <a:t>展开</a:t>
            </a:r>
            <a:r>
              <a:rPr kumimoji="1" lang="en-US" altLang="zh-CN" sz="1100" dirty="0">
                <a:solidFill>
                  <a:srgbClr val="0070C0"/>
                </a:solidFill>
                <a:latin typeface="微软雅黑" panose="020B0503020204020204" pitchFamily="34" charset="-122"/>
                <a:ea typeface="微软雅黑" panose="020B0503020204020204" pitchFamily="34" charset="-122"/>
              </a:rPr>
              <a:t>)</a:t>
            </a:r>
            <a:r>
              <a:rPr kumimoji="1" lang="zh-CN" altLang="en-US" sz="1100" dirty="0">
                <a:solidFill>
                  <a:srgbClr val="0070C0"/>
                </a:solidFill>
                <a:latin typeface="微软雅黑" panose="020B0503020204020204" pitchFamily="34" charset="-122"/>
                <a:ea typeface="微软雅黑" panose="020B0503020204020204" pitchFamily="34" charset="-122"/>
              </a:rPr>
              <a:t>，简称</a:t>
            </a:r>
            <a:r>
              <a:rPr kumimoji="1" lang="en-US" altLang="zh-CN" sz="1100" dirty="0">
                <a:solidFill>
                  <a:srgbClr val="0070C0"/>
                </a:solidFill>
                <a:latin typeface="微软雅黑" panose="020B0503020204020204" pitchFamily="34" charset="-122"/>
                <a:ea typeface="微软雅黑" panose="020B0503020204020204" pitchFamily="34" charset="-122"/>
              </a:rPr>
              <a:t>QFD</a:t>
            </a:r>
            <a:r>
              <a:rPr kumimoji="1" lang="zh-CN" altLang="en-US" sz="1100" dirty="0">
                <a:solidFill>
                  <a:srgbClr val="0070C0"/>
                </a:solidFill>
                <a:latin typeface="微软雅黑" panose="020B0503020204020204" pitchFamily="34" charset="-122"/>
                <a:ea typeface="微软雅黑" panose="020B0503020204020204" pitchFamily="34" charset="-122"/>
              </a:rPr>
              <a:t>。</a:t>
            </a:r>
          </a:p>
          <a:p>
            <a:r>
              <a:rPr kumimoji="1" lang="zh-CN" altLang="en-US" sz="1100" dirty="0">
                <a:solidFill>
                  <a:srgbClr val="0070C0"/>
                </a:solidFill>
                <a:latin typeface="微软雅黑" panose="020B0503020204020204" pitchFamily="34" charset="-122"/>
                <a:ea typeface="微软雅黑" panose="020B0503020204020204" pitchFamily="34" charset="-122"/>
              </a:rPr>
              <a:t>　　质量功能展开是一种在设计阶段应用的系统方法，它采用一定的方法保证将来自顾客或市场的需求精确无误地转移到产品寿命循环每个阶段的有关技术和措施中去。</a:t>
            </a:r>
          </a:p>
        </p:txBody>
      </p:sp>
      <p:sp>
        <p:nvSpPr>
          <p:cNvPr id="5" name="矩形 4"/>
          <p:cNvSpPr/>
          <p:nvPr/>
        </p:nvSpPr>
        <p:spPr>
          <a:xfrm>
            <a:off x="539552" y="2067694"/>
            <a:ext cx="7110536" cy="2400657"/>
          </a:xfrm>
          <a:prstGeom prst="rect">
            <a:avLst/>
          </a:prstGeom>
        </p:spPr>
        <p:txBody>
          <a:bodyPr wrap="square">
            <a:spAutoFit/>
          </a:bodyPr>
          <a:lstStyle/>
          <a:p>
            <a:r>
              <a:rPr lang="en-US" altLang="zh-CN" b="1" dirty="0">
                <a:solidFill>
                  <a:srgbClr val="0070C0"/>
                </a:solidFill>
                <a:latin typeface="微软雅黑" panose="020B0503020204020204" pitchFamily="34" charset="-122"/>
                <a:ea typeface="微软雅黑" panose="020B0503020204020204" pitchFamily="34" charset="-122"/>
              </a:rPr>
              <a:t>QFD</a:t>
            </a:r>
            <a:r>
              <a:rPr lang="zh-CN" altLang="en-US" b="1" dirty="0">
                <a:solidFill>
                  <a:srgbClr val="0070C0"/>
                </a:solidFill>
                <a:latin typeface="微软雅黑" panose="020B0503020204020204" pitchFamily="34" charset="-122"/>
                <a:ea typeface="微软雅黑" panose="020B0503020204020204" pitchFamily="34" charset="-122"/>
              </a:rPr>
              <a:t>架构下的典型质量管理工具：</a:t>
            </a:r>
          </a:p>
          <a:p>
            <a:r>
              <a:rPr lang="zh-CN" altLang="en-US" sz="1200" dirty="0">
                <a:solidFill>
                  <a:srgbClr val="0070C0"/>
                </a:solidFill>
                <a:latin typeface="微软雅黑" panose="020B0503020204020204" pitchFamily="34" charset="-122"/>
                <a:ea typeface="微软雅黑" panose="020B0503020204020204" pitchFamily="34" charset="-122"/>
                <a:hlinkClick r:id="rId2" tooltip="亲和图"/>
              </a:rPr>
              <a:t>亲和图</a:t>
            </a:r>
            <a:r>
              <a:rPr lang="zh-CN" altLang="en-US" sz="1200" dirty="0">
                <a:solidFill>
                  <a:srgbClr val="0070C0"/>
                </a:solidFill>
                <a:latin typeface="微软雅黑" panose="020B0503020204020204" pitchFamily="34" charset="-122"/>
                <a:ea typeface="微软雅黑" panose="020B0503020204020204" pitchFamily="34" charset="-122"/>
              </a:rPr>
              <a:t>（</a:t>
            </a:r>
            <a:r>
              <a:rPr lang="en-US" altLang="zh-CN" sz="1200" dirty="0">
                <a:solidFill>
                  <a:srgbClr val="0070C0"/>
                </a:solidFill>
                <a:latin typeface="微软雅黑" panose="020B0503020204020204" pitchFamily="34" charset="-122"/>
                <a:ea typeface="微软雅黑" panose="020B0503020204020204" pitchFamily="34" charset="-122"/>
                <a:hlinkClick r:id="rId3" tooltip="Affinity Diagrams"/>
              </a:rPr>
              <a:t>Affinity Diagrams</a:t>
            </a:r>
            <a:r>
              <a:rPr lang="zh-CN" altLang="en-US" sz="1200" dirty="0">
                <a:solidFill>
                  <a:srgbClr val="0070C0"/>
                </a:solidFill>
                <a:latin typeface="微软雅黑" panose="020B0503020204020204" pitchFamily="34" charset="-122"/>
                <a:ea typeface="微软雅黑" panose="020B0503020204020204" pitchFamily="34" charset="-122"/>
              </a:rPr>
              <a:t>）。 </a:t>
            </a:r>
            <a:r>
              <a:rPr lang="zh-CN" altLang="en-US" sz="1200" dirty="0">
                <a:solidFill>
                  <a:srgbClr val="0070C0"/>
                </a:solidFill>
                <a:latin typeface="楷体" panose="02010609060101010101" pitchFamily="49" charset="-122"/>
                <a:ea typeface="楷体" panose="02010609060101010101" pitchFamily="49" charset="-122"/>
              </a:rPr>
              <a:t>使具有深层结构特征的顾客需求“浮出水面”</a:t>
            </a:r>
            <a:r>
              <a:rPr lang="zh-CN" altLang="en-US" sz="1200" dirty="0">
                <a:solidFill>
                  <a:srgbClr val="0070C0"/>
                </a:solidFill>
                <a:latin typeface="微软雅黑" panose="020B0503020204020204" pitchFamily="34" charset="-122"/>
                <a:ea typeface="微软雅黑" panose="020B0503020204020204" pitchFamily="34" charset="-122"/>
              </a:rPr>
              <a:t>。</a:t>
            </a:r>
          </a:p>
          <a:p>
            <a:r>
              <a:rPr lang="zh-CN" altLang="en-US" sz="1200" dirty="0">
                <a:solidFill>
                  <a:srgbClr val="0070C0"/>
                </a:solidFill>
                <a:latin typeface="微软雅黑" panose="020B0503020204020204" pitchFamily="34" charset="-122"/>
                <a:ea typeface="微软雅黑" panose="020B0503020204020204" pitchFamily="34" charset="-122"/>
                <a:hlinkClick r:id="rId4" tooltip="关系图"/>
              </a:rPr>
              <a:t>关系图</a:t>
            </a:r>
            <a:r>
              <a:rPr lang="zh-CN" altLang="en-US" sz="1200" dirty="0">
                <a:solidFill>
                  <a:srgbClr val="0070C0"/>
                </a:solidFill>
                <a:latin typeface="微软雅黑" panose="020B0503020204020204" pitchFamily="34" charset="-122"/>
                <a:ea typeface="微软雅黑" panose="020B0503020204020204" pitchFamily="34" charset="-122"/>
              </a:rPr>
              <a:t>（</a:t>
            </a:r>
            <a:r>
              <a:rPr lang="en-US" altLang="zh-CN" sz="1200" dirty="0">
                <a:solidFill>
                  <a:srgbClr val="0070C0"/>
                </a:solidFill>
                <a:latin typeface="微软雅黑" panose="020B0503020204020204" pitchFamily="34" charset="-122"/>
                <a:ea typeface="微软雅黑" panose="020B0503020204020204" pitchFamily="34" charset="-122"/>
                <a:hlinkClick r:id="rId5" tooltip="Relations Diagrams"/>
              </a:rPr>
              <a:t>Relations Diagrams</a:t>
            </a:r>
            <a:r>
              <a:rPr lang="zh-CN" altLang="en-US" sz="1200" dirty="0">
                <a:solidFill>
                  <a:srgbClr val="0070C0"/>
                </a:solidFill>
                <a:latin typeface="微软雅黑" panose="020B0503020204020204" pitchFamily="34" charset="-122"/>
                <a:ea typeface="微软雅黑" panose="020B0503020204020204" pitchFamily="34" charset="-122"/>
              </a:rPr>
              <a:t>）。 </a:t>
            </a:r>
            <a:r>
              <a:rPr lang="zh-CN" altLang="en-US" sz="1200" dirty="0">
                <a:solidFill>
                  <a:srgbClr val="0070C0"/>
                </a:solidFill>
                <a:latin typeface="楷体" panose="02010609060101010101" pitchFamily="49" charset="-122"/>
                <a:ea typeface="楷体" panose="02010609060101010101" pitchFamily="49" charset="-122"/>
              </a:rPr>
              <a:t>用以发现优先需求、造成产品质量流程问题的根本原因以及沉默</a:t>
            </a:r>
            <a:r>
              <a:rPr lang="zh-CN" altLang="en-US" sz="1200" dirty="0">
                <a:solidFill>
                  <a:srgbClr val="0070C0"/>
                </a:solidFill>
                <a:latin typeface="楷体" panose="02010609060101010101" pitchFamily="49" charset="-122"/>
                <a:ea typeface="楷体" panose="02010609060101010101" pitchFamily="49" charset="-122"/>
                <a:hlinkClick r:id="rId6" tooltip="顾客"/>
              </a:rPr>
              <a:t>顾客</a:t>
            </a:r>
            <a:r>
              <a:rPr lang="zh-CN" altLang="en-US" sz="1200" dirty="0">
                <a:solidFill>
                  <a:srgbClr val="0070C0"/>
                </a:solidFill>
                <a:latin typeface="楷体" panose="02010609060101010101" pitchFamily="49" charset="-122"/>
                <a:ea typeface="楷体" panose="02010609060101010101" pitchFamily="49" charset="-122"/>
              </a:rPr>
              <a:t>的需求。</a:t>
            </a:r>
          </a:p>
          <a:p>
            <a:r>
              <a:rPr lang="zh-CN" altLang="en-US" sz="1200" dirty="0">
                <a:solidFill>
                  <a:srgbClr val="0070C0"/>
                </a:solidFill>
                <a:latin typeface="微软雅黑" panose="020B0503020204020204" pitchFamily="34" charset="-122"/>
                <a:ea typeface="微软雅黑" panose="020B0503020204020204" pitchFamily="34" charset="-122"/>
                <a:hlinkClick r:id="rId7" tooltip="树图"/>
              </a:rPr>
              <a:t>树图</a:t>
            </a:r>
            <a:r>
              <a:rPr lang="zh-CN" altLang="en-US" sz="1200" dirty="0">
                <a:solidFill>
                  <a:srgbClr val="0070C0"/>
                </a:solidFill>
                <a:latin typeface="微软雅黑" panose="020B0503020204020204" pitchFamily="34" charset="-122"/>
                <a:ea typeface="微软雅黑" panose="020B0503020204020204" pitchFamily="34" charset="-122"/>
              </a:rPr>
              <a:t>（</a:t>
            </a:r>
            <a:r>
              <a:rPr lang="en-US" altLang="zh-CN" sz="1200" dirty="0">
                <a:solidFill>
                  <a:srgbClr val="0070C0"/>
                </a:solidFill>
                <a:latin typeface="微软雅黑" panose="020B0503020204020204" pitchFamily="34" charset="-122"/>
                <a:ea typeface="微软雅黑" panose="020B0503020204020204" pitchFamily="34" charset="-122"/>
                <a:hlinkClick r:id="rId8" tooltip="Hierarchy Trees"/>
              </a:rPr>
              <a:t>Hierarchy Trees</a:t>
            </a:r>
            <a:r>
              <a:rPr lang="zh-CN" altLang="en-US" sz="1200" dirty="0">
                <a:solidFill>
                  <a:srgbClr val="0070C0"/>
                </a:solidFill>
                <a:latin typeface="微软雅黑" panose="020B0503020204020204" pitchFamily="34" charset="-122"/>
                <a:ea typeface="微软雅黑" panose="020B0503020204020204" pitchFamily="34" charset="-122"/>
              </a:rPr>
              <a:t>）。 </a:t>
            </a:r>
            <a:r>
              <a:rPr lang="zh-CN" altLang="en-US" sz="1200" dirty="0">
                <a:solidFill>
                  <a:srgbClr val="0070C0"/>
                </a:solidFill>
                <a:latin typeface="楷体" panose="02010609060101010101" pitchFamily="49" charset="-122"/>
                <a:ea typeface="楷体" panose="02010609060101010101" pitchFamily="49" charset="-122"/>
              </a:rPr>
              <a:t>用来寻找</a:t>
            </a:r>
            <a:r>
              <a:rPr lang="zh-CN" altLang="en-US" sz="1200" dirty="0">
                <a:solidFill>
                  <a:srgbClr val="0070C0"/>
                </a:solidFill>
                <a:latin typeface="楷体" panose="02010609060101010101" pitchFamily="49" charset="-122"/>
                <a:ea typeface="楷体" panose="02010609060101010101" pitchFamily="49" charset="-122"/>
                <a:hlinkClick r:id="rId2" tooltip="亲和图"/>
              </a:rPr>
              <a:t>亲和图</a:t>
            </a:r>
            <a:r>
              <a:rPr lang="zh-CN" altLang="en-US" sz="1200" dirty="0">
                <a:solidFill>
                  <a:srgbClr val="0070C0"/>
                </a:solidFill>
                <a:latin typeface="楷体" panose="02010609060101010101" pitchFamily="49" charset="-122"/>
                <a:ea typeface="楷体" panose="02010609060101010101" pitchFamily="49" charset="-122"/>
              </a:rPr>
              <a:t>和</a:t>
            </a:r>
            <a:r>
              <a:rPr lang="zh-CN" altLang="en-US" sz="1200" dirty="0">
                <a:solidFill>
                  <a:srgbClr val="0070C0"/>
                </a:solidFill>
                <a:latin typeface="楷体" panose="02010609060101010101" pitchFamily="49" charset="-122"/>
                <a:ea typeface="楷体" panose="02010609060101010101" pitchFamily="49" charset="-122"/>
                <a:hlinkClick r:id="rId7" tooltip="树图"/>
              </a:rPr>
              <a:t>树图</a:t>
            </a:r>
            <a:r>
              <a:rPr lang="zh-CN" altLang="en-US" sz="1200" dirty="0">
                <a:solidFill>
                  <a:srgbClr val="0070C0"/>
                </a:solidFill>
                <a:latin typeface="楷体" panose="02010609060101010101" pitchFamily="49" charset="-122"/>
                <a:ea typeface="楷体" panose="02010609060101010101" pitchFamily="49" charset="-122"/>
              </a:rPr>
              <a:t>中的缺陷和遗漏。</a:t>
            </a:r>
          </a:p>
          <a:p>
            <a:r>
              <a:rPr lang="zh-CN" altLang="en-US" sz="1200" dirty="0">
                <a:solidFill>
                  <a:srgbClr val="0070C0"/>
                </a:solidFill>
                <a:latin typeface="微软雅黑" panose="020B0503020204020204" pitchFamily="34" charset="-122"/>
                <a:ea typeface="微软雅黑" panose="020B0503020204020204" pitchFamily="34" charset="-122"/>
                <a:hlinkClick r:id="rId9" tooltip="各种矩阵"/>
              </a:rPr>
              <a:t>各种矩阵</a:t>
            </a:r>
            <a:r>
              <a:rPr lang="zh-CN" altLang="en-US" sz="1200" dirty="0">
                <a:solidFill>
                  <a:srgbClr val="0070C0"/>
                </a:solidFill>
                <a:latin typeface="微软雅黑" panose="020B0503020204020204" pitchFamily="34" charset="-122"/>
                <a:ea typeface="微软雅黑" panose="020B0503020204020204" pitchFamily="34" charset="-122"/>
              </a:rPr>
              <a:t>（</a:t>
            </a:r>
            <a:r>
              <a:rPr lang="en-US" altLang="zh-CN" sz="1200" dirty="0">
                <a:solidFill>
                  <a:srgbClr val="0070C0"/>
                </a:solidFill>
                <a:latin typeface="微软雅黑" panose="020B0503020204020204" pitchFamily="34" charset="-122"/>
                <a:ea typeface="微软雅黑" panose="020B0503020204020204" pitchFamily="34" charset="-122"/>
                <a:hlinkClick r:id="rId10" tooltip="Various Matrixes"/>
              </a:rPr>
              <a:t>Various Matrixes</a:t>
            </a:r>
            <a:r>
              <a:rPr lang="zh-CN" altLang="en-US" sz="1200" dirty="0">
                <a:solidFill>
                  <a:srgbClr val="0070C0"/>
                </a:solidFill>
                <a:latin typeface="微软雅黑" panose="020B0503020204020204" pitchFamily="34" charset="-122"/>
                <a:ea typeface="微软雅黑" panose="020B0503020204020204" pitchFamily="34" charset="-122"/>
              </a:rPr>
              <a:t>）。 </a:t>
            </a:r>
            <a:r>
              <a:rPr lang="zh-CN" altLang="en-US" sz="1200" dirty="0">
                <a:solidFill>
                  <a:srgbClr val="0070C0"/>
                </a:solidFill>
                <a:latin typeface="楷体" panose="02010609060101010101" pitchFamily="49" charset="-122"/>
                <a:ea typeface="楷体" panose="02010609060101010101" pitchFamily="49" charset="-122"/>
              </a:rPr>
              <a:t>用来表示各指标之间的关系、优先项以及责任等。</a:t>
            </a:r>
          </a:p>
          <a:p>
            <a:r>
              <a:rPr lang="zh-CN" altLang="en-US" sz="1200" dirty="0">
                <a:solidFill>
                  <a:srgbClr val="0070C0"/>
                </a:solidFill>
                <a:latin typeface="微软雅黑" panose="020B0503020204020204" pitchFamily="34" charset="-122"/>
                <a:ea typeface="微软雅黑" panose="020B0503020204020204" pitchFamily="34" charset="-122"/>
                <a:hlinkClick r:id="rId11" tooltip="流程决策程序图"/>
              </a:rPr>
              <a:t>流程决策程序图</a:t>
            </a:r>
            <a:r>
              <a:rPr lang="zh-CN" altLang="en-US" sz="1200" dirty="0">
                <a:solidFill>
                  <a:srgbClr val="0070C0"/>
                </a:solidFill>
                <a:latin typeface="微软雅黑" panose="020B0503020204020204" pitchFamily="34" charset="-122"/>
                <a:ea typeface="微软雅黑" panose="020B0503020204020204" pitchFamily="34" charset="-122"/>
              </a:rPr>
              <a:t>（</a:t>
            </a:r>
            <a:r>
              <a:rPr lang="en-US" altLang="zh-CN" sz="1200" dirty="0">
                <a:solidFill>
                  <a:srgbClr val="0070C0"/>
                </a:solidFill>
                <a:latin typeface="微软雅黑" panose="020B0503020204020204" pitchFamily="34" charset="-122"/>
                <a:ea typeface="微软雅黑" panose="020B0503020204020204" pitchFamily="34" charset="-122"/>
                <a:hlinkClick r:id="rId12" tooltip="Process Decision Program Diagrams"/>
              </a:rPr>
              <a:t>Process Decision Program Diagrams</a:t>
            </a:r>
            <a:r>
              <a:rPr lang="zh-CN" altLang="en-US" sz="1200" dirty="0">
                <a:solidFill>
                  <a:srgbClr val="0070C0"/>
                </a:solidFill>
                <a:latin typeface="微软雅黑" panose="020B0503020204020204" pitchFamily="34" charset="-122"/>
                <a:ea typeface="微软雅黑" panose="020B0503020204020204" pitchFamily="34" charset="-122"/>
              </a:rPr>
              <a:t>）。 </a:t>
            </a:r>
            <a:r>
              <a:rPr lang="zh-CN" altLang="en-US" sz="1200" dirty="0">
                <a:solidFill>
                  <a:srgbClr val="0070C0"/>
                </a:solidFill>
                <a:latin typeface="楷体" panose="02010609060101010101" pitchFamily="49" charset="-122"/>
                <a:ea typeface="楷体" panose="02010609060101010101" pitchFamily="49" charset="-122"/>
              </a:rPr>
              <a:t>用以分析可能造成新产品或服务失败的潜在因素。</a:t>
            </a:r>
          </a:p>
          <a:p>
            <a:r>
              <a:rPr lang="zh-CN" altLang="en-US" sz="1200" dirty="0">
                <a:solidFill>
                  <a:srgbClr val="0070C0"/>
                </a:solidFill>
                <a:latin typeface="微软雅黑" panose="020B0503020204020204" pitchFamily="34" charset="-122"/>
                <a:ea typeface="微软雅黑" panose="020B0503020204020204" pitchFamily="34" charset="-122"/>
                <a:hlinkClick r:id="rId13" tooltip="层级分析法"/>
              </a:rPr>
              <a:t>层级分析法</a:t>
            </a:r>
            <a:r>
              <a:rPr lang="zh-CN" altLang="en-US" sz="1200" dirty="0">
                <a:solidFill>
                  <a:srgbClr val="0070C0"/>
                </a:solidFill>
                <a:latin typeface="微软雅黑" panose="020B0503020204020204" pitchFamily="34" charset="-122"/>
                <a:ea typeface="微软雅黑" panose="020B0503020204020204" pitchFamily="34" charset="-122"/>
              </a:rPr>
              <a:t>（</a:t>
            </a:r>
            <a:r>
              <a:rPr lang="en-US" altLang="zh-CN" sz="1200" dirty="0">
                <a:solidFill>
                  <a:srgbClr val="0070C0"/>
                </a:solidFill>
                <a:latin typeface="微软雅黑" panose="020B0503020204020204" pitchFamily="34" charset="-122"/>
                <a:ea typeface="微软雅黑" panose="020B0503020204020204" pitchFamily="34" charset="-122"/>
                <a:hlinkClick r:id="rId14" tooltip="Analytic Hierarchy Process"/>
              </a:rPr>
              <a:t>Analytic Hierarchy Process</a:t>
            </a:r>
            <a:r>
              <a:rPr lang="zh-CN" altLang="en-US" sz="1200" dirty="0">
                <a:solidFill>
                  <a:srgbClr val="0070C0"/>
                </a:solidFill>
                <a:latin typeface="微软雅黑" panose="020B0503020204020204" pitchFamily="34" charset="-122"/>
                <a:ea typeface="微软雅黑" panose="020B0503020204020204" pitchFamily="34" charset="-122"/>
              </a:rPr>
              <a:t>）。 </a:t>
            </a:r>
            <a:r>
              <a:rPr lang="zh-CN" altLang="en-US" sz="1200" dirty="0">
                <a:solidFill>
                  <a:srgbClr val="0070C0"/>
                </a:solidFill>
                <a:latin typeface="楷体" panose="02010609060101010101" pitchFamily="49" charset="-122"/>
                <a:ea typeface="楷体" panose="02010609060101010101" pitchFamily="49" charset="-122"/>
              </a:rPr>
              <a:t>对一系列的顾客需求进行优先排列，并选出满足这些需求的设计、生产方案。</a:t>
            </a:r>
          </a:p>
          <a:p>
            <a:r>
              <a:rPr lang="zh-CN" altLang="en-US" sz="1200" dirty="0">
                <a:solidFill>
                  <a:srgbClr val="0070C0"/>
                </a:solidFill>
                <a:latin typeface="微软雅黑" panose="020B0503020204020204" pitchFamily="34" charset="-122"/>
                <a:ea typeface="微软雅黑" panose="020B0503020204020204" pitchFamily="34" charset="-122"/>
                <a:hlinkClick r:id="rId15" tooltip="蓝图"/>
              </a:rPr>
              <a:t>蓝图</a:t>
            </a:r>
            <a:r>
              <a:rPr lang="zh-CN" altLang="en-US" sz="1200" dirty="0">
                <a:solidFill>
                  <a:srgbClr val="0070C0"/>
                </a:solidFill>
                <a:latin typeface="微软雅黑" panose="020B0503020204020204" pitchFamily="34" charset="-122"/>
                <a:ea typeface="微软雅黑" panose="020B0503020204020204" pitchFamily="34" charset="-122"/>
              </a:rPr>
              <a:t>（</a:t>
            </a:r>
            <a:r>
              <a:rPr lang="en-US" altLang="zh-CN" sz="1200" dirty="0">
                <a:solidFill>
                  <a:srgbClr val="0070C0"/>
                </a:solidFill>
                <a:latin typeface="微软雅黑" panose="020B0503020204020204" pitchFamily="34" charset="-122"/>
                <a:ea typeface="微软雅黑" panose="020B0503020204020204" pitchFamily="34" charset="-122"/>
                <a:hlinkClick r:id="rId16" tooltip="Blueprinting"/>
              </a:rPr>
              <a:t>Blueprinting</a:t>
            </a:r>
            <a:r>
              <a:rPr lang="zh-CN" altLang="en-US" sz="1200" dirty="0">
                <a:solidFill>
                  <a:srgbClr val="0070C0"/>
                </a:solidFill>
                <a:latin typeface="微软雅黑" panose="020B0503020204020204" pitchFamily="34" charset="-122"/>
                <a:ea typeface="微软雅黑" panose="020B0503020204020204" pitchFamily="34" charset="-122"/>
              </a:rPr>
              <a:t>）。 </a:t>
            </a:r>
            <a:r>
              <a:rPr lang="zh-CN" altLang="en-US" sz="1200" dirty="0">
                <a:solidFill>
                  <a:srgbClr val="0070C0"/>
                </a:solidFill>
                <a:latin typeface="楷体" panose="02010609060101010101" pitchFamily="49" charset="-122"/>
                <a:ea typeface="楷体" panose="02010609060101010101" pitchFamily="49" charset="-122"/>
              </a:rPr>
              <a:t>对提供产品或服务的整个流程进行分析、描述。</a:t>
            </a:r>
          </a:p>
          <a:p>
            <a:r>
              <a:rPr lang="zh-CN" altLang="en-US" sz="1200" dirty="0">
                <a:solidFill>
                  <a:srgbClr val="0070C0"/>
                </a:solidFill>
                <a:latin typeface="微软雅黑" panose="020B0503020204020204" pitchFamily="34" charset="-122"/>
                <a:ea typeface="微软雅黑" panose="020B0503020204020204" pitchFamily="34" charset="-122"/>
                <a:hlinkClick r:id="rId17" tooltip="质量屋"/>
              </a:rPr>
              <a:t>质量屋</a:t>
            </a:r>
            <a:r>
              <a:rPr lang="zh-CN" altLang="en-US" sz="1200" dirty="0">
                <a:solidFill>
                  <a:srgbClr val="0070C0"/>
                </a:solidFill>
                <a:latin typeface="微软雅黑" panose="020B0503020204020204" pitchFamily="34" charset="-122"/>
                <a:ea typeface="微软雅黑" panose="020B0503020204020204" pitchFamily="34" charset="-122"/>
              </a:rPr>
              <a:t>（</a:t>
            </a:r>
            <a:r>
              <a:rPr lang="en-US" altLang="zh-CN" sz="1200" dirty="0">
                <a:solidFill>
                  <a:srgbClr val="0070C0"/>
                </a:solidFill>
                <a:latin typeface="微软雅黑" panose="020B0503020204020204" pitchFamily="34" charset="-122"/>
                <a:ea typeface="微软雅黑" panose="020B0503020204020204" pitchFamily="34" charset="-122"/>
                <a:hlinkClick r:id="rId18" tooltip="House of Quality"/>
              </a:rPr>
              <a:t>House of Quality</a:t>
            </a:r>
            <a:r>
              <a:rPr lang="zh-CN" altLang="en-US" sz="1200" dirty="0">
                <a:solidFill>
                  <a:srgbClr val="0070C0"/>
                </a:solidFill>
                <a:latin typeface="微软雅黑" panose="020B0503020204020204" pitchFamily="34" charset="-122"/>
                <a:ea typeface="微软雅黑" panose="020B0503020204020204" pitchFamily="34" charset="-122"/>
              </a:rPr>
              <a:t>）。</a:t>
            </a:r>
          </a:p>
        </p:txBody>
      </p:sp>
      <p:sp>
        <p:nvSpPr>
          <p:cNvPr id="6" name="椭圆 5">
            <a:hlinkClick r:id="rId19"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39077748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过渡页</a:t>
            </a:r>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0"/>
          </p:nvPr>
        </p:nvSpPr>
        <p:spPr>
          <a:xfrm>
            <a:off x="457200" y="4767263"/>
            <a:ext cx="2133600" cy="273844"/>
          </a:xfrm>
        </p:spPr>
        <p:txBody>
          <a:bodyPr/>
          <a:lstStyle/>
          <a:p>
            <a:fld id="{C23BE8A3-4098-4EC4-8DEB-0A0778DE3B3B}" type="slidenum">
              <a:rPr lang="en-US" altLang="zh-CN"/>
              <a:pPr/>
              <a:t>91</a:t>
            </a:fld>
            <a:endParaRPr lang="en-US" altLang="zh-CN"/>
          </a:p>
        </p:txBody>
      </p:sp>
      <p:sp>
        <p:nvSpPr>
          <p:cNvPr id="5" name="Rectangle 13"/>
          <p:cNvSpPr>
            <a:spLocks noChangeArrowheads="1"/>
          </p:cNvSpPr>
          <p:nvPr/>
        </p:nvSpPr>
        <p:spPr bwMode="auto">
          <a:xfrm>
            <a:off x="3343276" y="0"/>
            <a:ext cx="5800725" cy="5143500"/>
          </a:xfrm>
          <a:prstGeom prst="rect">
            <a:avLst/>
          </a:prstGeom>
          <a:solidFill>
            <a:schemeClr val="bg1"/>
          </a:solidFill>
          <a:ln w="9525">
            <a:noFill/>
            <a:miter lim="800000"/>
            <a:headEnd/>
            <a:tailEnd/>
          </a:ln>
          <a:effectLst/>
        </p:spPr>
        <p:txBody>
          <a:bodyPr wrap="none" anchor="ctr"/>
          <a:lstStyle/>
          <a:p>
            <a:endParaRPr lang="zh-CN" altLang="en-US"/>
          </a:p>
        </p:txBody>
      </p:sp>
      <p:sp>
        <p:nvSpPr>
          <p:cNvPr id="6" name="Rectangle 6"/>
          <p:cNvSpPr>
            <a:spLocks noChangeArrowheads="1"/>
          </p:cNvSpPr>
          <p:nvPr/>
        </p:nvSpPr>
        <p:spPr bwMode="auto">
          <a:xfrm>
            <a:off x="0" y="0"/>
            <a:ext cx="3352800" cy="5141912"/>
          </a:xfrm>
          <a:prstGeom prst="rect">
            <a:avLst/>
          </a:prstGeom>
          <a:solidFill>
            <a:srgbClr val="0070C0"/>
          </a:solidFill>
          <a:ln w="25400" algn="ctr">
            <a:noFill/>
            <a:miter lim="800000"/>
            <a:headEnd/>
            <a:tailEnd/>
          </a:ln>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 name="TextBox 15"/>
          <p:cNvSpPr txBox="1"/>
          <p:nvPr/>
        </p:nvSpPr>
        <p:spPr>
          <a:xfrm>
            <a:off x="1033463" y="2585240"/>
            <a:ext cx="2376487" cy="579258"/>
          </a:xfrm>
          <a:prstGeom prst="rect">
            <a:avLst/>
          </a:prstGeom>
          <a:noFill/>
        </p:spPr>
        <p:txBody>
          <a:bodyPr>
            <a:spAutoFit/>
          </a:bodyPr>
          <a:lstStyle/>
          <a:p>
            <a:pPr algn="ctr"/>
            <a:r>
              <a:rPr lang="en-US" altLang="zh-CN" sz="3200" dirty="0">
                <a:solidFill>
                  <a:schemeClr val="bg1"/>
                </a:solidFill>
                <a:latin typeface="Agency FB" pitchFamily="34" charset="0"/>
                <a:ea typeface="Adobe 宋体 Std L" pitchFamily="18" charset="-122"/>
              </a:rPr>
              <a:t>Contents Page</a:t>
            </a:r>
          </a:p>
        </p:txBody>
      </p:sp>
      <p:sp>
        <p:nvSpPr>
          <p:cNvPr id="8" name="文本框 52"/>
          <p:cNvSpPr txBox="1"/>
          <p:nvPr/>
        </p:nvSpPr>
        <p:spPr>
          <a:xfrm>
            <a:off x="1033463" y="1699689"/>
            <a:ext cx="2376487" cy="853811"/>
          </a:xfrm>
          <a:prstGeom prst="rect">
            <a:avLst/>
          </a:prstGeom>
          <a:noFill/>
        </p:spPr>
        <p:txBody>
          <a:bodyPr>
            <a:spAutoFit/>
          </a:bodyPr>
          <a:lstStyle/>
          <a:p>
            <a:pPr algn="ctr" fontAlgn="auto">
              <a:spcBef>
                <a:spcPts val="0"/>
              </a:spcBef>
              <a:spcAft>
                <a:spcPts val="0"/>
              </a:spcAft>
              <a:defRPr/>
            </a:pPr>
            <a:r>
              <a:rPr lang="zh-CN" altLang="en-US" sz="5000" b="1" dirty="0">
                <a:solidFill>
                  <a:schemeClr val="bg1"/>
                </a:solidFill>
                <a:latin typeface="+mn-lt"/>
                <a:ea typeface="微软雅黑"/>
              </a:rPr>
              <a:t>目录页</a:t>
            </a:r>
          </a:p>
        </p:txBody>
      </p:sp>
      <p:sp>
        <p:nvSpPr>
          <p:cNvPr id="9" name="对角圆角矩形 28"/>
          <p:cNvSpPr>
            <a:spLocks noChangeArrowheads="1"/>
          </p:cNvSpPr>
          <p:nvPr/>
        </p:nvSpPr>
        <p:spPr bwMode="auto">
          <a:xfrm>
            <a:off x="4176714" y="3269549"/>
            <a:ext cx="4175125" cy="649087"/>
          </a:xfrm>
          <a:custGeom>
            <a:avLst/>
            <a:gdLst>
              <a:gd name="T0" fmla="*/ 4176464 w 4176464"/>
              <a:gd name="T1" fmla="*/ 324036 h 648072"/>
              <a:gd name="T2" fmla="*/ 2088232 w 4176464"/>
              <a:gd name="T3" fmla="*/ 648072 h 648072"/>
              <a:gd name="T4" fmla="*/ 0 w 4176464"/>
              <a:gd name="T5" fmla="*/ 324036 h 648072"/>
              <a:gd name="T6" fmla="*/ 2088232 w 4176464"/>
              <a:gd name="T7" fmla="*/ 0 h 648072"/>
              <a:gd name="T8" fmla="*/ 0 60000 65536"/>
              <a:gd name="T9" fmla="*/ 5898240 60000 65536"/>
              <a:gd name="T10" fmla="*/ 11796480 60000 65536"/>
              <a:gd name="T11" fmla="*/ 17694720 60000 65536"/>
              <a:gd name="T12" fmla="*/ 39753 w 4176464"/>
              <a:gd name="T13" fmla="*/ 39753 h 648072"/>
              <a:gd name="T14" fmla="*/ 4136711 w 4176464"/>
              <a:gd name="T15" fmla="*/ 608319 h 648072"/>
            </a:gdLst>
            <a:ahLst/>
            <a:cxnLst>
              <a:cxn ang="T8">
                <a:pos x="T0" y="T1"/>
              </a:cxn>
              <a:cxn ang="T9">
                <a:pos x="T2" y="T3"/>
              </a:cxn>
              <a:cxn ang="T10">
                <a:pos x="T4" y="T5"/>
              </a:cxn>
              <a:cxn ang="T11">
                <a:pos x="T6" y="T7"/>
              </a:cxn>
            </a:cxnLst>
            <a:rect l="T12" t="T13" r="T14" b="T15"/>
            <a:pathLst>
              <a:path w="4176464" h="648072">
                <a:moveTo>
                  <a:pt x="135726" y="0"/>
                </a:moveTo>
                <a:lnTo>
                  <a:pt x="4176464" y="0"/>
                </a:lnTo>
                <a:lnTo>
                  <a:pt x="4176464" y="512346"/>
                </a:lnTo>
                <a:cubicBezTo>
                  <a:pt x="4176464" y="587305"/>
                  <a:pt x="4115697" y="648071"/>
                  <a:pt x="4040738" y="648072"/>
                </a:cubicBezTo>
                <a:lnTo>
                  <a:pt x="0" y="648072"/>
                </a:lnTo>
                <a:lnTo>
                  <a:pt x="0" y="135726"/>
                </a:lnTo>
                <a:cubicBezTo>
                  <a:pt x="0" y="60766"/>
                  <a:pt x="60766" y="0"/>
                  <a:pt x="135725" y="0"/>
                </a:cubicBezTo>
                <a:close/>
              </a:path>
            </a:pathLst>
          </a:custGeom>
          <a:solidFill>
            <a:srgbClr val="0070C0"/>
          </a:solidFill>
          <a:ln w="25400" algn="ctr">
            <a:noFill/>
            <a:miter lim="800000"/>
            <a:headEnd/>
            <a:tailEnd/>
          </a:ln>
        </p:spPr>
        <p:txBody>
          <a:bodyPr anchor="ctr"/>
          <a:lstStyle/>
          <a:p>
            <a:pPr algn="ctr" fontAlgn="auto">
              <a:spcBef>
                <a:spcPts val="0"/>
              </a:spcBef>
              <a:spcAft>
                <a:spcPts val="0"/>
              </a:spcAft>
              <a:defRPr/>
            </a:pPr>
            <a:endParaRPr lang="zh-CN" altLang="en-US">
              <a:solidFill>
                <a:schemeClr val="lt1"/>
              </a:solidFill>
              <a:latin typeface="+mn-lt"/>
              <a:ea typeface="+mn-ea"/>
            </a:endParaRPr>
          </a:p>
        </p:txBody>
      </p:sp>
      <p:sp>
        <p:nvSpPr>
          <p:cNvPr id="11" name="TextBox 6"/>
          <p:cNvSpPr txBox="1"/>
          <p:nvPr/>
        </p:nvSpPr>
        <p:spPr>
          <a:xfrm>
            <a:off x="4527551" y="883697"/>
            <a:ext cx="3833813" cy="369218"/>
          </a:xfrm>
          <a:prstGeom prst="rect">
            <a:avLst/>
          </a:prstGeom>
          <a:noFill/>
        </p:spPr>
        <p:txBody>
          <a:bodyPr lIns="0" tIns="0" rIns="0" bIns="0" anchor="ctr">
            <a:spAutoFit/>
          </a:bodyPr>
          <a:lstStyle/>
          <a:p>
            <a:r>
              <a:rPr lang="en-US" altLang="zh-CN" sz="2400" dirty="0">
                <a:solidFill>
                  <a:srgbClr val="808080"/>
                </a:solidFill>
                <a:latin typeface="Impact" pitchFamily="34" charset="0"/>
                <a:ea typeface="微软雅黑" pitchFamily="34" charset="-122"/>
              </a:rPr>
              <a:t>4.1    </a:t>
            </a:r>
            <a:r>
              <a:rPr lang="zh-CN" altLang="en-US" sz="2400" dirty="0">
                <a:solidFill>
                  <a:srgbClr val="808080"/>
                </a:solidFill>
                <a:latin typeface="Impact" pitchFamily="34" charset="0"/>
                <a:ea typeface="微软雅黑" pitchFamily="34" charset="-122"/>
              </a:rPr>
              <a:t>基础设施管理</a:t>
            </a:r>
          </a:p>
        </p:txBody>
      </p:sp>
      <p:sp>
        <p:nvSpPr>
          <p:cNvPr id="12" name="TextBox 10"/>
          <p:cNvSpPr txBox="1"/>
          <p:nvPr/>
        </p:nvSpPr>
        <p:spPr>
          <a:xfrm>
            <a:off x="4518026" y="1544795"/>
            <a:ext cx="3833813" cy="368186"/>
          </a:xfrm>
          <a:prstGeom prst="rect">
            <a:avLst/>
          </a:prstGeom>
          <a:noFill/>
        </p:spPr>
        <p:txBody>
          <a:bodyPr lIns="0" tIns="0" rIns="0" bIns="0" anchor="ctr">
            <a:spAutoFit/>
          </a:bodyPr>
          <a:lstStyle/>
          <a:p>
            <a:r>
              <a:rPr lang="en-US" altLang="zh-CN" sz="2400" dirty="0">
                <a:solidFill>
                  <a:schemeClr val="bg1">
                    <a:lumMod val="50000"/>
                  </a:schemeClr>
                </a:solidFill>
                <a:latin typeface="Impact" pitchFamily="34" charset="0"/>
                <a:ea typeface="微软雅黑" pitchFamily="34" charset="-122"/>
              </a:rPr>
              <a:t>4.2    </a:t>
            </a:r>
            <a:r>
              <a:rPr lang="zh-CN" altLang="en-US" sz="2400" dirty="0">
                <a:solidFill>
                  <a:srgbClr val="808080"/>
                </a:solidFill>
                <a:latin typeface="Impact" pitchFamily="34" charset="0"/>
                <a:ea typeface="微软雅黑" pitchFamily="34" charset="-122"/>
              </a:rPr>
              <a:t>人力资源管理</a:t>
            </a:r>
          </a:p>
        </p:txBody>
      </p:sp>
      <p:sp>
        <p:nvSpPr>
          <p:cNvPr id="13" name="TextBox 11"/>
          <p:cNvSpPr txBox="1"/>
          <p:nvPr/>
        </p:nvSpPr>
        <p:spPr>
          <a:xfrm>
            <a:off x="4518026" y="2903769"/>
            <a:ext cx="3833813" cy="369218"/>
          </a:xfrm>
          <a:prstGeom prst="rect">
            <a:avLst/>
          </a:prstGeom>
          <a:noFill/>
        </p:spPr>
        <p:txBody>
          <a:bodyPr lIns="0" tIns="0" rIns="0" bIns="0" anchor="ctr">
            <a:spAutoFit/>
          </a:bodyPr>
          <a:lstStyle/>
          <a:p>
            <a:r>
              <a:rPr lang="en-US" altLang="zh-CN" sz="2400" dirty="0">
                <a:solidFill>
                  <a:schemeClr val="bg1"/>
                </a:solidFill>
                <a:latin typeface="Impact" pitchFamily="34" charset="0"/>
                <a:ea typeface="微软雅黑" pitchFamily="34" charset="-122"/>
              </a:rPr>
              <a:t>2.3    </a:t>
            </a:r>
            <a:r>
              <a:rPr lang="zh-CN" altLang="en-US" sz="2400" b="1" dirty="0">
                <a:solidFill>
                  <a:schemeClr val="bg1"/>
                </a:solidFill>
                <a:latin typeface="Impact" pitchFamily="34" charset="0"/>
                <a:ea typeface="微软雅黑" pitchFamily="34" charset="-122"/>
              </a:rPr>
              <a:t>自身分析</a:t>
            </a:r>
            <a:endParaRPr lang="zh-CN" altLang="en-US" sz="2400" b="1" dirty="0">
              <a:solidFill>
                <a:schemeClr val="bg1"/>
              </a:solidFill>
              <a:latin typeface="微软雅黑" pitchFamily="34" charset="-122"/>
              <a:ea typeface="微软雅黑" pitchFamily="34" charset="-122"/>
            </a:endParaRPr>
          </a:p>
        </p:txBody>
      </p:sp>
      <p:sp>
        <p:nvSpPr>
          <p:cNvPr id="14" name="TextBox 10"/>
          <p:cNvSpPr txBox="1"/>
          <p:nvPr/>
        </p:nvSpPr>
        <p:spPr>
          <a:xfrm>
            <a:off x="4518026" y="2148426"/>
            <a:ext cx="3833813" cy="368186"/>
          </a:xfrm>
          <a:prstGeom prst="rect">
            <a:avLst/>
          </a:prstGeom>
          <a:noFill/>
        </p:spPr>
        <p:txBody>
          <a:bodyPr lIns="0" tIns="0" rIns="0" bIns="0" anchor="ctr">
            <a:spAutoFit/>
          </a:bodyPr>
          <a:lstStyle/>
          <a:p>
            <a:r>
              <a:rPr lang="en-US" altLang="zh-CN" sz="2400" dirty="0">
                <a:solidFill>
                  <a:schemeClr val="bg1">
                    <a:lumMod val="50000"/>
                  </a:schemeClr>
                </a:solidFill>
                <a:latin typeface="Impact" pitchFamily="34" charset="0"/>
                <a:ea typeface="微软雅黑" pitchFamily="34" charset="-122"/>
              </a:rPr>
              <a:t>4.3    </a:t>
            </a:r>
            <a:r>
              <a:rPr lang="zh-CN" altLang="en-US" sz="2400" dirty="0">
                <a:solidFill>
                  <a:srgbClr val="808080"/>
                </a:solidFill>
                <a:latin typeface="Impact" pitchFamily="34" charset="0"/>
                <a:ea typeface="微软雅黑" pitchFamily="34" charset="-122"/>
              </a:rPr>
              <a:t>研发与知识管理</a:t>
            </a:r>
          </a:p>
        </p:txBody>
      </p:sp>
      <p:sp>
        <p:nvSpPr>
          <p:cNvPr id="15" name="TextBox 10"/>
          <p:cNvSpPr txBox="1"/>
          <p:nvPr/>
        </p:nvSpPr>
        <p:spPr>
          <a:xfrm>
            <a:off x="4518026" y="2791474"/>
            <a:ext cx="3833813" cy="368186"/>
          </a:xfrm>
          <a:prstGeom prst="rect">
            <a:avLst/>
          </a:prstGeom>
          <a:noFill/>
        </p:spPr>
        <p:txBody>
          <a:bodyPr lIns="0" tIns="0" rIns="0" bIns="0" anchor="ctr">
            <a:spAutoFit/>
          </a:bodyPr>
          <a:lstStyle/>
          <a:p>
            <a:r>
              <a:rPr lang="en-US" altLang="zh-CN" sz="2400" dirty="0">
                <a:solidFill>
                  <a:schemeClr val="bg1">
                    <a:lumMod val="50000"/>
                  </a:schemeClr>
                </a:solidFill>
                <a:latin typeface="Impact" pitchFamily="34" charset="0"/>
                <a:ea typeface="微软雅黑" pitchFamily="34" charset="-122"/>
              </a:rPr>
              <a:t>4.4    </a:t>
            </a:r>
            <a:r>
              <a:rPr lang="zh-CN" altLang="en-US" sz="2400" dirty="0">
                <a:solidFill>
                  <a:srgbClr val="808080"/>
                </a:solidFill>
                <a:latin typeface="Impact" pitchFamily="34" charset="0"/>
                <a:ea typeface="微软雅黑" pitchFamily="34" charset="-122"/>
              </a:rPr>
              <a:t>质量管理</a:t>
            </a:r>
          </a:p>
        </p:txBody>
      </p:sp>
      <p:sp>
        <p:nvSpPr>
          <p:cNvPr id="16" name="TextBox 10"/>
          <p:cNvSpPr txBox="1"/>
          <p:nvPr/>
        </p:nvSpPr>
        <p:spPr>
          <a:xfrm>
            <a:off x="4518026" y="3414580"/>
            <a:ext cx="3833813" cy="368186"/>
          </a:xfrm>
          <a:prstGeom prst="rect">
            <a:avLst/>
          </a:prstGeom>
          <a:noFill/>
        </p:spPr>
        <p:txBody>
          <a:bodyPr lIns="0" tIns="0" rIns="0" bIns="0" anchor="ctr">
            <a:spAutoFit/>
          </a:bodyPr>
          <a:lstStyle/>
          <a:p>
            <a:r>
              <a:rPr lang="en-US" altLang="zh-CN" sz="2400" dirty="0">
                <a:solidFill>
                  <a:schemeClr val="bg1"/>
                </a:solidFill>
                <a:latin typeface="Impact" pitchFamily="34" charset="0"/>
                <a:ea typeface="微软雅黑" pitchFamily="34" charset="-122"/>
              </a:rPr>
              <a:t>4.5    </a:t>
            </a:r>
            <a:r>
              <a:rPr lang="zh-CN" altLang="en-US" sz="2400" b="1" dirty="0">
                <a:solidFill>
                  <a:schemeClr val="bg1"/>
                </a:solidFill>
                <a:latin typeface="Impact" pitchFamily="34" charset="0"/>
                <a:ea typeface="微软雅黑" pitchFamily="34" charset="-122"/>
              </a:rPr>
              <a:t>客户用户管理</a:t>
            </a:r>
          </a:p>
        </p:txBody>
      </p:sp>
      <p:sp>
        <p:nvSpPr>
          <p:cNvPr id="17" name="TextBox 10"/>
          <p:cNvSpPr txBox="1"/>
          <p:nvPr/>
        </p:nvSpPr>
        <p:spPr>
          <a:xfrm>
            <a:off x="4050555" y="4003764"/>
            <a:ext cx="3833813" cy="368186"/>
          </a:xfrm>
          <a:prstGeom prst="rect">
            <a:avLst/>
          </a:prstGeom>
          <a:noFill/>
        </p:spPr>
        <p:txBody>
          <a:bodyPr lIns="0" tIns="0" rIns="0" bIns="0" anchor="ctr">
            <a:spAutoFit/>
          </a:bodyPr>
          <a:lstStyle/>
          <a:p>
            <a:pPr lvl="1"/>
            <a:r>
              <a:rPr lang="en-US" altLang="zh-CN" sz="2400" dirty="0">
                <a:solidFill>
                  <a:schemeClr val="bg1">
                    <a:lumMod val="50000"/>
                  </a:schemeClr>
                </a:solidFill>
                <a:latin typeface="Impact" pitchFamily="34" charset="0"/>
                <a:ea typeface="微软雅黑" pitchFamily="34" charset="-122"/>
              </a:rPr>
              <a:t>4.6</a:t>
            </a:r>
            <a:r>
              <a:rPr lang="en-US" altLang="zh-CN" sz="2400" b="1" dirty="0">
                <a:solidFill>
                  <a:schemeClr val="bg1">
                    <a:lumMod val="50000"/>
                  </a:schemeClr>
                </a:solidFill>
                <a:latin typeface="Impact" pitchFamily="34" charset="0"/>
                <a:ea typeface="微软雅黑" pitchFamily="34" charset="-122"/>
              </a:rPr>
              <a:t>    </a:t>
            </a:r>
            <a:r>
              <a:rPr lang="zh-CN" altLang="en-US" sz="2400" dirty="0">
                <a:solidFill>
                  <a:srgbClr val="808080"/>
                </a:solidFill>
                <a:latin typeface="Impact" pitchFamily="34" charset="0"/>
                <a:ea typeface="微软雅黑" pitchFamily="34" charset="-122"/>
              </a:rPr>
              <a:t>变革管理</a:t>
            </a:r>
          </a:p>
        </p:txBody>
      </p:sp>
      <p:sp>
        <p:nvSpPr>
          <p:cNvPr id="18" name="椭圆 17">
            <a:hlinkClick r:id="rId2"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250103353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p:nvPr/>
        </p:nvSpPr>
        <p:spPr>
          <a:xfrm>
            <a:off x="5130777" y="3801994"/>
            <a:ext cx="3240360" cy="70786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5130777" y="2511958"/>
            <a:ext cx="3240360" cy="70786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5140107" y="843558"/>
            <a:ext cx="3240360" cy="108012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en-US" altLang="zh-CN" dirty="0"/>
              <a:t>4.5.1</a:t>
            </a:r>
            <a:r>
              <a:rPr lang="en-US" altLang="zh-CN" baseline="0" dirty="0"/>
              <a:t> </a:t>
            </a:r>
            <a:r>
              <a:rPr lang="zh-CN" altLang="en-US" dirty="0"/>
              <a:t>服务金三角</a:t>
            </a:r>
          </a:p>
        </p:txBody>
      </p:sp>
      <p:sp>
        <p:nvSpPr>
          <p:cNvPr id="4" name="圆角矩形 3"/>
          <p:cNvSpPr/>
          <p:nvPr/>
        </p:nvSpPr>
        <p:spPr>
          <a:xfrm>
            <a:off x="5356131" y="1347614"/>
            <a:ext cx="1008112" cy="43204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消费者</a:t>
            </a:r>
          </a:p>
        </p:txBody>
      </p:sp>
      <p:sp>
        <p:nvSpPr>
          <p:cNvPr id="6" name="圆角矩形 5"/>
          <p:cNvSpPr/>
          <p:nvPr/>
        </p:nvSpPr>
        <p:spPr>
          <a:xfrm>
            <a:off x="7012315" y="1347614"/>
            <a:ext cx="1008112" cy="43204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顾客</a:t>
            </a:r>
          </a:p>
        </p:txBody>
      </p:sp>
      <p:sp>
        <p:nvSpPr>
          <p:cNvPr id="7" name="圆角矩形 6"/>
          <p:cNvSpPr/>
          <p:nvPr/>
        </p:nvSpPr>
        <p:spPr>
          <a:xfrm>
            <a:off x="6148219" y="2681638"/>
            <a:ext cx="1008112" cy="43204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员工</a:t>
            </a:r>
          </a:p>
        </p:txBody>
      </p:sp>
      <p:sp>
        <p:nvSpPr>
          <p:cNvPr id="8" name="圆角矩形 7"/>
          <p:cNvSpPr/>
          <p:nvPr/>
        </p:nvSpPr>
        <p:spPr>
          <a:xfrm>
            <a:off x="6148219" y="3939902"/>
            <a:ext cx="1008112" cy="432048"/>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公司</a:t>
            </a:r>
          </a:p>
        </p:txBody>
      </p:sp>
      <p:cxnSp>
        <p:nvCxnSpPr>
          <p:cNvPr id="9" name="直接箭头连接符 8"/>
          <p:cNvCxnSpPr>
            <a:stCxn id="7" idx="0"/>
            <a:endCxn id="6" idx="2"/>
          </p:cNvCxnSpPr>
          <p:nvPr/>
        </p:nvCxnSpPr>
        <p:spPr>
          <a:xfrm flipV="1">
            <a:off x="6652275" y="1779662"/>
            <a:ext cx="864096" cy="901976"/>
          </a:xfrm>
          <a:prstGeom prst="straightConnector1">
            <a:avLst/>
          </a:prstGeom>
          <a:ln>
            <a:solidFill>
              <a:srgbClr val="0070C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a:stCxn id="7" idx="0"/>
            <a:endCxn id="4" idx="2"/>
          </p:cNvCxnSpPr>
          <p:nvPr/>
        </p:nvCxnSpPr>
        <p:spPr>
          <a:xfrm flipH="1" flipV="1">
            <a:off x="5860187" y="1779662"/>
            <a:ext cx="792088" cy="901976"/>
          </a:xfrm>
          <a:prstGeom prst="straightConnector1">
            <a:avLst/>
          </a:prstGeom>
          <a:ln>
            <a:solidFill>
              <a:srgbClr val="0070C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a:stCxn id="8" idx="0"/>
            <a:endCxn id="7" idx="2"/>
          </p:cNvCxnSpPr>
          <p:nvPr/>
        </p:nvCxnSpPr>
        <p:spPr>
          <a:xfrm flipV="1">
            <a:off x="6652275" y="3113686"/>
            <a:ext cx="0" cy="826216"/>
          </a:xfrm>
          <a:prstGeom prst="straightConnector1">
            <a:avLst/>
          </a:prstGeom>
          <a:ln>
            <a:solidFill>
              <a:srgbClr val="0070C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148219" y="906274"/>
            <a:ext cx="1296144" cy="369332"/>
          </a:xfrm>
          <a:prstGeom prst="rect">
            <a:avLst/>
          </a:prstGeom>
          <a:noFill/>
        </p:spPr>
        <p:txBody>
          <a:bodyPr wrap="square" rtlCol="0">
            <a:spAutoFit/>
          </a:bodyPr>
          <a:lstStyle/>
          <a:p>
            <a:r>
              <a:rPr lang="zh-CN" altLang="en-US" dirty="0">
                <a:solidFill>
                  <a:srgbClr val="C00000"/>
                </a:solidFill>
                <a:latin typeface="微软雅黑" panose="020B0503020204020204" pitchFamily="34" charset="-122"/>
                <a:ea typeface="微软雅黑" panose="020B0503020204020204" pitchFamily="34" charset="-122"/>
              </a:rPr>
              <a:t>外部市场</a:t>
            </a:r>
          </a:p>
        </p:txBody>
      </p:sp>
      <p:sp>
        <p:nvSpPr>
          <p:cNvPr id="20" name="TextBox 19"/>
          <p:cNvSpPr txBox="1"/>
          <p:nvPr/>
        </p:nvSpPr>
        <p:spPr>
          <a:xfrm>
            <a:off x="7217453" y="2681224"/>
            <a:ext cx="1296144" cy="369332"/>
          </a:xfrm>
          <a:prstGeom prst="rect">
            <a:avLst/>
          </a:prstGeom>
          <a:noFill/>
        </p:spPr>
        <p:txBody>
          <a:bodyPr wrap="square" rtlCol="0">
            <a:spAutoFit/>
          </a:bodyPr>
          <a:lstStyle/>
          <a:p>
            <a:r>
              <a:rPr lang="zh-CN" altLang="en-US" dirty="0">
                <a:solidFill>
                  <a:srgbClr val="C00000"/>
                </a:solidFill>
                <a:latin typeface="微软雅黑" panose="020B0503020204020204" pitchFamily="34" charset="-122"/>
                <a:ea typeface="微软雅黑" panose="020B0503020204020204" pitchFamily="34" charset="-122"/>
              </a:rPr>
              <a:t>内部市场</a:t>
            </a:r>
          </a:p>
        </p:txBody>
      </p:sp>
      <p:sp>
        <p:nvSpPr>
          <p:cNvPr id="22" name="TextBox 21"/>
          <p:cNvSpPr txBox="1"/>
          <p:nvPr/>
        </p:nvSpPr>
        <p:spPr>
          <a:xfrm>
            <a:off x="7217453" y="3971260"/>
            <a:ext cx="1163014" cy="369332"/>
          </a:xfrm>
          <a:prstGeom prst="rect">
            <a:avLst/>
          </a:prstGeom>
          <a:noFill/>
        </p:spPr>
        <p:txBody>
          <a:bodyPr wrap="square" rtlCol="0">
            <a:spAutoFit/>
          </a:bodyPr>
          <a:lstStyle/>
          <a:p>
            <a:r>
              <a:rPr lang="zh-CN" altLang="en-US" dirty="0">
                <a:solidFill>
                  <a:srgbClr val="C00000"/>
                </a:solidFill>
                <a:latin typeface="微软雅黑" panose="020B0503020204020204" pitchFamily="34" charset="-122"/>
                <a:ea typeface="微软雅黑" panose="020B0503020204020204" pitchFamily="34" charset="-122"/>
              </a:rPr>
              <a:t>管理当局</a:t>
            </a:r>
          </a:p>
        </p:txBody>
      </p:sp>
      <p:cxnSp>
        <p:nvCxnSpPr>
          <p:cNvPr id="23" name="肘形连接符 22"/>
          <p:cNvCxnSpPr>
            <a:stCxn id="16" idx="3"/>
            <a:endCxn id="21" idx="3"/>
          </p:cNvCxnSpPr>
          <p:nvPr/>
        </p:nvCxnSpPr>
        <p:spPr>
          <a:xfrm flipH="1">
            <a:off x="8371137" y="1383618"/>
            <a:ext cx="9330" cy="2772308"/>
          </a:xfrm>
          <a:prstGeom prst="bentConnector3">
            <a:avLst>
              <a:gd name="adj1" fmla="val -2450161"/>
            </a:avLst>
          </a:prstGeom>
          <a:ln>
            <a:solidFill>
              <a:srgbClr val="0070C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cxnSp>
        <p:nvCxnSpPr>
          <p:cNvPr id="27" name="肘形连接符 26"/>
          <p:cNvCxnSpPr>
            <a:stCxn id="16" idx="1"/>
            <a:endCxn id="21" idx="1"/>
          </p:cNvCxnSpPr>
          <p:nvPr/>
        </p:nvCxnSpPr>
        <p:spPr>
          <a:xfrm rot="10800000" flipV="1">
            <a:off x="5130777" y="1383618"/>
            <a:ext cx="9330" cy="2772308"/>
          </a:xfrm>
          <a:prstGeom prst="bentConnector3">
            <a:avLst>
              <a:gd name="adj1" fmla="val 2550161"/>
            </a:avLst>
          </a:prstGeom>
          <a:ln>
            <a:solidFill>
              <a:srgbClr val="0070C0"/>
            </a:solidFill>
            <a:headEnd type="triangle" w="med" len="lg"/>
            <a:tailEnd type="triangle" w="med"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424691" y="2129480"/>
            <a:ext cx="1224136" cy="276999"/>
          </a:xfrm>
          <a:prstGeom prst="rect">
            <a:avLst/>
          </a:prstGeom>
          <a:noFill/>
        </p:spPr>
        <p:txBody>
          <a:bodyPr wrap="square" rtlCol="0">
            <a:spAutoFit/>
          </a:bodyPr>
          <a:lstStyle/>
          <a:p>
            <a:r>
              <a:rPr lang="zh-CN" altLang="en-US" sz="1200" dirty="0">
                <a:solidFill>
                  <a:srgbClr val="0070C0"/>
                </a:solidFill>
                <a:latin typeface="微软雅黑" panose="020B0503020204020204" pitchFamily="34" charset="-122"/>
                <a:ea typeface="微软雅黑" panose="020B0503020204020204" pitchFamily="34" charset="-122"/>
              </a:rPr>
              <a:t>互动行销</a:t>
            </a:r>
          </a:p>
        </p:txBody>
      </p:sp>
      <p:sp>
        <p:nvSpPr>
          <p:cNvPr id="31" name="TextBox 30"/>
          <p:cNvSpPr txBox="1"/>
          <p:nvPr/>
        </p:nvSpPr>
        <p:spPr>
          <a:xfrm>
            <a:off x="5752175" y="3393711"/>
            <a:ext cx="1224136" cy="276999"/>
          </a:xfrm>
          <a:prstGeom prst="rect">
            <a:avLst/>
          </a:prstGeom>
          <a:noFill/>
        </p:spPr>
        <p:txBody>
          <a:bodyPr wrap="square" rtlCol="0">
            <a:spAutoFit/>
          </a:bodyPr>
          <a:lstStyle/>
          <a:p>
            <a:r>
              <a:rPr lang="zh-CN" altLang="en-US" sz="1200" dirty="0">
                <a:solidFill>
                  <a:srgbClr val="0070C0"/>
                </a:solidFill>
                <a:latin typeface="微软雅黑" panose="020B0503020204020204" pitchFamily="34" charset="-122"/>
                <a:ea typeface="微软雅黑" panose="020B0503020204020204" pitchFamily="34" charset="-122"/>
              </a:rPr>
              <a:t>内部行销</a:t>
            </a:r>
          </a:p>
        </p:txBody>
      </p:sp>
      <p:sp>
        <p:nvSpPr>
          <p:cNvPr id="32" name="TextBox 31"/>
          <p:cNvSpPr txBox="1"/>
          <p:nvPr/>
        </p:nvSpPr>
        <p:spPr>
          <a:xfrm>
            <a:off x="4625165" y="2282689"/>
            <a:ext cx="288032" cy="830997"/>
          </a:xfrm>
          <a:prstGeom prst="rect">
            <a:avLst/>
          </a:prstGeom>
          <a:noFill/>
        </p:spPr>
        <p:txBody>
          <a:bodyPr wrap="square" rtlCol="0">
            <a:spAutoFit/>
          </a:bodyPr>
          <a:lstStyle/>
          <a:p>
            <a:r>
              <a:rPr lang="zh-CN" altLang="en-US" sz="1200" dirty="0">
                <a:solidFill>
                  <a:srgbClr val="0070C0"/>
                </a:solidFill>
                <a:latin typeface="微软雅黑" panose="020B0503020204020204" pitchFamily="34" charset="-122"/>
                <a:ea typeface="微软雅黑" panose="020B0503020204020204" pitchFamily="34" charset="-122"/>
              </a:rPr>
              <a:t>外部行销</a:t>
            </a:r>
          </a:p>
        </p:txBody>
      </p:sp>
      <p:sp>
        <p:nvSpPr>
          <p:cNvPr id="33" name="TextBox 32"/>
          <p:cNvSpPr txBox="1"/>
          <p:nvPr/>
        </p:nvSpPr>
        <p:spPr>
          <a:xfrm>
            <a:off x="8604448" y="2282689"/>
            <a:ext cx="288032" cy="830997"/>
          </a:xfrm>
          <a:prstGeom prst="rect">
            <a:avLst/>
          </a:prstGeom>
          <a:noFill/>
        </p:spPr>
        <p:txBody>
          <a:bodyPr wrap="square" rtlCol="0">
            <a:spAutoFit/>
          </a:bodyPr>
          <a:lstStyle/>
          <a:p>
            <a:r>
              <a:rPr lang="zh-CN" altLang="en-US" sz="1200" dirty="0">
                <a:solidFill>
                  <a:srgbClr val="0070C0"/>
                </a:solidFill>
                <a:latin typeface="微软雅黑" panose="020B0503020204020204" pitchFamily="34" charset="-122"/>
                <a:ea typeface="微软雅黑" panose="020B0503020204020204" pitchFamily="34" charset="-122"/>
              </a:rPr>
              <a:t>外部行销</a:t>
            </a:r>
          </a:p>
        </p:txBody>
      </p:sp>
      <p:sp>
        <p:nvSpPr>
          <p:cNvPr id="30" name="矩形 29"/>
          <p:cNvSpPr/>
          <p:nvPr/>
        </p:nvSpPr>
        <p:spPr>
          <a:xfrm>
            <a:off x="306516" y="667453"/>
            <a:ext cx="4265484" cy="938719"/>
          </a:xfrm>
          <a:prstGeom prst="rect">
            <a:avLst/>
          </a:prstGeom>
        </p:spPr>
        <p:txBody>
          <a:bodyPr wrap="square">
            <a:spAutoFit/>
          </a:bodyPr>
          <a:lstStyle/>
          <a:p>
            <a:r>
              <a:rPr lang="zh-CN" altLang="en-US" sz="1100" dirty="0">
                <a:solidFill>
                  <a:srgbClr val="0070C0"/>
                </a:solidFill>
                <a:latin typeface="微软雅黑" panose="020B0503020204020204" pitchFamily="34" charset="-122"/>
                <a:ea typeface="微软雅黑" panose="020B0503020204020204" pitchFamily="34" charset="-122"/>
              </a:rPr>
              <a:t>　　“服务金三角”来源于美国服务业管理的权威卡尔</a:t>
            </a:r>
            <a:r>
              <a:rPr lang="en-US" altLang="zh-CN" sz="1100" dirty="0">
                <a:solidFill>
                  <a:srgbClr val="0070C0"/>
                </a:solidFill>
                <a:latin typeface="微软雅黑" panose="020B0503020204020204" pitchFamily="34" charset="-122"/>
                <a:ea typeface="微软雅黑" panose="020B0503020204020204" pitchFamily="34" charset="-122"/>
              </a:rPr>
              <a:t>·</a:t>
            </a:r>
            <a:r>
              <a:rPr lang="zh-CN" altLang="en-US" sz="1100" dirty="0">
                <a:solidFill>
                  <a:srgbClr val="0070C0"/>
                </a:solidFill>
                <a:latin typeface="微软雅黑" panose="020B0503020204020204" pitchFamily="34" charset="-122"/>
                <a:ea typeface="微软雅黑" panose="020B0503020204020204" pitchFamily="34" charset="-122"/>
              </a:rPr>
              <a:t>艾伯修先生。他是在总结了许多服务</a:t>
            </a:r>
            <a:r>
              <a:rPr lang="zh-CN" altLang="en-US" sz="1100" u="sng" dirty="0">
                <a:solidFill>
                  <a:srgbClr val="0070C0"/>
                </a:solidFill>
                <a:latin typeface="微软雅黑" panose="020B0503020204020204" pitchFamily="34" charset="-122"/>
                <a:ea typeface="微软雅黑" panose="020B0503020204020204" pitchFamily="34" charset="-122"/>
              </a:rPr>
              <a:t>企业管理</a:t>
            </a:r>
            <a:r>
              <a:rPr lang="zh-CN" altLang="en-US" sz="1100" dirty="0">
                <a:solidFill>
                  <a:srgbClr val="0070C0"/>
                </a:solidFill>
                <a:latin typeface="微软雅黑" panose="020B0503020204020204" pitchFamily="34" charset="-122"/>
                <a:ea typeface="微软雅黑" panose="020B0503020204020204" pitchFamily="34" charset="-122"/>
              </a:rPr>
              <a:t>实践经验的基础上提出来的，它是一个以顾客为中心的服务质量管理模式，由服务策略、服务系统、服务人员三个因素组成。这三个因素都以顾客为中心，彼此相互联系，构成</a:t>
            </a:r>
            <a:r>
              <a:rPr lang="en-US" altLang="zh-CN" sz="1100" dirty="0">
                <a:solidFill>
                  <a:srgbClr val="0070C0"/>
                </a:solidFill>
                <a:latin typeface="微软雅黑" panose="020B0503020204020204" pitchFamily="34" charset="-122"/>
                <a:ea typeface="微软雅黑" panose="020B0503020204020204" pitchFamily="34" charset="-122"/>
              </a:rPr>
              <a:t>—</a:t>
            </a:r>
            <a:r>
              <a:rPr lang="zh-CN" altLang="en-US" sz="1100" dirty="0">
                <a:solidFill>
                  <a:srgbClr val="0070C0"/>
                </a:solidFill>
                <a:latin typeface="微软雅黑" panose="020B0503020204020204" pitchFamily="34" charset="-122"/>
                <a:ea typeface="微软雅黑" panose="020B0503020204020204" pitchFamily="34" charset="-122"/>
              </a:rPr>
              <a:t>个三角形。 　</a:t>
            </a:r>
          </a:p>
        </p:txBody>
      </p:sp>
      <p:sp>
        <p:nvSpPr>
          <p:cNvPr id="34" name="矩形 33"/>
          <p:cNvSpPr/>
          <p:nvPr/>
        </p:nvSpPr>
        <p:spPr>
          <a:xfrm>
            <a:off x="360040" y="1561227"/>
            <a:ext cx="4572000" cy="3317190"/>
          </a:xfrm>
          <a:prstGeom prst="rect">
            <a:avLst/>
          </a:prstGeom>
        </p:spPr>
        <p:txBody>
          <a:bodyPr>
            <a:spAutoFit/>
          </a:bodyPr>
          <a:lstStyle/>
          <a:p>
            <a:pPr>
              <a:lnSpc>
                <a:spcPct val="150000"/>
              </a:lnSpc>
            </a:pPr>
            <a:r>
              <a:rPr lang="zh-CN" altLang="en-US" sz="1400" b="1" dirty="0">
                <a:solidFill>
                  <a:srgbClr val="0070C0"/>
                </a:solidFill>
                <a:latin typeface="微软雅黑" panose="020B0503020204020204" pitchFamily="34" charset="-122"/>
                <a:ea typeface="微软雅黑" panose="020B0503020204020204" pitchFamily="34" charset="-122"/>
              </a:rPr>
              <a:t>内部营销</a:t>
            </a:r>
            <a:endParaRPr lang="zh-CN" altLang="en-US" sz="1400" dirty="0">
              <a:solidFill>
                <a:srgbClr val="0070C0"/>
              </a:solidFill>
              <a:latin typeface="微软雅黑" panose="020B0503020204020204" pitchFamily="34" charset="-122"/>
              <a:ea typeface="微软雅黑" panose="020B0503020204020204" pitchFamily="34" charset="-122"/>
            </a:endParaRPr>
          </a:p>
          <a:p>
            <a:pPr>
              <a:lnSpc>
                <a:spcPct val="150000"/>
              </a:lnSpc>
            </a:pPr>
            <a:r>
              <a:rPr lang="zh-CN" altLang="en-US" sz="1100" dirty="0">
                <a:solidFill>
                  <a:srgbClr val="0070C0"/>
                </a:solidFill>
                <a:latin typeface="微软雅黑" panose="020B0503020204020204" pitchFamily="34" charset="-122"/>
                <a:ea typeface="微软雅黑" panose="020B0503020204020204" pitchFamily="34" charset="-122"/>
              </a:rPr>
              <a:t>内部营销指公司管理者透过主动提升员工的服务意识与能力来激励员工。其主要的目标在确保员工具有以客为尊的服务态度以及吸引并留住优秀员工。</a:t>
            </a:r>
          </a:p>
          <a:p>
            <a:pPr>
              <a:lnSpc>
                <a:spcPct val="150000"/>
              </a:lnSpc>
            </a:pPr>
            <a:r>
              <a:rPr lang="zh-CN" altLang="en-US" sz="1400" b="1" dirty="0">
                <a:solidFill>
                  <a:srgbClr val="0070C0"/>
                </a:solidFill>
                <a:latin typeface="微软雅黑" panose="020B0503020204020204" pitchFamily="34" charset="-122"/>
                <a:ea typeface="微软雅黑" panose="020B0503020204020204" pitchFamily="34" charset="-122"/>
              </a:rPr>
              <a:t>互动营销</a:t>
            </a:r>
          </a:p>
          <a:p>
            <a:pPr>
              <a:lnSpc>
                <a:spcPct val="150000"/>
              </a:lnSpc>
            </a:pPr>
            <a:r>
              <a:rPr lang="zh-CN" altLang="en-US" sz="1100" dirty="0">
                <a:solidFill>
                  <a:srgbClr val="0070C0"/>
                </a:solidFill>
                <a:latin typeface="微软雅黑" panose="020B0503020204020204" pitchFamily="34" charset="-122"/>
                <a:ea typeface="微软雅黑" panose="020B0503020204020204" pitchFamily="34" charset="-122"/>
              </a:rPr>
              <a:t>互动营销是指第一线的服务人员，能够站在顾客的观点出发，将公司的服务提供给顾客的互动行为。服务人员与顾客产生良好、友善、高质量的互动才是真正优良的服务。</a:t>
            </a:r>
          </a:p>
          <a:p>
            <a:pPr>
              <a:lnSpc>
                <a:spcPct val="150000"/>
              </a:lnSpc>
            </a:pPr>
            <a:r>
              <a:rPr lang="zh-CN" altLang="en-US" sz="1400" b="1" dirty="0">
                <a:solidFill>
                  <a:srgbClr val="0070C0"/>
                </a:solidFill>
                <a:latin typeface="微软雅黑" panose="020B0503020204020204" pitchFamily="34" charset="-122"/>
                <a:ea typeface="微软雅黑" panose="020B0503020204020204" pitchFamily="34" charset="-122"/>
              </a:rPr>
              <a:t>外部营销</a:t>
            </a:r>
          </a:p>
          <a:p>
            <a:pPr>
              <a:lnSpc>
                <a:spcPct val="150000"/>
              </a:lnSpc>
            </a:pPr>
            <a:r>
              <a:rPr lang="zh-CN" altLang="en-US" sz="1100" dirty="0">
                <a:solidFill>
                  <a:srgbClr val="0070C0"/>
                </a:solidFill>
                <a:latin typeface="微软雅黑" panose="020B0503020204020204" pitchFamily="34" charset="-122"/>
                <a:ea typeface="微软雅黑" panose="020B0503020204020204" pitchFamily="34" charset="-122"/>
              </a:rPr>
              <a:t>外部营销指的是一般我们常听到的各种企业营销行为，例如进行各种营销研究、发掘市场上消费者未被满足的需求、确定目标市场、决定各项产品决策、通路决策、促销决策等。</a:t>
            </a:r>
          </a:p>
        </p:txBody>
      </p:sp>
      <p:sp>
        <p:nvSpPr>
          <p:cNvPr id="24" name="椭圆 23">
            <a:hlinkClick r:id="rId2" action="ppaction://hlinksldjump"/>
          </p:cNvPr>
          <p:cNvSpPr>
            <a:spLocks noChangeAspect="1"/>
          </p:cNvSpPr>
          <p:nvPr/>
        </p:nvSpPr>
        <p:spPr>
          <a:xfrm>
            <a:off x="7156331" y="220890"/>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245612992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过渡页</a:t>
            </a:r>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0"/>
          </p:nvPr>
        </p:nvSpPr>
        <p:spPr>
          <a:xfrm>
            <a:off x="457200" y="4767263"/>
            <a:ext cx="2133600" cy="273844"/>
          </a:xfrm>
        </p:spPr>
        <p:txBody>
          <a:bodyPr/>
          <a:lstStyle/>
          <a:p>
            <a:fld id="{C23BE8A3-4098-4EC4-8DEB-0A0778DE3B3B}" type="slidenum">
              <a:rPr lang="en-US" altLang="zh-CN"/>
              <a:pPr/>
              <a:t>93</a:t>
            </a:fld>
            <a:endParaRPr lang="en-US" altLang="zh-CN"/>
          </a:p>
        </p:txBody>
      </p:sp>
      <p:sp>
        <p:nvSpPr>
          <p:cNvPr id="5" name="Rectangle 13"/>
          <p:cNvSpPr>
            <a:spLocks noChangeArrowheads="1"/>
          </p:cNvSpPr>
          <p:nvPr/>
        </p:nvSpPr>
        <p:spPr bwMode="auto">
          <a:xfrm>
            <a:off x="3343276" y="0"/>
            <a:ext cx="5800725" cy="5143500"/>
          </a:xfrm>
          <a:prstGeom prst="rect">
            <a:avLst/>
          </a:prstGeom>
          <a:solidFill>
            <a:schemeClr val="bg1"/>
          </a:solidFill>
          <a:ln w="9525">
            <a:noFill/>
            <a:miter lim="800000"/>
            <a:headEnd/>
            <a:tailEnd/>
          </a:ln>
          <a:effectLst/>
        </p:spPr>
        <p:txBody>
          <a:bodyPr wrap="none" anchor="ctr"/>
          <a:lstStyle/>
          <a:p>
            <a:endParaRPr lang="zh-CN" altLang="en-US"/>
          </a:p>
        </p:txBody>
      </p:sp>
      <p:sp>
        <p:nvSpPr>
          <p:cNvPr id="6" name="Rectangle 6"/>
          <p:cNvSpPr>
            <a:spLocks noChangeArrowheads="1"/>
          </p:cNvSpPr>
          <p:nvPr/>
        </p:nvSpPr>
        <p:spPr bwMode="auto">
          <a:xfrm>
            <a:off x="0" y="0"/>
            <a:ext cx="3352800" cy="5141912"/>
          </a:xfrm>
          <a:prstGeom prst="rect">
            <a:avLst/>
          </a:prstGeom>
          <a:solidFill>
            <a:srgbClr val="0070C0"/>
          </a:solidFill>
          <a:ln w="25400" algn="ctr">
            <a:noFill/>
            <a:miter lim="800000"/>
            <a:headEnd/>
            <a:tailEnd/>
          </a:ln>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 name="TextBox 15"/>
          <p:cNvSpPr txBox="1"/>
          <p:nvPr/>
        </p:nvSpPr>
        <p:spPr>
          <a:xfrm>
            <a:off x="1033463" y="2585240"/>
            <a:ext cx="2376487" cy="579258"/>
          </a:xfrm>
          <a:prstGeom prst="rect">
            <a:avLst/>
          </a:prstGeom>
          <a:noFill/>
        </p:spPr>
        <p:txBody>
          <a:bodyPr>
            <a:spAutoFit/>
          </a:bodyPr>
          <a:lstStyle/>
          <a:p>
            <a:pPr algn="ctr"/>
            <a:r>
              <a:rPr lang="en-US" altLang="zh-CN" sz="3200" dirty="0">
                <a:solidFill>
                  <a:schemeClr val="bg1"/>
                </a:solidFill>
                <a:latin typeface="Agency FB" pitchFamily="34" charset="0"/>
                <a:ea typeface="Adobe 宋体 Std L" pitchFamily="18" charset="-122"/>
              </a:rPr>
              <a:t>Contents Page</a:t>
            </a:r>
          </a:p>
        </p:txBody>
      </p:sp>
      <p:sp>
        <p:nvSpPr>
          <p:cNvPr id="8" name="文本框 52"/>
          <p:cNvSpPr txBox="1"/>
          <p:nvPr/>
        </p:nvSpPr>
        <p:spPr>
          <a:xfrm>
            <a:off x="1033463" y="1699689"/>
            <a:ext cx="2376487" cy="853811"/>
          </a:xfrm>
          <a:prstGeom prst="rect">
            <a:avLst/>
          </a:prstGeom>
          <a:noFill/>
        </p:spPr>
        <p:txBody>
          <a:bodyPr>
            <a:spAutoFit/>
          </a:bodyPr>
          <a:lstStyle/>
          <a:p>
            <a:pPr algn="ctr" fontAlgn="auto">
              <a:spcBef>
                <a:spcPts val="0"/>
              </a:spcBef>
              <a:spcAft>
                <a:spcPts val="0"/>
              </a:spcAft>
              <a:defRPr/>
            </a:pPr>
            <a:r>
              <a:rPr lang="zh-CN" altLang="en-US" sz="5000" b="1" dirty="0">
                <a:solidFill>
                  <a:schemeClr val="bg1"/>
                </a:solidFill>
                <a:latin typeface="+mn-lt"/>
                <a:ea typeface="微软雅黑"/>
              </a:rPr>
              <a:t>目录页</a:t>
            </a:r>
          </a:p>
        </p:txBody>
      </p:sp>
      <p:sp>
        <p:nvSpPr>
          <p:cNvPr id="9" name="对角圆角矩形 28"/>
          <p:cNvSpPr>
            <a:spLocks noChangeArrowheads="1"/>
          </p:cNvSpPr>
          <p:nvPr/>
        </p:nvSpPr>
        <p:spPr bwMode="auto">
          <a:xfrm>
            <a:off x="4141291" y="3866879"/>
            <a:ext cx="4175125" cy="649087"/>
          </a:xfrm>
          <a:custGeom>
            <a:avLst/>
            <a:gdLst>
              <a:gd name="T0" fmla="*/ 4176464 w 4176464"/>
              <a:gd name="T1" fmla="*/ 324036 h 648072"/>
              <a:gd name="T2" fmla="*/ 2088232 w 4176464"/>
              <a:gd name="T3" fmla="*/ 648072 h 648072"/>
              <a:gd name="T4" fmla="*/ 0 w 4176464"/>
              <a:gd name="T5" fmla="*/ 324036 h 648072"/>
              <a:gd name="T6" fmla="*/ 2088232 w 4176464"/>
              <a:gd name="T7" fmla="*/ 0 h 648072"/>
              <a:gd name="T8" fmla="*/ 0 60000 65536"/>
              <a:gd name="T9" fmla="*/ 5898240 60000 65536"/>
              <a:gd name="T10" fmla="*/ 11796480 60000 65536"/>
              <a:gd name="T11" fmla="*/ 17694720 60000 65536"/>
              <a:gd name="T12" fmla="*/ 39753 w 4176464"/>
              <a:gd name="T13" fmla="*/ 39753 h 648072"/>
              <a:gd name="T14" fmla="*/ 4136711 w 4176464"/>
              <a:gd name="T15" fmla="*/ 608319 h 648072"/>
            </a:gdLst>
            <a:ahLst/>
            <a:cxnLst>
              <a:cxn ang="T8">
                <a:pos x="T0" y="T1"/>
              </a:cxn>
              <a:cxn ang="T9">
                <a:pos x="T2" y="T3"/>
              </a:cxn>
              <a:cxn ang="T10">
                <a:pos x="T4" y="T5"/>
              </a:cxn>
              <a:cxn ang="T11">
                <a:pos x="T6" y="T7"/>
              </a:cxn>
            </a:cxnLst>
            <a:rect l="T12" t="T13" r="T14" b="T15"/>
            <a:pathLst>
              <a:path w="4176464" h="648072">
                <a:moveTo>
                  <a:pt x="135726" y="0"/>
                </a:moveTo>
                <a:lnTo>
                  <a:pt x="4176464" y="0"/>
                </a:lnTo>
                <a:lnTo>
                  <a:pt x="4176464" y="512346"/>
                </a:lnTo>
                <a:cubicBezTo>
                  <a:pt x="4176464" y="587305"/>
                  <a:pt x="4115697" y="648071"/>
                  <a:pt x="4040738" y="648072"/>
                </a:cubicBezTo>
                <a:lnTo>
                  <a:pt x="0" y="648072"/>
                </a:lnTo>
                <a:lnTo>
                  <a:pt x="0" y="135726"/>
                </a:lnTo>
                <a:cubicBezTo>
                  <a:pt x="0" y="60766"/>
                  <a:pt x="60766" y="0"/>
                  <a:pt x="135725" y="0"/>
                </a:cubicBezTo>
                <a:close/>
              </a:path>
            </a:pathLst>
          </a:custGeom>
          <a:solidFill>
            <a:srgbClr val="0070C0"/>
          </a:solidFill>
          <a:ln w="25400" algn="ctr">
            <a:noFill/>
            <a:miter lim="800000"/>
            <a:headEnd/>
            <a:tailEnd/>
          </a:ln>
        </p:spPr>
        <p:txBody>
          <a:bodyPr anchor="ctr"/>
          <a:lstStyle/>
          <a:p>
            <a:pPr algn="ctr" fontAlgn="auto">
              <a:spcBef>
                <a:spcPts val="0"/>
              </a:spcBef>
              <a:spcAft>
                <a:spcPts val="0"/>
              </a:spcAft>
              <a:defRPr/>
            </a:pPr>
            <a:endParaRPr lang="zh-CN" altLang="en-US">
              <a:solidFill>
                <a:schemeClr val="lt1"/>
              </a:solidFill>
              <a:latin typeface="+mn-lt"/>
              <a:ea typeface="+mn-ea"/>
            </a:endParaRPr>
          </a:p>
        </p:txBody>
      </p:sp>
      <p:sp>
        <p:nvSpPr>
          <p:cNvPr id="11" name="TextBox 6"/>
          <p:cNvSpPr txBox="1"/>
          <p:nvPr/>
        </p:nvSpPr>
        <p:spPr>
          <a:xfrm>
            <a:off x="4527551" y="883697"/>
            <a:ext cx="3833813" cy="369218"/>
          </a:xfrm>
          <a:prstGeom prst="rect">
            <a:avLst/>
          </a:prstGeom>
          <a:noFill/>
        </p:spPr>
        <p:txBody>
          <a:bodyPr lIns="0" tIns="0" rIns="0" bIns="0" anchor="ctr">
            <a:spAutoFit/>
          </a:bodyPr>
          <a:lstStyle/>
          <a:p>
            <a:r>
              <a:rPr lang="en-US" altLang="zh-CN" sz="2400" dirty="0">
                <a:solidFill>
                  <a:srgbClr val="808080"/>
                </a:solidFill>
                <a:latin typeface="Impact" pitchFamily="34" charset="0"/>
                <a:ea typeface="微软雅黑" pitchFamily="34" charset="-122"/>
              </a:rPr>
              <a:t>4.1    </a:t>
            </a:r>
            <a:r>
              <a:rPr lang="zh-CN" altLang="en-US" sz="2400" dirty="0">
                <a:solidFill>
                  <a:srgbClr val="808080"/>
                </a:solidFill>
                <a:latin typeface="Impact" pitchFamily="34" charset="0"/>
                <a:ea typeface="微软雅黑" pitchFamily="34" charset="-122"/>
              </a:rPr>
              <a:t>基础设施管理</a:t>
            </a:r>
          </a:p>
        </p:txBody>
      </p:sp>
      <p:sp>
        <p:nvSpPr>
          <p:cNvPr id="12" name="TextBox 10"/>
          <p:cNvSpPr txBox="1"/>
          <p:nvPr/>
        </p:nvSpPr>
        <p:spPr>
          <a:xfrm>
            <a:off x="4518026" y="1544795"/>
            <a:ext cx="3833813" cy="368186"/>
          </a:xfrm>
          <a:prstGeom prst="rect">
            <a:avLst/>
          </a:prstGeom>
          <a:noFill/>
        </p:spPr>
        <p:txBody>
          <a:bodyPr lIns="0" tIns="0" rIns="0" bIns="0" anchor="ctr">
            <a:spAutoFit/>
          </a:bodyPr>
          <a:lstStyle/>
          <a:p>
            <a:r>
              <a:rPr lang="en-US" altLang="zh-CN" sz="2400" dirty="0">
                <a:solidFill>
                  <a:schemeClr val="bg1">
                    <a:lumMod val="50000"/>
                  </a:schemeClr>
                </a:solidFill>
                <a:latin typeface="Impact" pitchFamily="34" charset="0"/>
                <a:ea typeface="微软雅黑" pitchFamily="34" charset="-122"/>
              </a:rPr>
              <a:t>4.2    </a:t>
            </a:r>
            <a:r>
              <a:rPr lang="zh-CN" altLang="en-US" sz="2400" dirty="0">
                <a:solidFill>
                  <a:srgbClr val="808080"/>
                </a:solidFill>
                <a:latin typeface="Impact" pitchFamily="34" charset="0"/>
                <a:ea typeface="微软雅黑" pitchFamily="34" charset="-122"/>
              </a:rPr>
              <a:t>人力资源管理</a:t>
            </a:r>
          </a:p>
        </p:txBody>
      </p:sp>
      <p:sp>
        <p:nvSpPr>
          <p:cNvPr id="13" name="TextBox 11"/>
          <p:cNvSpPr txBox="1"/>
          <p:nvPr/>
        </p:nvSpPr>
        <p:spPr>
          <a:xfrm>
            <a:off x="4518026" y="2903769"/>
            <a:ext cx="3833813" cy="369218"/>
          </a:xfrm>
          <a:prstGeom prst="rect">
            <a:avLst/>
          </a:prstGeom>
          <a:noFill/>
        </p:spPr>
        <p:txBody>
          <a:bodyPr lIns="0" tIns="0" rIns="0" bIns="0" anchor="ctr">
            <a:spAutoFit/>
          </a:bodyPr>
          <a:lstStyle/>
          <a:p>
            <a:r>
              <a:rPr lang="en-US" altLang="zh-CN" sz="2400" dirty="0">
                <a:solidFill>
                  <a:schemeClr val="bg1"/>
                </a:solidFill>
                <a:latin typeface="Impact" pitchFamily="34" charset="0"/>
                <a:ea typeface="微软雅黑" pitchFamily="34" charset="-122"/>
              </a:rPr>
              <a:t>2.3    </a:t>
            </a:r>
            <a:r>
              <a:rPr lang="zh-CN" altLang="en-US" sz="2400" b="1" dirty="0">
                <a:solidFill>
                  <a:schemeClr val="bg1"/>
                </a:solidFill>
                <a:latin typeface="Impact" pitchFamily="34" charset="0"/>
                <a:ea typeface="微软雅黑" pitchFamily="34" charset="-122"/>
              </a:rPr>
              <a:t>自身分析</a:t>
            </a:r>
            <a:endParaRPr lang="zh-CN" altLang="en-US" sz="2400" b="1" dirty="0">
              <a:solidFill>
                <a:schemeClr val="bg1"/>
              </a:solidFill>
              <a:latin typeface="微软雅黑" pitchFamily="34" charset="-122"/>
              <a:ea typeface="微软雅黑" pitchFamily="34" charset="-122"/>
            </a:endParaRPr>
          </a:p>
        </p:txBody>
      </p:sp>
      <p:sp>
        <p:nvSpPr>
          <p:cNvPr id="14" name="TextBox 10"/>
          <p:cNvSpPr txBox="1"/>
          <p:nvPr/>
        </p:nvSpPr>
        <p:spPr>
          <a:xfrm>
            <a:off x="4518026" y="2148426"/>
            <a:ext cx="3833813" cy="368186"/>
          </a:xfrm>
          <a:prstGeom prst="rect">
            <a:avLst/>
          </a:prstGeom>
          <a:noFill/>
        </p:spPr>
        <p:txBody>
          <a:bodyPr lIns="0" tIns="0" rIns="0" bIns="0" anchor="ctr">
            <a:spAutoFit/>
          </a:bodyPr>
          <a:lstStyle/>
          <a:p>
            <a:r>
              <a:rPr lang="en-US" altLang="zh-CN" sz="2400" dirty="0">
                <a:solidFill>
                  <a:schemeClr val="bg1">
                    <a:lumMod val="50000"/>
                  </a:schemeClr>
                </a:solidFill>
                <a:latin typeface="Impact" pitchFamily="34" charset="0"/>
                <a:ea typeface="微软雅黑" pitchFamily="34" charset="-122"/>
              </a:rPr>
              <a:t>4.3    </a:t>
            </a:r>
            <a:r>
              <a:rPr lang="zh-CN" altLang="en-US" sz="2400" dirty="0">
                <a:solidFill>
                  <a:srgbClr val="808080"/>
                </a:solidFill>
                <a:latin typeface="Impact" pitchFamily="34" charset="0"/>
                <a:ea typeface="微软雅黑" pitchFamily="34" charset="-122"/>
              </a:rPr>
              <a:t>研发与知识管理</a:t>
            </a:r>
          </a:p>
        </p:txBody>
      </p:sp>
      <p:sp>
        <p:nvSpPr>
          <p:cNvPr id="15" name="TextBox 10"/>
          <p:cNvSpPr txBox="1"/>
          <p:nvPr/>
        </p:nvSpPr>
        <p:spPr>
          <a:xfrm>
            <a:off x="4518026" y="2791474"/>
            <a:ext cx="3833813" cy="368186"/>
          </a:xfrm>
          <a:prstGeom prst="rect">
            <a:avLst/>
          </a:prstGeom>
          <a:noFill/>
        </p:spPr>
        <p:txBody>
          <a:bodyPr lIns="0" tIns="0" rIns="0" bIns="0" anchor="ctr">
            <a:spAutoFit/>
          </a:bodyPr>
          <a:lstStyle/>
          <a:p>
            <a:r>
              <a:rPr lang="en-US" altLang="zh-CN" sz="2400" dirty="0">
                <a:solidFill>
                  <a:schemeClr val="bg1">
                    <a:lumMod val="50000"/>
                  </a:schemeClr>
                </a:solidFill>
                <a:latin typeface="Impact" pitchFamily="34" charset="0"/>
                <a:ea typeface="微软雅黑" pitchFamily="34" charset="-122"/>
              </a:rPr>
              <a:t>4.4    </a:t>
            </a:r>
            <a:r>
              <a:rPr lang="zh-CN" altLang="en-US" sz="2400" dirty="0">
                <a:solidFill>
                  <a:srgbClr val="808080"/>
                </a:solidFill>
                <a:latin typeface="Impact" pitchFamily="34" charset="0"/>
                <a:ea typeface="微软雅黑" pitchFamily="34" charset="-122"/>
              </a:rPr>
              <a:t>质量管理</a:t>
            </a:r>
          </a:p>
        </p:txBody>
      </p:sp>
      <p:sp>
        <p:nvSpPr>
          <p:cNvPr id="16" name="TextBox 10"/>
          <p:cNvSpPr txBox="1"/>
          <p:nvPr/>
        </p:nvSpPr>
        <p:spPr>
          <a:xfrm>
            <a:off x="4518026" y="3414580"/>
            <a:ext cx="3833813" cy="368186"/>
          </a:xfrm>
          <a:prstGeom prst="rect">
            <a:avLst/>
          </a:prstGeom>
          <a:noFill/>
        </p:spPr>
        <p:txBody>
          <a:bodyPr lIns="0" tIns="0" rIns="0" bIns="0" anchor="ctr">
            <a:spAutoFit/>
          </a:bodyPr>
          <a:lstStyle/>
          <a:p>
            <a:r>
              <a:rPr lang="en-US" altLang="zh-CN" sz="2400" dirty="0">
                <a:solidFill>
                  <a:schemeClr val="bg1">
                    <a:lumMod val="50000"/>
                  </a:schemeClr>
                </a:solidFill>
                <a:latin typeface="Impact" pitchFamily="34" charset="0"/>
                <a:ea typeface="微软雅黑" pitchFamily="34" charset="-122"/>
              </a:rPr>
              <a:t>4.5    </a:t>
            </a:r>
            <a:r>
              <a:rPr lang="zh-CN" altLang="en-US" sz="2400" dirty="0">
                <a:solidFill>
                  <a:srgbClr val="808080"/>
                </a:solidFill>
                <a:latin typeface="Impact" pitchFamily="34" charset="0"/>
                <a:ea typeface="微软雅黑" pitchFamily="34" charset="-122"/>
              </a:rPr>
              <a:t>客户用户管理</a:t>
            </a:r>
          </a:p>
        </p:txBody>
      </p:sp>
      <p:sp>
        <p:nvSpPr>
          <p:cNvPr id="17" name="TextBox 10"/>
          <p:cNvSpPr txBox="1"/>
          <p:nvPr/>
        </p:nvSpPr>
        <p:spPr>
          <a:xfrm>
            <a:off x="4050555" y="4003764"/>
            <a:ext cx="3833813" cy="368186"/>
          </a:xfrm>
          <a:prstGeom prst="rect">
            <a:avLst/>
          </a:prstGeom>
          <a:noFill/>
        </p:spPr>
        <p:txBody>
          <a:bodyPr lIns="0" tIns="0" rIns="0" bIns="0" anchor="ctr">
            <a:spAutoFit/>
          </a:bodyPr>
          <a:lstStyle/>
          <a:p>
            <a:pPr lvl="1"/>
            <a:r>
              <a:rPr lang="en-US" altLang="zh-CN" sz="2400" dirty="0">
                <a:solidFill>
                  <a:schemeClr val="bg1"/>
                </a:solidFill>
                <a:latin typeface="Impact" pitchFamily="34" charset="0"/>
                <a:ea typeface="微软雅黑" pitchFamily="34" charset="-122"/>
              </a:rPr>
              <a:t>4.6</a:t>
            </a:r>
            <a:r>
              <a:rPr lang="en-US" altLang="zh-CN" sz="2400" b="1" dirty="0">
                <a:solidFill>
                  <a:schemeClr val="bg1"/>
                </a:solidFill>
                <a:latin typeface="Impact" pitchFamily="34" charset="0"/>
                <a:ea typeface="微软雅黑" pitchFamily="34" charset="-122"/>
              </a:rPr>
              <a:t>    </a:t>
            </a:r>
            <a:r>
              <a:rPr lang="zh-CN" altLang="en-US" sz="2400" b="1" dirty="0">
                <a:solidFill>
                  <a:schemeClr val="bg1"/>
                </a:solidFill>
                <a:latin typeface="Impact" pitchFamily="34" charset="0"/>
                <a:ea typeface="微软雅黑" pitchFamily="34" charset="-122"/>
              </a:rPr>
              <a:t>变革管理</a:t>
            </a:r>
          </a:p>
        </p:txBody>
      </p:sp>
      <p:sp>
        <p:nvSpPr>
          <p:cNvPr id="18" name="椭圆 17">
            <a:hlinkClick r:id="rId2"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250103353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4.6.1 </a:t>
            </a:r>
            <a:r>
              <a:rPr lang="zh-CN" altLang="en-US" dirty="0"/>
              <a:t>变革五要素</a:t>
            </a:r>
          </a:p>
        </p:txBody>
      </p:sp>
      <p:grpSp>
        <p:nvGrpSpPr>
          <p:cNvPr id="17" name="组合 16"/>
          <p:cNvGrpSpPr/>
          <p:nvPr/>
        </p:nvGrpSpPr>
        <p:grpSpPr>
          <a:xfrm>
            <a:off x="3131840" y="1458094"/>
            <a:ext cx="3589648" cy="3526660"/>
            <a:chOff x="4644008" y="845290"/>
            <a:chExt cx="3589648" cy="3526660"/>
          </a:xfrm>
        </p:grpSpPr>
        <p:sp>
          <p:nvSpPr>
            <p:cNvPr id="4" name="正五边形 3"/>
            <p:cNvSpPr>
              <a:spLocks noChangeAspect="1"/>
            </p:cNvSpPr>
            <p:nvPr/>
          </p:nvSpPr>
          <p:spPr>
            <a:xfrm>
              <a:off x="5137592" y="1362282"/>
              <a:ext cx="2519720" cy="2520000"/>
            </a:xfrm>
            <a:prstGeom prst="pentagon">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a:spLocks noChangeAspect="1"/>
            </p:cNvSpPr>
            <p:nvPr/>
          </p:nvSpPr>
          <p:spPr>
            <a:xfrm>
              <a:off x="5929400" y="845290"/>
              <a:ext cx="936104" cy="936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协调</a:t>
              </a:r>
              <a:endParaRPr lang="en-US" altLang="zh-CN" b="1" dirty="0">
                <a:latin typeface="微软雅黑" panose="020B0503020204020204" pitchFamily="34" charset="-122"/>
                <a:ea typeface="微软雅黑" panose="020B0503020204020204" pitchFamily="34" charset="-122"/>
              </a:endParaRPr>
            </a:p>
          </p:txBody>
        </p:sp>
        <p:sp>
          <p:nvSpPr>
            <p:cNvPr id="6" name="椭圆 5"/>
            <p:cNvSpPr>
              <a:spLocks noChangeAspect="1"/>
            </p:cNvSpPr>
            <p:nvPr/>
          </p:nvSpPr>
          <p:spPr>
            <a:xfrm>
              <a:off x="4644008" y="1828232"/>
              <a:ext cx="936104" cy="936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b="1" dirty="0">
                  <a:latin typeface="微软雅黑" panose="020B0503020204020204" pitchFamily="34" charset="-122"/>
                  <a:ea typeface="微软雅黑" panose="020B0503020204020204" pitchFamily="34" charset="-122"/>
                </a:rPr>
                <a:t>环境</a:t>
              </a:r>
              <a:endParaRPr lang="en-US" altLang="zh-CN" sz="900"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评估</a:t>
              </a:r>
              <a:endParaRPr lang="en-US" altLang="zh-CN" b="1" dirty="0">
                <a:latin typeface="微软雅黑" panose="020B0503020204020204" pitchFamily="34" charset="-122"/>
                <a:ea typeface="微软雅黑" panose="020B0503020204020204" pitchFamily="34" charset="-122"/>
              </a:endParaRPr>
            </a:p>
          </p:txBody>
        </p:sp>
        <p:sp>
          <p:nvSpPr>
            <p:cNvPr id="7" name="椭圆 6"/>
            <p:cNvSpPr>
              <a:spLocks noChangeAspect="1"/>
            </p:cNvSpPr>
            <p:nvPr/>
          </p:nvSpPr>
          <p:spPr>
            <a:xfrm>
              <a:off x="7297552" y="1835824"/>
              <a:ext cx="936104" cy="936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人力资源</a:t>
              </a:r>
              <a:endParaRPr lang="en-US" altLang="zh-CN" b="1" dirty="0">
                <a:latin typeface="微软雅黑" panose="020B0503020204020204" pitchFamily="34" charset="-122"/>
                <a:ea typeface="微软雅黑" panose="020B0503020204020204" pitchFamily="34" charset="-122"/>
              </a:endParaRPr>
            </a:p>
          </p:txBody>
        </p:sp>
        <p:sp>
          <p:nvSpPr>
            <p:cNvPr id="8" name="椭圆 7"/>
            <p:cNvSpPr>
              <a:spLocks noChangeAspect="1"/>
            </p:cNvSpPr>
            <p:nvPr/>
          </p:nvSpPr>
          <p:spPr>
            <a:xfrm>
              <a:off x="6721488" y="3387238"/>
              <a:ext cx="936104" cy="936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b="1" dirty="0">
                  <a:latin typeface="微软雅黑" panose="020B0503020204020204" pitchFamily="34" charset="-122"/>
                  <a:ea typeface="微软雅黑" panose="020B0503020204020204" pitchFamily="34" charset="-122"/>
                </a:rPr>
                <a:t>战略经营</a:t>
              </a:r>
              <a:endParaRPr lang="en-US" altLang="zh-CN" sz="900"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变化</a:t>
              </a:r>
              <a:endParaRPr lang="en-US" altLang="zh-CN" b="1" dirty="0">
                <a:latin typeface="微软雅黑" panose="020B0503020204020204" pitchFamily="34" charset="-122"/>
                <a:ea typeface="微软雅黑" panose="020B0503020204020204" pitchFamily="34" charset="-122"/>
              </a:endParaRPr>
            </a:p>
          </p:txBody>
        </p:sp>
        <p:sp>
          <p:nvSpPr>
            <p:cNvPr id="9" name="椭圆 8"/>
            <p:cNvSpPr>
              <a:spLocks noChangeAspect="1"/>
            </p:cNvSpPr>
            <p:nvPr/>
          </p:nvSpPr>
          <p:spPr>
            <a:xfrm>
              <a:off x="5281328" y="3435950"/>
              <a:ext cx="936104" cy="936000"/>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latin typeface="微软雅黑" panose="020B0503020204020204" pitchFamily="34" charset="-122"/>
                  <a:ea typeface="微软雅黑" panose="020B0503020204020204" pitchFamily="34" charset="-122"/>
                </a:rPr>
                <a:t>领导层</a:t>
              </a:r>
              <a:r>
                <a:rPr lang="zh-CN" altLang="en-US" b="1" dirty="0">
                  <a:latin typeface="微软雅黑" panose="020B0503020204020204" pitchFamily="34" charset="-122"/>
                  <a:ea typeface="微软雅黑" panose="020B0503020204020204" pitchFamily="34" charset="-122"/>
                </a:rPr>
                <a:t>风格</a:t>
              </a:r>
              <a:endParaRPr lang="en-US" altLang="zh-CN" b="1" dirty="0">
                <a:latin typeface="微软雅黑" panose="020B0503020204020204" pitchFamily="34" charset="-122"/>
                <a:ea typeface="微软雅黑" panose="020B0503020204020204" pitchFamily="34" charset="-122"/>
              </a:endParaRPr>
            </a:p>
          </p:txBody>
        </p:sp>
      </p:grpSp>
      <p:sp>
        <p:nvSpPr>
          <p:cNvPr id="15" name="矩形 14"/>
          <p:cNvSpPr/>
          <p:nvPr/>
        </p:nvSpPr>
        <p:spPr>
          <a:xfrm>
            <a:off x="683567" y="779289"/>
            <a:ext cx="8208913" cy="461665"/>
          </a:xfrm>
          <a:prstGeom prst="rect">
            <a:avLst/>
          </a:prstGeom>
        </p:spPr>
        <p:txBody>
          <a:bodyPr wrap="square">
            <a:spAutoFit/>
          </a:bodyPr>
          <a:lstStyle/>
          <a:p>
            <a:r>
              <a:rPr lang="zh-CN" altLang="en-US" sz="1200" dirty="0">
                <a:solidFill>
                  <a:srgbClr val="0070C0"/>
                </a:solidFill>
                <a:latin typeface="微软雅黑" panose="020B0503020204020204" pitchFamily="34" charset="-122"/>
                <a:ea typeface="微软雅黑" panose="020B0503020204020204" pitchFamily="34" charset="-122"/>
              </a:rPr>
              <a:t>变革五因素工具是战略学家安德鲁 </a:t>
            </a:r>
            <a:r>
              <a:rPr lang="en-US" altLang="zh-CN" sz="1200" dirty="0">
                <a:solidFill>
                  <a:srgbClr val="0070C0"/>
                </a:solidFill>
                <a:latin typeface="微软雅黑" panose="020B0503020204020204" pitchFamily="34" charset="-122"/>
                <a:ea typeface="微软雅黑" panose="020B0503020204020204" pitchFamily="34" charset="-122"/>
              </a:rPr>
              <a:t>M.</a:t>
            </a:r>
            <a:r>
              <a:rPr lang="zh-CN" altLang="en-US" sz="1200" dirty="0">
                <a:solidFill>
                  <a:srgbClr val="0070C0"/>
                </a:solidFill>
                <a:latin typeface="微软雅黑" panose="020B0503020204020204" pitchFamily="34" charset="-122"/>
                <a:ea typeface="微软雅黑" panose="020B0503020204020204" pitchFamily="34" charset="-122"/>
              </a:rPr>
              <a:t>佩蒂格鲁和费普提出来的，他们通过对美洲虎汽车公司、朗文公司（</a:t>
            </a:r>
            <a:r>
              <a:rPr lang="en-US" altLang="zh-CN" sz="1200" dirty="0">
                <a:solidFill>
                  <a:srgbClr val="0070C0"/>
                </a:solidFill>
                <a:latin typeface="微软雅黑" panose="020B0503020204020204" pitchFamily="34" charset="-122"/>
                <a:ea typeface="微软雅黑" panose="020B0503020204020204" pitchFamily="34" charset="-122"/>
              </a:rPr>
              <a:t>Longman)</a:t>
            </a:r>
            <a:r>
              <a:rPr lang="zh-CN" altLang="en-US" sz="1200" dirty="0">
                <a:solidFill>
                  <a:srgbClr val="0070C0"/>
                </a:solidFill>
                <a:latin typeface="微软雅黑" panose="020B0503020204020204" pitchFamily="34" charset="-122"/>
                <a:ea typeface="微软雅黑" panose="020B0503020204020204" pitchFamily="34" charset="-122"/>
              </a:rPr>
              <a:t>、</a:t>
            </a:r>
            <a:r>
              <a:rPr lang="en-US" altLang="zh-CN" sz="1200" dirty="0" err="1">
                <a:solidFill>
                  <a:srgbClr val="0070C0"/>
                </a:solidFill>
                <a:latin typeface="微软雅黑" panose="020B0503020204020204" pitchFamily="34" charset="-122"/>
                <a:ea typeface="微软雅黑" panose="020B0503020204020204" pitchFamily="34" charset="-122"/>
              </a:rPr>
              <a:t>Holl</a:t>
            </a:r>
            <a:r>
              <a:rPr lang="en-US" altLang="zh-CN" sz="1200" dirty="0">
                <a:solidFill>
                  <a:srgbClr val="0070C0"/>
                </a:solidFill>
                <a:latin typeface="微软雅黑" panose="020B0503020204020204" pitchFamily="34" charset="-122"/>
                <a:ea typeface="微软雅黑" panose="020B0503020204020204" pitchFamily="34" charset="-122"/>
              </a:rPr>
              <a:t> Samuel</a:t>
            </a:r>
            <a:r>
              <a:rPr lang="zh-CN" altLang="en-US" sz="1200" dirty="0">
                <a:solidFill>
                  <a:srgbClr val="0070C0"/>
                </a:solidFill>
                <a:latin typeface="微软雅黑" panose="020B0503020204020204" pitchFamily="34" charset="-122"/>
                <a:ea typeface="微软雅黑" panose="020B0503020204020204" pitchFamily="34" charset="-122"/>
              </a:rPr>
              <a:t>商业银行和英国保诚集团</a:t>
            </a:r>
            <a:r>
              <a:rPr lang="en-US" altLang="zh-CN" sz="1200" dirty="0">
                <a:solidFill>
                  <a:srgbClr val="0070C0"/>
                </a:solidFill>
                <a:latin typeface="微软雅黑" panose="020B0503020204020204" pitchFamily="34" charset="-122"/>
                <a:ea typeface="微软雅黑" panose="020B0503020204020204" pitchFamily="34" charset="-122"/>
              </a:rPr>
              <a:t>(Prudential)</a:t>
            </a:r>
            <a:r>
              <a:rPr lang="zh-CN" altLang="en-US" sz="1200" dirty="0">
                <a:solidFill>
                  <a:srgbClr val="0070C0"/>
                </a:solidFill>
                <a:latin typeface="微软雅黑" panose="020B0503020204020204" pitchFamily="34" charset="-122"/>
                <a:ea typeface="微软雅黑" panose="020B0503020204020204" pitchFamily="34" charset="-122"/>
              </a:rPr>
              <a:t>的研究，发现成功的战略变革需要五个相互联系的因素。</a:t>
            </a:r>
          </a:p>
        </p:txBody>
      </p:sp>
      <p:sp>
        <p:nvSpPr>
          <p:cNvPr id="18" name="矩形 17"/>
          <p:cNvSpPr/>
          <p:nvPr/>
        </p:nvSpPr>
        <p:spPr>
          <a:xfrm>
            <a:off x="943124" y="2958003"/>
            <a:ext cx="2448274" cy="600164"/>
          </a:xfrm>
          <a:prstGeom prst="rect">
            <a:avLst/>
          </a:prstGeom>
        </p:spPr>
        <p:txBody>
          <a:bodyPr wrap="square">
            <a:spAutoFit/>
          </a:bodyPr>
          <a:lstStyle/>
          <a:p>
            <a:r>
              <a:rPr lang="zh-CN" altLang="en-US" sz="1100" dirty="0">
                <a:solidFill>
                  <a:srgbClr val="0070C0"/>
                </a:solidFill>
                <a:latin typeface="楷体" panose="02010609060101010101" pitchFamily="49" charset="-122"/>
                <a:ea typeface="楷体" panose="02010609060101010101" pitchFamily="49" charset="-122"/>
              </a:rPr>
              <a:t>企业所有环节和经营活动都应不断地评估环境。战略的创造性通常产生于内外环境的评估过程中。</a:t>
            </a:r>
          </a:p>
        </p:txBody>
      </p:sp>
      <p:sp>
        <p:nvSpPr>
          <p:cNvPr id="19" name="矩形 18"/>
          <p:cNvSpPr/>
          <p:nvPr/>
        </p:nvSpPr>
        <p:spPr>
          <a:xfrm>
            <a:off x="709099" y="3828046"/>
            <a:ext cx="2916325" cy="1107996"/>
          </a:xfrm>
          <a:prstGeom prst="rect">
            <a:avLst/>
          </a:prstGeom>
        </p:spPr>
        <p:txBody>
          <a:bodyPr wrap="square">
            <a:spAutoFit/>
          </a:bodyPr>
          <a:lstStyle/>
          <a:p>
            <a:r>
              <a:rPr lang="zh-CN" altLang="en-US" sz="1100" dirty="0">
                <a:solidFill>
                  <a:srgbClr val="0070C0"/>
                </a:solidFill>
                <a:latin typeface="楷体" panose="02010609060101010101" pitchFamily="49" charset="-122"/>
                <a:ea typeface="楷体" panose="02010609060101010101" pitchFamily="49" charset="-122"/>
              </a:rPr>
              <a:t>　领导风格只有与企业特定的环境联系起来才可以进行评价，没有一般意义上的好领导和坏领导，最好的领导也要受公司实际情况的制约。他们在推动企业以适当的步伐向前发展时，通常是最有效的，大胆的激进的推动可能反而不利于发展。</a:t>
            </a:r>
          </a:p>
        </p:txBody>
      </p:sp>
      <p:sp>
        <p:nvSpPr>
          <p:cNvPr id="20" name="矩形 19"/>
          <p:cNvSpPr/>
          <p:nvPr/>
        </p:nvSpPr>
        <p:spPr>
          <a:xfrm>
            <a:off x="6253436" y="4004941"/>
            <a:ext cx="2376264" cy="769441"/>
          </a:xfrm>
          <a:prstGeom prst="rect">
            <a:avLst/>
          </a:prstGeom>
        </p:spPr>
        <p:txBody>
          <a:bodyPr wrap="square">
            <a:spAutoFit/>
          </a:bodyPr>
          <a:lstStyle/>
          <a:p>
            <a:r>
              <a:rPr lang="zh-CN" altLang="en-US" sz="1100" dirty="0">
                <a:solidFill>
                  <a:srgbClr val="0070C0"/>
                </a:solidFill>
                <a:latin typeface="楷体" panose="02010609060101010101" pitchFamily="49" charset="-122"/>
                <a:ea typeface="楷体" panose="02010609060101010101" pitchFamily="49" charset="-122"/>
              </a:rPr>
              <a:t>从一些特定战略的意义上来说，战略与经营的变化可能是常规性的，也可能是自发性的，它允许战略随时间的推进而发展。</a:t>
            </a:r>
          </a:p>
        </p:txBody>
      </p:sp>
      <p:sp>
        <p:nvSpPr>
          <p:cNvPr id="21" name="矩形 20"/>
          <p:cNvSpPr/>
          <p:nvPr/>
        </p:nvSpPr>
        <p:spPr>
          <a:xfrm>
            <a:off x="6664895" y="1768801"/>
            <a:ext cx="1553345" cy="1615827"/>
          </a:xfrm>
          <a:prstGeom prst="rect">
            <a:avLst/>
          </a:prstGeom>
        </p:spPr>
        <p:txBody>
          <a:bodyPr wrap="square">
            <a:spAutoFit/>
          </a:bodyPr>
          <a:lstStyle/>
          <a:p>
            <a:r>
              <a:rPr lang="zh-CN" altLang="en-US" sz="1100" dirty="0">
                <a:solidFill>
                  <a:srgbClr val="0070C0"/>
                </a:solidFill>
                <a:latin typeface="楷体" panose="02010609060101010101" pitchFamily="49" charset="-122"/>
                <a:ea typeface="楷体" panose="02010609060101010101" pitchFamily="49" charset="-122"/>
              </a:rPr>
              <a:t>　人力资源可以说是企业最重要的资源或资本，这些资源包括知识、技能、忠诚度等。应该认识到的是，一些人比另一些人更适合于领导管理变革，一些人比另一些人更支持管理变革。</a:t>
            </a:r>
          </a:p>
        </p:txBody>
      </p:sp>
      <p:sp>
        <p:nvSpPr>
          <p:cNvPr id="22" name="矩形 21"/>
          <p:cNvSpPr/>
          <p:nvPr/>
        </p:nvSpPr>
        <p:spPr>
          <a:xfrm>
            <a:off x="683566" y="1240954"/>
            <a:ext cx="3528392" cy="1277273"/>
          </a:xfrm>
          <a:prstGeom prst="rect">
            <a:avLst/>
          </a:prstGeom>
        </p:spPr>
        <p:txBody>
          <a:bodyPr wrap="square">
            <a:spAutoFit/>
          </a:bodyPr>
          <a:lstStyle/>
          <a:p>
            <a:r>
              <a:rPr lang="zh-CN" altLang="en-US" sz="1100" dirty="0">
                <a:solidFill>
                  <a:srgbClr val="0070C0"/>
                </a:solidFill>
                <a:latin typeface="楷体" panose="02010609060101010101" pitchFamily="49" charset="-122"/>
                <a:ea typeface="楷体" panose="02010609060101010101" pitchFamily="49" charset="-122"/>
              </a:rPr>
              <a:t>这是五个因素中最复杂的因素，它试图将上述四个因素连成一个整体，并且通过建立四个支持机制来强化自己。协调包括：</a:t>
            </a:r>
          </a:p>
          <a:p>
            <a:r>
              <a:rPr lang="zh-CN" altLang="en-US" sz="1100" dirty="0">
                <a:solidFill>
                  <a:srgbClr val="0070C0"/>
                </a:solidFill>
                <a:latin typeface="楷体" panose="02010609060101010101" pitchFamily="49" charset="-122"/>
                <a:ea typeface="楷体" panose="02010609060101010101" pitchFamily="49" charset="-122"/>
              </a:rPr>
              <a:t>一致性，使组织的目标不会相互冲突；</a:t>
            </a:r>
          </a:p>
          <a:p>
            <a:r>
              <a:rPr lang="zh-CN" altLang="en-US" sz="1100" dirty="0">
                <a:solidFill>
                  <a:srgbClr val="0070C0"/>
                </a:solidFill>
                <a:latin typeface="楷体" panose="02010609060101010101" pitchFamily="49" charset="-122"/>
                <a:ea typeface="楷体" panose="02010609060101010101" pitchFamily="49" charset="-122"/>
              </a:rPr>
              <a:t>共鸣，使整个过程能很好地适应环境；</a:t>
            </a:r>
          </a:p>
          <a:p>
            <a:r>
              <a:rPr lang="zh-CN" altLang="en-US" sz="1100" dirty="0">
                <a:solidFill>
                  <a:srgbClr val="0070C0"/>
                </a:solidFill>
                <a:latin typeface="楷体" panose="02010609060101010101" pitchFamily="49" charset="-122"/>
                <a:ea typeface="楷体" panose="02010609060101010101" pitchFamily="49" charset="-122"/>
              </a:rPr>
              <a:t>确立竞争优势，保持协调，形成新的优势；</a:t>
            </a:r>
          </a:p>
          <a:p>
            <a:r>
              <a:rPr lang="zh-CN" altLang="en-US" sz="1100" dirty="0">
                <a:solidFill>
                  <a:srgbClr val="0070C0"/>
                </a:solidFill>
                <a:latin typeface="楷体" panose="02010609060101010101" pitchFamily="49" charset="-122"/>
                <a:ea typeface="楷体" panose="02010609060101010101" pitchFamily="49" charset="-122"/>
              </a:rPr>
              <a:t>战略的可行性战略不能提出无法解决的问题。</a:t>
            </a:r>
          </a:p>
        </p:txBody>
      </p:sp>
      <p:sp>
        <p:nvSpPr>
          <p:cNvPr id="23" name="TextBox 22"/>
          <p:cNvSpPr txBox="1"/>
          <p:nvPr/>
        </p:nvSpPr>
        <p:spPr>
          <a:xfrm>
            <a:off x="4272505" y="2525912"/>
            <a:ext cx="1486916" cy="1569660"/>
          </a:xfrm>
          <a:prstGeom prst="rect">
            <a:avLst/>
          </a:prstGeom>
          <a:noFill/>
        </p:spPr>
        <p:txBody>
          <a:bodyPr wrap="square" rtlCol="0">
            <a:spAutoFit/>
          </a:bodyPr>
          <a:lstStyle/>
          <a:p>
            <a:r>
              <a:rPr lang="zh-CN" altLang="en-US" sz="9600" dirty="0">
                <a:solidFill>
                  <a:srgbClr val="0070C0"/>
                </a:solidFill>
                <a:sym typeface="Webdings"/>
              </a:rPr>
              <a:t></a:t>
            </a:r>
            <a:endParaRPr lang="zh-CN" altLang="en-US" sz="9600" dirty="0">
              <a:solidFill>
                <a:srgbClr val="0070C0"/>
              </a:solidFill>
            </a:endParaRPr>
          </a:p>
        </p:txBody>
      </p:sp>
      <p:sp>
        <p:nvSpPr>
          <p:cNvPr id="24" name="椭圆 23">
            <a:hlinkClick r:id="rId2" action="ppaction://hlinksldjump"/>
          </p:cNvPr>
          <p:cNvSpPr>
            <a:spLocks noChangeAspect="1"/>
          </p:cNvSpPr>
          <p:nvPr/>
        </p:nvSpPr>
        <p:spPr>
          <a:xfrm>
            <a:off x="7435898" y="10416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10086011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9" name="组合 258"/>
          <p:cNvGrpSpPr/>
          <p:nvPr/>
        </p:nvGrpSpPr>
        <p:grpSpPr>
          <a:xfrm>
            <a:off x="4599964" y="2779564"/>
            <a:ext cx="3087877" cy="648072"/>
            <a:chOff x="4684302" y="3435846"/>
            <a:chExt cx="3087877" cy="648072"/>
          </a:xfrm>
        </p:grpSpPr>
        <p:sp>
          <p:nvSpPr>
            <p:cNvPr id="260" name="立方体 259"/>
            <p:cNvSpPr>
              <a:spLocks noChangeAspect="1"/>
            </p:cNvSpPr>
            <p:nvPr/>
          </p:nvSpPr>
          <p:spPr>
            <a:xfrm>
              <a:off x="4684302"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1" name="立方体 260"/>
            <p:cNvSpPr>
              <a:spLocks noChangeAspect="1"/>
            </p:cNvSpPr>
            <p:nvPr/>
          </p:nvSpPr>
          <p:spPr>
            <a:xfrm>
              <a:off x="5179963"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2" name="立方体 261"/>
            <p:cNvSpPr>
              <a:spLocks noChangeAspect="1"/>
            </p:cNvSpPr>
            <p:nvPr/>
          </p:nvSpPr>
          <p:spPr>
            <a:xfrm>
              <a:off x="5652120"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3" name="立方体 262"/>
            <p:cNvSpPr>
              <a:spLocks noChangeAspect="1"/>
            </p:cNvSpPr>
            <p:nvPr/>
          </p:nvSpPr>
          <p:spPr>
            <a:xfrm>
              <a:off x="6145543"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4" name="立方体 263"/>
            <p:cNvSpPr>
              <a:spLocks noChangeAspect="1"/>
            </p:cNvSpPr>
            <p:nvPr/>
          </p:nvSpPr>
          <p:spPr>
            <a:xfrm>
              <a:off x="6634048"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5" name="立方体 264"/>
            <p:cNvSpPr>
              <a:spLocks noChangeAspect="1"/>
            </p:cNvSpPr>
            <p:nvPr/>
          </p:nvSpPr>
          <p:spPr>
            <a:xfrm>
              <a:off x="7124179"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6" name="组合 265"/>
          <p:cNvGrpSpPr/>
          <p:nvPr/>
        </p:nvGrpSpPr>
        <p:grpSpPr>
          <a:xfrm>
            <a:off x="4599964" y="2275508"/>
            <a:ext cx="3087877" cy="648072"/>
            <a:chOff x="4684302" y="3435846"/>
            <a:chExt cx="3087877" cy="648072"/>
          </a:xfrm>
        </p:grpSpPr>
        <p:sp>
          <p:nvSpPr>
            <p:cNvPr id="267" name="立方体 266"/>
            <p:cNvSpPr>
              <a:spLocks noChangeAspect="1"/>
            </p:cNvSpPr>
            <p:nvPr/>
          </p:nvSpPr>
          <p:spPr>
            <a:xfrm>
              <a:off x="4684302"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8" name="立方体 267"/>
            <p:cNvSpPr>
              <a:spLocks noChangeAspect="1"/>
            </p:cNvSpPr>
            <p:nvPr/>
          </p:nvSpPr>
          <p:spPr>
            <a:xfrm>
              <a:off x="5179963"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立方体 268"/>
            <p:cNvSpPr>
              <a:spLocks noChangeAspect="1"/>
            </p:cNvSpPr>
            <p:nvPr/>
          </p:nvSpPr>
          <p:spPr>
            <a:xfrm>
              <a:off x="5652120"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0" name="立方体 269"/>
            <p:cNvSpPr>
              <a:spLocks noChangeAspect="1"/>
            </p:cNvSpPr>
            <p:nvPr/>
          </p:nvSpPr>
          <p:spPr>
            <a:xfrm>
              <a:off x="6145543"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1" name="立方体 270"/>
            <p:cNvSpPr>
              <a:spLocks noChangeAspect="1"/>
            </p:cNvSpPr>
            <p:nvPr/>
          </p:nvSpPr>
          <p:spPr>
            <a:xfrm>
              <a:off x="6634048"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2" name="立方体 271"/>
            <p:cNvSpPr>
              <a:spLocks noChangeAspect="1"/>
            </p:cNvSpPr>
            <p:nvPr/>
          </p:nvSpPr>
          <p:spPr>
            <a:xfrm>
              <a:off x="7124179"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3" name="组合 272"/>
          <p:cNvGrpSpPr/>
          <p:nvPr/>
        </p:nvGrpSpPr>
        <p:grpSpPr>
          <a:xfrm>
            <a:off x="4602202" y="1790295"/>
            <a:ext cx="3087877" cy="648072"/>
            <a:chOff x="4684302" y="3435846"/>
            <a:chExt cx="3087877" cy="648072"/>
          </a:xfrm>
        </p:grpSpPr>
        <p:sp>
          <p:nvSpPr>
            <p:cNvPr id="274" name="立方体 273"/>
            <p:cNvSpPr>
              <a:spLocks noChangeAspect="1"/>
            </p:cNvSpPr>
            <p:nvPr/>
          </p:nvSpPr>
          <p:spPr>
            <a:xfrm>
              <a:off x="4684302"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5" name="立方体 274"/>
            <p:cNvSpPr>
              <a:spLocks noChangeAspect="1"/>
            </p:cNvSpPr>
            <p:nvPr/>
          </p:nvSpPr>
          <p:spPr>
            <a:xfrm>
              <a:off x="5179963"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6" name="立方体 275"/>
            <p:cNvSpPr>
              <a:spLocks noChangeAspect="1"/>
            </p:cNvSpPr>
            <p:nvPr/>
          </p:nvSpPr>
          <p:spPr>
            <a:xfrm>
              <a:off x="5652120"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7" name="立方体 276"/>
            <p:cNvSpPr>
              <a:spLocks noChangeAspect="1"/>
            </p:cNvSpPr>
            <p:nvPr/>
          </p:nvSpPr>
          <p:spPr>
            <a:xfrm>
              <a:off x="6145543"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立方体 277"/>
            <p:cNvSpPr>
              <a:spLocks noChangeAspect="1"/>
            </p:cNvSpPr>
            <p:nvPr/>
          </p:nvSpPr>
          <p:spPr>
            <a:xfrm>
              <a:off x="6634048"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9" name="立方体 278"/>
            <p:cNvSpPr>
              <a:spLocks noChangeAspect="1"/>
            </p:cNvSpPr>
            <p:nvPr/>
          </p:nvSpPr>
          <p:spPr>
            <a:xfrm>
              <a:off x="7124179"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0" name="组合 279"/>
          <p:cNvGrpSpPr/>
          <p:nvPr/>
        </p:nvGrpSpPr>
        <p:grpSpPr>
          <a:xfrm>
            <a:off x="4602202" y="1299295"/>
            <a:ext cx="3087877" cy="648072"/>
            <a:chOff x="4684302" y="3435846"/>
            <a:chExt cx="3087877" cy="648072"/>
          </a:xfrm>
        </p:grpSpPr>
        <p:sp>
          <p:nvSpPr>
            <p:cNvPr id="281" name="立方体 280"/>
            <p:cNvSpPr>
              <a:spLocks noChangeAspect="1"/>
            </p:cNvSpPr>
            <p:nvPr/>
          </p:nvSpPr>
          <p:spPr>
            <a:xfrm>
              <a:off x="4684302"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2" name="立方体 281"/>
            <p:cNvSpPr>
              <a:spLocks noChangeAspect="1"/>
            </p:cNvSpPr>
            <p:nvPr/>
          </p:nvSpPr>
          <p:spPr>
            <a:xfrm>
              <a:off x="5179963"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3" name="立方体 282"/>
            <p:cNvSpPr>
              <a:spLocks noChangeAspect="1"/>
            </p:cNvSpPr>
            <p:nvPr/>
          </p:nvSpPr>
          <p:spPr>
            <a:xfrm>
              <a:off x="5652120"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4" name="立方体 283"/>
            <p:cNvSpPr>
              <a:spLocks noChangeAspect="1"/>
            </p:cNvSpPr>
            <p:nvPr/>
          </p:nvSpPr>
          <p:spPr>
            <a:xfrm>
              <a:off x="6145543"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5" name="立方体 284"/>
            <p:cNvSpPr>
              <a:spLocks noChangeAspect="1"/>
            </p:cNvSpPr>
            <p:nvPr/>
          </p:nvSpPr>
          <p:spPr>
            <a:xfrm>
              <a:off x="6634048"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6" name="立方体 285"/>
            <p:cNvSpPr>
              <a:spLocks noChangeAspect="1"/>
            </p:cNvSpPr>
            <p:nvPr/>
          </p:nvSpPr>
          <p:spPr>
            <a:xfrm>
              <a:off x="7124179"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87" name="组合 286"/>
          <p:cNvGrpSpPr/>
          <p:nvPr/>
        </p:nvGrpSpPr>
        <p:grpSpPr>
          <a:xfrm>
            <a:off x="4449250" y="2931790"/>
            <a:ext cx="3087877" cy="648072"/>
            <a:chOff x="4684302" y="3435846"/>
            <a:chExt cx="3087877" cy="648072"/>
          </a:xfrm>
        </p:grpSpPr>
        <p:sp>
          <p:nvSpPr>
            <p:cNvPr id="288" name="立方体 287"/>
            <p:cNvSpPr>
              <a:spLocks noChangeAspect="1"/>
            </p:cNvSpPr>
            <p:nvPr/>
          </p:nvSpPr>
          <p:spPr>
            <a:xfrm>
              <a:off x="4684302"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9" name="立方体 288"/>
            <p:cNvSpPr>
              <a:spLocks noChangeAspect="1"/>
            </p:cNvSpPr>
            <p:nvPr/>
          </p:nvSpPr>
          <p:spPr>
            <a:xfrm>
              <a:off x="5179963"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0" name="立方体 289"/>
            <p:cNvSpPr>
              <a:spLocks noChangeAspect="1"/>
            </p:cNvSpPr>
            <p:nvPr/>
          </p:nvSpPr>
          <p:spPr>
            <a:xfrm>
              <a:off x="5652120"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1" name="立方体 290"/>
            <p:cNvSpPr>
              <a:spLocks noChangeAspect="1"/>
            </p:cNvSpPr>
            <p:nvPr/>
          </p:nvSpPr>
          <p:spPr>
            <a:xfrm>
              <a:off x="6145543"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2" name="立方体 291"/>
            <p:cNvSpPr>
              <a:spLocks noChangeAspect="1"/>
            </p:cNvSpPr>
            <p:nvPr/>
          </p:nvSpPr>
          <p:spPr>
            <a:xfrm>
              <a:off x="6634048"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3" name="立方体 292"/>
            <p:cNvSpPr>
              <a:spLocks noChangeAspect="1"/>
            </p:cNvSpPr>
            <p:nvPr/>
          </p:nvSpPr>
          <p:spPr>
            <a:xfrm>
              <a:off x="7124179"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4" name="组合 293"/>
          <p:cNvGrpSpPr/>
          <p:nvPr/>
        </p:nvGrpSpPr>
        <p:grpSpPr>
          <a:xfrm>
            <a:off x="4449250" y="2450404"/>
            <a:ext cx="3087877" cy="648072"/>
            <a:chOff x="4684302" y="3435846"/>
            <a:chExt cx="3087877" cy="648072"/>
          </a:xfrm>
        </p:grpSpPr>
        <p:sp>
          <p:nvSpPr>
            <p:cNvPr id="295" name="立方体 294"/>
            <p:cNvSpPr>
              <a:spLocks noChangeAspect="1"/>
            </p:cNvSpPr>
            <p:nvPr/>
          </p:nvSpPr>
          <p:spPr>
            <a:xfrm>
              <a:off x="4684302"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6" name="立方体 295"/>
            <p:cNvSpPr>
              <a:spLocks noChangeAspect="1"/>
            </p:cNvSpPr>
            <p:nvPr/>
          </p:nvSpPr>
          <p:spPr>
            <a:xfrm>
              <a:off x="5179963"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7" name="立方体 296"/>
            <p:cNvSpPr>
              <a:spLocks noChangeAspect="1"/>
            </p:cNvSpPr>
            <p:nvPr/>
          </p:nvSpPr>
          <p:spPr>
            <a:xfrm>
              <a:off x="5652120"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8" name="立方体 297"/>
            <p:cNvSpPr>
              <a:spLocks noChangeAspect="1"/>
            </p:cNvSpPr>
            <p:nvPr/>
          </p:nvSpPr>
          <p:spPr>
            <a:xfrm>
              <a:off x="6145543"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9" name="立方体 298"/>
            <p:cNvSpPr>
              <a:spLocks noChangeAspect="1"/>
            </p:cNvSpPr>
            <p:nvPr/>
          </p:nvSpPr>
          <p:spPr>
            <a:xfrm>
              <a:off x="6634048"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0" name="立方体 299"/>
            <p:cNvSpPr>
              <a:spLocks noChangeAspect="1"/>
            </p:cNvSpPr>
            <p:nvPr/>
          </p:nvSpPr>
          <p:spPr>
            <a:xfrm>
              <a:off x="7124179"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1" name="组合 300"/>
          <p:cNvGrpSpPr/>
          <p:nvPr/>
        </p:nvGrpSpPr>
        <p:grpSpPr>
          <a:xfrm>
            <a:off x="4451488" y="1965191"/>
            <a:ext cx="3087877" cy="648072"/>
            <a:chOff x="4684302" y="3435846"/>
            <a:chExt cx="3087877" cy="648072"/>
          </a:xfrm>
        </p:grpSpPr>
        <p:sp>
          <p:nvSpPr>
            <p:cNvPr id="302" name="立方体 301"/>
            <p:cNvSpPr>
              <a:spLocks noChangeAspect="1"/>
            </p:cNvSpPr>
            <p:nvPr/>
          </p:nvSpPr>
          <p:spPr>
            <a:xfrm>
              <a:off x="4684302"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3" name="立方体 302"/>
            <p:cNvSpPr>
              <a:spLocks noChangeAspect="1"/>
            </p:cNvSpPr>
            <p:nvPr/>
          </p:nvSpPr>
          <p:spPr>
            <a:xfrm>
              <a:off x="5179963"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4" name="立方体 303"/>
            <p:cNvSpPr>
              <a:spLocks noChangeAspect="1"/>
            </p:cNvSpPr>
            <p:nvPr/>
          </p:nvSpPr>
          <p:spPr>
            <a:xfrm>
              <a:off x="5652120"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立方体 304"/>
            <p:cNvSpPr>
              <a:spLocks noChangeAspect="1"/>
            </p:cNvSpPr>
            <p:nvPr/>
          </p:nvSpPr>
          <p:spPr>
            <a:xfrm>
              <a:off x="6145543"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6" name="立方体 305"/>
            <p:cNvSpPr>
              <a:spLocks noChangeAspect="1"/>
            </p:cNvSpPr>
            <p:nvPr/>
          </p:nvSpPr>
          <p:spPr>
            <a:xfrm>
              <a:off x="6634048"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7" name="立方体 306"/>
            <p:cNvSpPr>
              <a:spLocks noChangeAspect="1"/>
            </p:cNvSpPr>
            <p:nvPr/>
          </p:nvSpPr>
          <p:spPr>
            <a:xfrm>
              <a:off x="7124179"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8" name="组合 307"/>
          <p:cNvGrpSpPr/>
          <p:nvPr/>
        </p:nvGrpSpPr>
        <p:grpSpPr>
          <a:xfrm>
            <a:off x="4451488" y="1474191"/>
            <a:ext cx="3087877" cy="648072"/>
            <a:chOff x="4684302" y="3435846"/>
            <a:chExt cx="3087877" cy="648072"/>
          </a:xfrm>
        </p:grpSpPr>
        <p:sp>
          <p:nvSpPr>
            <p:cNvPr id="309" name="立方体 308"/>
            <p:cNvSpPr>
              <a:spLocks noChangeAspect="1"/>
            </p:cNvSpPr>
            <p:nvPr/>
          </p:nvSpPr>
          <p:spPr>
            <a:xfrm>
              <a:off x="4684302"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0" name="立方体 309"/>
            <p:cNvSpPr>
              <a:spLocks noChangeAspect="1"/>
            </p:cNvSpPr>
            <p:nvPr/>
          </p:nvSpPr>
          <p:spPr>
            <a:xfrm>
              <a:off x="5179963"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1" name="立方体 310"/>
            <p:cNvSpPr>
              <a:spLocks noChangeAspect="1"/>
            </p:cNvSpPr>
            <p:nvPr/>
          </p:nvSpPr>
          <p:spPr>
            <a:xfrm>
              <a:off x="5652120"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2" name="立方体 311"/>
            <p:cNvSpPr>
              <a:spLocks noChangeAspect="1"/>
            </p:cNvSpPr>
            <p:nvPr/>
          </p:nvSpPr>
          <p:spPr>
            <a:xfrm>
              <a:off x="6145543"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3" name="立方体 312"/>
            <p:cNvSpPr>
              <a:spLocks noChangeAspect="1"/>
            </p:cNvSpPr>
            <p:nvPr/>
          </p:nvSpPr>
          <p:spPr>
            <a:xfrm>
              <a:off x="6634048"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4" name="立方体 313"/>
            <p:cNvSpPr>
              <a:spLocks noChangeAspect="1"/>
            </p:cNvSpPr>
            <p:nvPr/>
          </p:nvSpPr>
          <p:spPr>
            <a:xfrm>
              <a:off x="7124179"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nvPr>
        </p:nvSpPr>
        <p:spPr/>
        <p:txBody>
          <a:bodyPr>
            <a:normAutofit/>
          </a:bodyPr>
          <a:lstStyle/>
          <a:p>
            <a:r>
              <a:rPr lang="en-US" altLang="zh-CN" dirty="0"/>
              <a:t>4.7.1 CSP</a:t>
            </a:r>
            <a:r>
              <a:rPr lang="zh-CN" altLang="en-US" dirty="0"/>
              <a:t>模型 </a:t>
            </a:r>
          </a:p>
        </p:txBody>
      </p:sp>
      <p:grpSp>
        <p:nvGrpSpPr>
          <p:cNvPr id="209" name="组合 208"/>
          <p:cNvGrpSpPr/>
          <p:nvPr/>
        </p:nvGrpSpPr>
        <p:grpSpPr>
          <a:xfrm>
            <a:off x="4286262" y="3105282"/>
            <a:ext cx="3087877" cy="648072"/>
            <a:chOff x="4684302" y="3435846"/>
            <a:chExt cx="3087877" cy="648072"/>
          </a:xfrm>
        </p:grpSpPr>
        <p:sp>
          <p:nvSpPr>
            <p:cNvPr id="203" name="立方体 202"/>
            <p:cNvSpPr>
              <a:spLocks noChangeAspect="1"/>
            </p:cNvSpPr>
            <p:nvPr/>
          </p:nvSpPr>
          <p:spPr>
            <a:xfrm>
              <a:off x="4684302"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4" name="立方体 203"/>
            <p:cNvSpPr>
              <a:spLocks noChangeAspect="1"/>
            </p:cNvSpPr>
            <p:nvPr/>
          </p:nvSpPr>
          <p:spPr>
            <a:xfrm>
              <a:off x="5179963"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 name="立方体 204"/>
            <p:cNvSpPr>
              <a:spLocks noChangeAspect="1"/>
            </p:cNvSpPr>
            <p:nvPr/>
          </p:nvSpPr>
          <p:spPr>
            <a:xfrm>
              <a:off x="5652120"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6" name="立方体 205"/>
            <p:cNvSpPr>
              <a:spLocks noChangeAspect="1"/>
            </p:cNvSpPr>
            <p:nvPr/>
          </p:nvSpPr>
          <p:spPr>
            <a:xfrm>
              <a:off x="6145543"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7" name="立方体 206"/>
            <p:cNvSpPr>
              <a:spLocks noChangeAspect="1"/>
            </p:cNvSpPr>
            <p:nvPr/>
          </p:nvSpPr>
          <p:spPr>
            <a:xfrm>
              <a:off x="6634048"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8" name="立方体 207"/>
            <p:cNvSpPr>
              <a:spLocks noChangeAspect="1"/>
            </p:cNvSpPr>
            <p:nvPr/>
          </p:nvSpPr>
          <p:spPr>
            <a:xfrm>
              <a:off x="7124179"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0" name="组合 209"/>
          <p:cNvGrpSpPr/>
          <p:nvPr/>
        </p:nvGrpSpPr>
        <p:grpSpPr>
          <a:xfrm>
            <a:off x="4286262" y="2611859"/>
            <a:ext cx="3087877" cy="648072"/>
            <a:chOff x="4684302" y="3435846"/>
            <a:chExt cx="3087877" cy="648072"/>
          </a:xfrm>
        </p:grpSpPr>
        <p:sp>
          <p:nvSpPr>
            <p:cNvPr id="211" name="立方体 210"/>
            <p:cNvSpPr>
              <a:spLocks noChangeAspect="1"/>
            </p:cNvSpPr>
            <p:nvPr/>
          </p:nvSpPr>
          <p:spPr>
            <a:xfrm>
              <a:off x="4684302"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2" name="立方体 211"/>
            <p:cNvSpPr>
              <a:spLocks noChangeAspect="1"/>
            </p:cNvSpPr>
            <p:nvPr/>
          </p:nvSpPr>
          <p:spPr>
            <a:xfrm>
              <a:off x="5179963"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3" name="立方体 212"/>
            <p:cNvSpPr>
              <a:spLocks noChangeAspect="1"/>
            </p:cNvSpPr>
            <p:nvPr/>
          </p:nvSpPr>
          <p:spPr>
            <a:xfrm>
              <a:off x="5652120"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4" name="立方体 213"/>
            <p:cNvSpPr>
              <a:spLocks noChangeAspect="1"/>
            </p:cNvSpPr>
            <p:nvPr/>
          </p:nvSpPr>
          <p:spPr>
            <a:xfrm>
              <a:off x="6145543"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5" name="立方体 214"/>
            <p:cNvSpPr>
              <a:spLocks noChangeAspect="1"/>
            </p:cNvSpPr>
            <p:nvPr/>
          </p:nvSpPr>
          <p:spPr>
            <a:xfrm>
              <a:off x="6634048"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6" name="立方体 215"/>
            <p:cNvSpPr>
              <a:spLocks noChangeAspect="1"/>
            </p:cNvSpPr>
            <p:nvPr/>
          </p:nvSpPr>
          <p:spPr>
            <a:xfrm>
              <a:off x="7124179"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7" name="组合 216"/>
          <p:cNvGrpSpPr/>
          <p:nvPr/>
        </p:nvGrpSpPr>
        <p:grpSpPr>
          <a:xfrm>
            <a:off x="4288500" y="2126646"/>
            <a:ext cx="3087877" cy="648072"/>
            <a:chOff x="4684302" y="3435846"/>
            <a:chExt cx="3087877" cy="648072"/>
          </a:xfrm>
        </p:grpSpPr>
        <p:sp>
          <p:nvSpPr>
            <p:cNvPr id="218" name="立方体 217"/>
            <p:cNvSpPr>
              <a:spLocks noChangeAspect="1"/>
            </p:cNvSpPr>
            <p:nvPr/>
          </p:nvSpPr>
          <p:spPr>
            <a:xfrm>
              <a:off x="4684302"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9" name="立方体 218"/>
            <p:cNvSpPr>
              <a:spLocks noChangeAspect="1"/>
            </p:cNvSpPr>
            <p:nvPr/>
          </p:nvSpPr>
          <p:spPr>
            <a:xfrm>
              <a:off x="5179963"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0" name="立方体 219"/>
            <p:cNvSpPr>
              <a:spLocks noChangeAspect="1"/>
            </p:cNvSpPr>
            <p:nvPr/>
          </p:nvSpPr>
          <p:spPr>
            <a:xfrm>
              <a:off x="5652120"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1" name="立方体 220"/>
            <p:cNvSpPr>
              <a:spLocks noChangeAspect="1"/>
            </p:cNvSpPr>
            <p:nvPr/>
          </p:nvSpPr>
          <p:spPr>
            <a:xfrm>
              <a:off x="6145543"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2" name="立方体 221"/>
            <p:cNvSpPr>
              <a:spLocks noChangeAspect="1"/>
            </p:cNvSpPr>
            <p:nvPr/>
          </p:nvSpPr>
          <p:spPr>
            <a:xfrm>
              <a:off x="6634048"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3" name="立方体 222"/>
            <p:cNvSpPr>
              <a:spLocks noChangeAspect="1"/>
            </p:cNvSpPr>
            <p:nvPr/>
          </p:nvSpPr>
          <p:spPr>
            <a:xfrm>
              <a:off x="7124179"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4" name="组合 223"/>
          <p:cNvGrpSpPr/>
          <p:nvPr/>
        </p:nvGrpSpPr>
        <p:grpSpPr>
          <a:xfrm>
            <a:off x="4288500" y="1635646"/>
            <a:ext cx="3087877" cy="648072"/>
            <a:chOff x="4684302" y="3435846"/>
            <a:chExt cx="3087877" cy="648072"/>
          </a:xfrm>
        </p:grpSpPr>
        <p:sp>
          <p:nvSpPr>
            <p:cNvPr id="225" name="立方体 224"/>
            <p:cNvSpPr>
              <a:spLocks noChangeAspect="1"/>
            </p:cNvSpPr>
            <p:nvPr/>
          </p:nvSpPr>
          <p:spPr>
            <a:xfrm>
              <a:off x="4684302"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6" name="立方体 225"/>
            <p:cNvSpPr>
              <a:spLocks noChangeAspect="1"/>
            </p:cNvSpPr>
            <p:nvPr/>
          </p:nvSpPr>
          <p:spPr>
            <a:xfrm>
              <a:off x="5179963"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7" name="立方体 226"/>
            <p:cNvSpPr>
              <a:spLocks noChangeAspect="1"/>
            </p:cNvSpPr>
            <p:nvPr/>
          </p:nvSpPr>
          <p:spPr>
            <a:xfrm>
              <a:off x="5652120"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8" name="立方体 227"/>
            <p:cNvSpPr>
              <a:spLocks noChangeAspect="1"/>
            </p:cNvSpPr>
            <p:nvPr/>
          </p:nvSpPr>
          <p:spPr>
            <a:xfrm>
              <a:off x="6145543"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9" name="立方体 228"/>
            <p:cNvSpPr>
              <a:spLocks noChangeAspect="1"/>
            </p:cNvSpPr>
            <p:nvPr/>
          </p:nvSpPr>
          <p:spPr>
            <a:xfrm>
              <a:off x="6634048"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0" name="立方体 229"/>
            <p:cNvSpPr>
              <a:spLocks noChangeAspect="1"/>
            </p:cNvSpPr>
            <p:nvPr/>
          </p:nvSpPr>
          <p:spPr>
            <a:xfrm>
              <a:off x="7124179"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1" name="组合 230"/>
          <p:cNvGrpSpPr/>
          <p:nvPr/>
        </p:nvGrpSpPr>
        <p:grpSpPr>
          <a:xfrm>
            <a:off x="4135548" y="3280178"/>
            <a:ext cx="3087877" cy="648072"/>
            <a:chOff x="4684302" y="3435846"/>
            <a:chExt cx="3087877" cy="648072"/>
          </a:xfrm>
        </p:grpSpPr>
        <p:sp>
          <p:nvSpPr>
            <p:cNvPr id="232" name="立方体 231"/>
            <p:cNvSpPr>
              <a:spLocks noChangeAspect="1"/>
            </p:cNvSpPr>
            <p:nvPr/>
          </p:nvSpPr>
          <p:spPr>
            <a:xfrm>
              <a:off x="4684302"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3" name="立方体 232"/>
            <p:cNvSpPr>
              <a:spLocks noChangeAspect="1"/>
            </p:cNvSpPr>
            <p:nvPr/>
          </p:nvSpPr>
          <p:spPr>
            <a:xfrm>
              <a:off x="5179963"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4" name="立方体 233"/>
            <p:cNvSpPr>
              <a:spLocks noChangeAspect="1"/>
            </p:cNvSpPr>
            <p:nvPr/>
          </p:nvSpPr>
          <p:spPr>
            <a:xfrm>
              <a:off x="5652120"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5" name="立方体 234"/>
            <p:cNvSpPr>
              <a:spLocks noChangeAspect="1"/>
            </p:cNvSpPr>
            <p:nvPr/>
          </p:nvSpPr>
          <p:spPr>
            <a:xfrm>
              <a:off x="6145543"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6" name="立方体 235"/>
            <p:cNvSpPr>
              <a:spLocks noChangeAspect="1"/>
            </p:cNvSpPr>
            <p:nvPr/>
          </p:nvSpPr>
          <p:spPr>
            <a:xfrm>
              <a:off x="6634048"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7" name="立方体 236"/>
            <p:cNvSpPr>
              <a:spLocks noChangeAspect="1"/>
            </p:cNvSpPr>
            <p:nvPr/>
          </p:nvSpPr>
          <p:spPr>
            <a:xfrm>
              <a:off x="7124179"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8" name="组合 237"/>
          <p:cNvGrpSpPr/>
          <p:nvPr/>
        </p:nvGrpSpPr>
        <p:grpSpPr>
          <a:xfrm>
            <a:off x="4135548" y="2786755"/>
            <a:ext cx="3087877" cy="648072"/>
            <a:chOff x="4684302" y="3435846"/>
            <a:chExt cx="3087877" cy="648072"/>
          </a:xfrm>
        </p:grpSpPr>
        <p:sp>
          <p:nvSpPr>
            <p:cNvPr id="239" name="立方体 238"/>
            <p:cNvSpPr>
              <a:spLocks noChangeAspect="1"/>
            </p:cNvSpPr>
            <p:nvPr/>
          </p:nvSpPr>
          <p:spPr>
            <a:xfrm>
              <a:off x="4684302"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0" name="立方体 239"/>
            <p:cNvSpPr>
              <a:spLocks noChangeAspect="1"/>
            </p:cNvSpPr>
            <p:nvPr/>
          </p:nvSpPr>
          <p:spPr>
            <a:xfrm>
              <a:off x="5179963"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1" name="立方体 240"/>
            <p:cNvSpPr>
              <a:spLocks noChangeAspect="1"/>
            </p:cNvSpPr>
            <p:nvPr/>
          </p:nvSpPr>
          <p:spPr>
            <a:xfrm>
              <a:off x="5652120"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2" name="立方体 241"/>
            <p:cNvSpPr>
              <a:spLocks noChangeAspect="1"/>
            </p:cNvSpPr>
            <p:nvPr/>
          </p:nvSpPr>
          <p:spPr>
            <a:xfrm>
              <a:off x="6145543"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3" name="立方体 242"/>
            <p:cNvSpPr>
              <a:spLocks noChangeAspect="1"/>
            </p:cNvSpPr>
            <p:nvPr/>
          </p:nvSpPr>
          <p:spPr>
            <a:xfrm>
              <a:off x="6634048"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4" name="立方体 243"/>
            <p:cNvSpPr>
              <a:spLocks noChangeAspect="1"/>
            </p:cNvSpPr>
            <p:nvPr/>
          </p:nvSpPr>
          <p:spPr>
            <a:xfrm>
              <a:off x="7124179"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5" name="组合 244"/>
          <p:cNvGrpSpPr/>
          <p:nvPr/>
        </p:nvGrpSpPr>
        <p:grpSpPr>
          <a:xfrm>
            <a:off x="4137786" y="2301542"/>
            <a:ext cx="3087877" cy="648072"/>
            <a:chOff x="4684302" y="3435846"/>
            <a:chExt cx="3087877" cy="648072"/>
          </a:xfrm>
        </p:grpSpPr>
        <p:sp>
          <p:nvSpPr>
            <p:cNvPr id="246" name="立方体 245"/>
            <p:cNvSpPr>
              <a:spLocks noChangeAspect="1"/>
            </p:cNvSpPr>
            <p:nvPr/>
          </p:nvSpPr>
          <p:spPr>
            <a:xfrm>
              <a:off x="4684302"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7" name="立方体 246"/>
            <p:cNvSpPr>
              <a:spLocks noChangeAspect="1"/>
            </p:cNvSpPr>
            <p:nvPr/>
          </p:nvSpPr>
          <p:spPr>
            <a:xfrm>
              <a:off x="5179963"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8" name="立方体 247"/>
            <p:cNvSpPr>
              <a:spLocks noChangeAspect="1"/>
            </p:cNvSpPr>
            <p:nvPr/>
          </p:nvSpPr>
          <p:spPr>
            <a:xfrm>
              <a:off x="5652120"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9" name="立方体 248"/>
            <p:cNvSpPr>
              <a:spLocks noChangeAspect="1"/>
            </p:cNvSpPr>
            <p:nvPr/>
          </p:nvSpPr>
          <p:spPr>
            <a:xfrm>
              <a:off x="6145543"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0" name="立方体 249"/>
            <p:cNvSpPr>
              <a:spLocks noChangeAspect="1"/>
            </p:cNvSpPr>
            <p:nvPr/>
          </p:nvSpPr>
          <p:spPr>
            <a:xfrm>
              <a:off x="6634048"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1" name="立方体 250"/>
            <p:cNvSpPr>
              <a:spLocks noChangeAspect="1"/>
            </p:cNvSpPr>
            <p:nvPr/>
          </p:nvSpPr>
          <p:spPr>
            <a:xfrm>
              <a:off x="7124179"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2" name="组合 251"/>
          <p:cNvGrpSpPr/>
          <p:nvPr/>
        </p:nvGrpSpPr>
        <p:grpSpPr>
          <a:xfrm>
            <a:off x="4137786" y="1810542"/>
            <a:ext cx="3087877" cy="648072"/>
            <a:chOff x="4684302" y="3435846"/>
            <a:chExt cx="3087877" cy="648072"/>
          </a:xfrm>
        </p:grpSpPr>
        <p:sp>
          <p:nvSpPr>
            <p:cNvPr id="253" name="立方体 252"/>
            <p:cNvSpPr>
              <a:spLocks noChangeAspect="1"/>
            </p:cNvSpPr>
            <p:nvPr/>
          </p:nvSpPr>
          <p:spPr>
            <a:xfrm>
              <a:off x="4684302"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4" name="立方体 253"/>
            <p:cNvSpPr>
              <a:spLocks noChangeAspect="1"/>
            </p:cNvSpPr>
            <p:nvPr/>
          </p:nvSpPr>
          <p:spPr>
            <a:xfrm>
              <a:off x="5179963"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5" name="立方体 254"/>
            <p:cNvSpPr>
              <a:spLocks noChangeAspect="1"/>
            </p:cNvSpPr>
            <p:nvPr/>
          </p:nvSpPr>
          <p:spPr>
            <a:xfrm>
              <a:off x="5652120"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6" name="立方体 255"/>
            <p:cNvSpPr>
              <a:spLocks noChangeAspect="1"/>
            </p:cNvSpPr>
            <p:nvPr/>
          </p:nvSpPr>
          <p:spPr>
            <a:xfrm>
              <a:off x="6145543"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7" name="立方体 256"/>
            <p:cNvSpPr>
              <a:spLocks noChangeAspect="1"/>
            </p:cNvSpPr>
            <p:nvPr/>
          </p:nvSpPr>
          <p:spPr>
            <a:xfrm>
              <a:off x="6634048"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8" name="立方体 257"/>
            <p:cNvSpPr>
              <a:spLocks noChangeAspect="1"/>
            </p:cNvSpPr>
            <p:nvPr/>
          </p:nvSpPr>
          <p:spPr>
            <a:xfrm>
              <a:off x="7124179" y="3435846"/>
              <a:ext cx="648000" cy="648072"/>
            </a:xfrm>
            <a:prstGeom prst="cub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16" name="直接箭头连接符 315"/>
          <p:cNvCxnSpPr/>
          <p:nvPr/>
        </p:nvCxnSpPr>
        <p:spPr>
          <a:xfrm>
            <a:off x="7687841" y="3267863"/>
            <a:ext cx="1060623" cy="12315"/>
          </a:xfrm>
          <a:prstGeom prst="straightConnector1">
            <a:avLst/>
          </a:prstGeom>
          <a:ln w="22225">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17" name="直接箭头连接符 316"/>
          <p:cNvCxnSpPr/>
          <p:nvPr/>
        </p:nvCxnSpPr>
        <p:spPr>
          <a:xfrm flipV="1">
            <a:off x="4773250" y="627534"/>
            <a:ext cx="12536" cy="671761"/>
          </a:xfrm>
          <a:prstGeom prst="straightConnector1">
            <a:avLst/>
          </a:prstGeom>
          <a:ln w="22225">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320" name="直接箭头连接符 319"/>
          <p:cNvCxnSpPr/>
          <p:nvPr/>
        </p:nvCxnSpPr>
        <p:spPr>
          <a:xfrm flipH="1">
            <a:off x="3707904" y="3928251"/>
            <a:ext cx="427644" cy="515707"/>
          </a:xfrm>
          <a:prstGeom prst="straightConnector1">
            <a:avLst/>
          </a:prstGeom>
          <a:ln w="22225">
            <a:solidFill>
              <a:srgbClr val="0070C0"/>
            </a:solidFill>
            <a:tailEnd type="triangle" w="med" len="lg"/>
          </a:ln>
        </p:spPr>
        <p:style>
          <a:lnRef idx="1">
            <a:schemeClr val="accent1"/>
          </a:lnRef>
          <a:fillRef idx="0">
            <a:schemeClr val="accent1"/>
          </a:fillRef>
          <a:effectRef idx="0">
            <a:schemeClr val="accent1"/>
          </a:effectRef>
          <a:fontRef idx="minor">
            <a:schemeClr val="tx1"/>
          </a:fontRef>
        </p:style>
      </p:cxnSp>
      <p:sp>
        <p:nvSpPr>
          <p:cNvPr id="323" name="TextBox 322"/>
          <p:cNvSpPr txBox="1"/>
          <p:nvPr/>
        </p:nvSpPr>
        <p:spPr>
          <a:xfrm>
            <a:off x="3483206" y="655636"/>
            <a:ext cx="1290044" cy="307777"/>
          </a:xfrm>
          <a:prstGeom prst="rect">
            <a:avLst/>
          </a:prstGeom>
          <a:noFill/>
        </p:spPr>
        <p:txBody>
          <a:bodyPr wrap="square" rtlCol="0">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社会责任类别</a:t>
            </a:r>
          </a:p>
        </p:txBody>
      </p:sp>
      <p:sp>
        <p:nvSpPr>
          <p:cNvPr id="324" name="TextBox 323"/>
          <p:cNvSpPr txBox="1"/>
          <p:nvPr/>
        </p:nvSpPr>
        <p:spPr>
          <a:xfrm>
            <a:off x="3311860" y="1965191"/>
            <a:ext cx="792088" cy="461665"/>
          </a:xfrm>
          <a:prstGeom prst="rect">
            <a:avLst/>
          </a:prstGeom>
          <a:noFill/>
        </p:spPr>
        <p:txBody>
          <a:bodyPr wrap="square" rtlCol="0">
            <a:spAutoFit/>
          </a:bodyPr>
          <a:lstStyle/>
          <a:p>
            <a:r>
              <a:rPr lang="zh-CN" altLang="en-US" sz="1200" dirty="0">
                <a:solidFill>
                  <a:srgbClr val="0070C0"/>
                </a:solidFill>
                <a:latin typeface="楷体" panose="02010609060101010101" pitchFamily="49" charset="-122"/>
                <a:ea typeface="楷体" panose="02010609060101010101" pitchFamily="49" charset="-122"/>
              </a:rPr>
              <a:t>自由裁量责任</a:t>
            </a:r>
          </a:p>
        </p:txBody>
      </p:sp>
      <p:sp>
        <p:nvSpPr>
          <p:cNvPr id="326" name="TextBox 325"/>
          <p:cNvSpPr txBox="1"/>
          <p:nvPr/>
        </p:nvSpPr>
        <p:spPr>
          <a:xfrm>
            <a:off x="3203848" y="2570611"/>
            <a:ext cx="900100" cy="276999"/>
          </a:xfrm>
          <a:prstGeom prst="rect">
            <a:avLst/>
          </a:prstGeom>
          <a:noFill/>
        </p:spPr>
        <p:txBody>
          <a:bodyPr wrap="square" rtlCol="0">
            <a:spAutoFit/>
          </a:bodyPr>
          <a:lstStyle/>
          <a:p>
            <a:r>
              <a:rPr lang="zh-CN" altLang="en-US" sz="1200" dirty="0">
                <a:solidFill>
                  <a:srgbClr val="0070C0"/>
                </a:solidFill>
                <a:latin typeface="楷体" panose="02010609060101010101" pitchFamily="49" charset="-122"/>
                <a:ea typeface="楷体" panose="02010609060101010101" pitchFamily="49" charset="-122"/>
              </a:rPr>
              <a:t>伦理责任</a:t>
            </a:r>
          </a:p>
        </p:txBody>
      </p:sp>
      <p:sp>
        <p:nvSpPr>
          <p:cNvPr id="327" name="TextBox 326"/>
          <p:cNvSpPr txBox="1"/>
          <p:nvPr/>
        </p:nvSpPr>
        <p:spPr>
          <a:xfrm>
            <a:off x="3203848" y="3095458"/>
            <a:ext cx="900100" cy="276999"/>
          </a:xfrm>
          <a:prstGeom prst="rect">
            <a:avLst/>
          </a:prstGeom>
          <a:noFill/>
        </p:spPr>
        <p:txBody>
          <a:bodyPr wrap="square" rtlCol="0">
            <a:spAutoFit/>
          </a:bodyPr>
          <a:lstStyle/>
          <a:p>
            <a:r>
              <a:rPr lang="zh-CN" altLang="en-US" sz="1200" dirty="0">
                <a:solidFill>
                  <a:srgbClr val="0070C0"/>
                </a:solidFill>
                <a:latin typeface="楷体" panose="02010609060101010101" pitchFamily="49" charset="-122"/>
                <a:ea typeface="楷体" panose="02010609060101010101" pitchFamily="49" charset="-122"/>
              </a:rPr>
              <a:t>法律责任</a:t>
            </a:r>
          </a:p>
        </p:txBody>
      </p:sp>
      <p:sp>
        <p:nvSpPr>
          <p:cNvPr id="328" name="TextBox 327"/>
          <p:cNvSpPr txBox="1"/>
          <p:nvPr/>
        </p:nvSpPr>
        <p:spPr>
          <a:xfrm>
            <a:off x="3203848" y="3579862"/>
            <a:ext cx="900100" cy="276999"/>
          </a:xfrm>
          <a:prstGeom prst="rect">
            <a:avLst/>
          </a:prstGeom>
          <a:noFill/>
        </p:spPr>
        <p:txBody>
          <a:bodyPr wrap="square" rtlCol="0">
            <a:spAutoFit/>
          </a:bodyPr>
          <a:lstStyle/>
          <a:p>
            <a:r>
              <a:rPr lang="zh-CN" altLang="en-US" sz="1200" dirty="0">
                <a:solidFill>
                  <a:srgbClr val="0070C0"/>
                </a:solidFill>
                <a:latin typeface="楷体" panose="02010609060101010101" pitchFamily="49" charset="-122"/>
                <a:ea typeface="楷体" panose="02010609060101010101" pitchFamily="49" charset="-122"/>
              </a:rPr>
              <a:t>经济责任</a:t>
            </a:r>
          </a:p>
        </p:txBody>
      </p:sp>
      <p:sp>
        <p:nvSpPr>
          <p:cNvPr id="329" name="TextBox 328"/>
          <p:cNvSpPr txBox="1"/>
          <p:nvPr/>
        </p:nvSpPr>
        <p:spPr>
          <a:xfrm>
            <a:off x="3939872" y="1160794"/>
            <a:ext cx="1023231" cy="276999"/>
          </a:xfrm>
          <a:prstGeom prst="rect">
            <a:avLst/>
          </a:prstGeom>
          <a:noFill/>
        </p:spPr>
        <p:txBody>
          <a:bodyPr wrap="square" rtlCol="0">
            <a:spAutoFit/>
          </a:bodyPr>
          <a:lstStyle/>
          <a:p>
            <a:r>
              <a:rPr lang="zh-CN" altLang="en-US" sz="1200" dirty="0">
                <a:solidFill>
                  <a:srgbClr val="0070C0"/>
                </a:solidFill>
                <a:latin typeface="楷体" panose="02010609060101010101" pitchFamily="49" charset="-122"/>
                <a:ea typeface="楷体" panose="02010609060101010101" pitchFamily="49" charset="-122"/>
              </a:rPr>
              <a:t>主动行动</a:t>
            </a:r>
          </a:p>
        </p:txBody>
      </p:sp>
      <p:sp>
        <p:nvSpPr>
          <p:cNvPr id="330" name="TextBox 329"/>
          <p:cNvSpPr txBox="1"/>
          <p:nvPr/>
        </p:nvSpPr>
        <p:spPr>
          <a:xfrm>
            <a:off x="3927052" y="1333921"/>
            <a:ext cx="665393" cy="276999"/>
          </a:xfrm>
          <a:prstGeom prst="rect">
            <a:avLst/>
          </a:prstGeom>
          <a:noFill/>
        </p:spPr>
        <p:txBody>
          <a:bodyPr wrap="square" rtlCol="0">
            <a:spAutoFit/>
          </a:bodyPr>
          <a:lstStyle/>
          <a:p>
            <a:r>
              <a:rPr lang="zh-CN" altLang="en-US" sz="1200" dirty="0">
                <a:solidFill>
                  <a:srgbClr val="0070C0"/>
                </a:solidFill>
                <a:latin typeface="楷体" panose="02010609060101010101" pitchFamily="49" charset="-122"/>
                <a:ea typeface="楷体" panose="02010609060101010101" pitchFamily="49" charset="-122"/>
              </a:rPr>
              <a:t>适应</a:t>
            </a:r>
          </a:p>
        </p:txBody>
      </p:sp>
      <p:sp>
        <p:nvSpPr>
          <p:cNvPr id="331" name="TextBox 330"/>
          <p:cNvSpPr txBox="1"/>
          <p:nvPr/>
        </p:nvSpPr>
        <p:spPr>
          <a:xfrm>
            <a:off x="3786094" y="1477704"/>
            <a:ext cx="665393" cy="276999"/>
          </a:xfrm>
          <a:prstGeom prst="rect">
            <a:avLst/>
          </a:prstGeom>
          <a:noFill/>
        </p:spPr>
        <p:txBody>
          <a:bodyPr wrap="square" rtlCol="0">
            <a:spAutoFit/>
          </a:bodyPr>
          <a:lstStyle/>
          <a:p>
            <a:r>
              <a:rPr lang="zh-CN" altLang="en-US" sz="1200" dirty="0">
                <a:solidFill>
                  <a:srgbClr val="0070C0"/>
                </a:solidFill>
                <a:latin typeface="楷体" panose="02010609060101010101" pitchFamily="49" charset="-122"/>
                <a:ea typeface="楷体" panose="02010609060101010101" pitchFamily="49" charset="-122"/>
              </a:rPr>
              <a:t>防御</a:t>
            </a:r>
          </a:p>
        </p:txBody>
      </p:sp>
      <p:sp>
        <p:nvSpPr>
          <p:cNvPr id="332" name="TextBox 331"/>
          <p:cNvSpPr txBox="1"/>
          <p:nvPr/>
        </p:nvSpPr>
        <p:spPr>
          <a:xfrm>
            <a:off x="3635896" y="1688192"/>
            <a:ext cx="515062" cy="276999"/>
          </a:xfrm>
          <a:prstGeom prst="rect">
            <a:avLst/>
          </a:prstGeom>
          <a:noFill/>
        </p:spPr>
        <p:txBody>
          <a:bodyPr wrap="square" rtlCol="0">
            <a:spAutoFit/>
          </a:bodyPr>
          <a:lstStyle/>
          <a:p>
            <a:r>
              <a:rPr lang="zh-CN" altLang="en-US" sz="1200" dirty="0">
                <a:solidFill>
                  <a:srgbClr val="0070C0"/>
                </a:solidFill>
                <a:latin typeface="楷体" panose="02010609060101010101" pitchFamily="49" charset="-122"/>
                <a:ea typeface="楷体" panose="02010609060101010101" pitchFamily="49" charset="-122"/>
              </a:rPr>
              <a:t>反应</a:t>
            </a:r>
          </a:p>
        </p:txBody>
      </p:sp>
      <p:sp>
        <p:nvSpPr>
          <p:cNvPr id="333" name="TextBox 332"/>
          <p:cNvSpPr txBox="1"/>
          <p:nvPr/>
        </p:nvSpPr>
        <p:spPr>
          <a:xfrm>
            <a:off x="4680946" y="837628"/>
            <a:ext cx="771096" cy="461665"/>
          </a:xfrm>
          <a:prstGeom prst="rect">
            <a:avLst/>
          </a:prstGeom>
          <a:noFill/>
        </p:spPr>
        <p:txBody>
          <a:bodyPr wrap="square" rtlCol="0">
            <a:spAutoFit/>
          </a:bodyPr>
          <a:lstStyle/>
          <a:p>
            <a:pPr algn="ctr"/>
            <a:r>
              <a:rPr lang="zh-CN" altLang="en-US" sz="1200" dirty="0">
                <a:solidFill>
                  <a:srgbClr val="0070C0"/>
                </a:solidFill>
                <a:latin typeface="楷体" panose="02010609060101010101" pitchFamily="49" charset="-122"/>
                <a:ea typeface="楷体" panose="02010609060101010101" pitchFamily="49" charset="-122"/>
              </a:rPr>
              <a:t>消费者</a:t>
            </a:r>
            <a:endParaRPr lang="en-US" altLang="zh-CN" sz="1200" dirty="0">
              <a:solidFill>
                <a:srgbClr val="0070C0"/>
              </a:solidFill>
              <a:latin typeface="楷体" panose="02010609060101010101" pitchFamily="49" charset="-122"/>
              <a:ea typeface="楷体" panose="02010609060101010101" pitchFamily="49" charset="-122"/>
            </a:endParaRPr>
          </a:p>
          <a:p>
            <a:pPr algn="ctr"/>
            <a:r>
              <a:rPr lang="zh-CN" altLang="en-US" sz="1200" dirty="0">
                <a:solidFill>
                  <a:srgbClr val="0070C0"/>
                </a:solidFill>
                <a:latin typeface="楷体" panose="02010609060101010101" pitchFamily="49" charset="-122"/>
                <a:ea typeface="楷体" panose="02010609060101010101" pitchFamily="49" charset="-122"/>
              </a:rPr>
              <a:t>主义</a:t>
            </a:r>
          </a:p>
        </p:txBody>
      </p:sp>
      <p:sp>
        <p:nvSpPr>
          <p:cNvPr id="334" name="TextBox 333"/>
          <p:cNvSpPr txBox="1"/>
          <p:nvPr/>
        </p:nvSpPr>
        <p:spPr>
          <a:xfrm>
            <a:off x="5066494" y="929960"/>
            <a:ext cx="771096" cy="276999"/>
          </a:xfrm>
          <a:prstGeom prst="rect">
            <a:avLst/>
          </a:prstGeom>
          <a:noFill/>
        </p:spPr>
        <p:txBody>
          <a:bodyPr wrap="square" rtlCol="0">
            <a:spAutoFit/>
          </a:bodyPr>
          <a:lstStyle/>
          <a:p>
            <a:pPr algn="ctr"/>
            <a:r>
              <a:rPr lang="zh-CN" altLang="en-US" sz="1200" dirty="0">
                <a:solidFill>
                  <a:srgbClr val="0070C0"/>
                </a:solidFill>
                <a:latin typeface="楷体" panose="02010609060101010101" pitchFamily="49" charset="-122"/>
                <a:ea typeface="楷体" panose="02010609060101010101" pitchFamily="49" charset="-122"/>
              </a:rPr>
              <a:t>环境</a:t>
            </a:r>
          </a:p>
        </p:txBody>
      </p:sp>
      <p:sp>
        <p:nvSpPr>
          <p:cNvPr id="335" name="TextBox 334"/>
          <p:cNvSpPr txBox="1"/>
          <p:nvPr/>
        </p:nvSpPr>
        <p:spPr>
          <a:xfrm>
            <a:off x="5559314" y="963414"/>
            <a:ext cx="771096" cy="276999"/>
          </a:xfrm>
          <a:prstGeom prst="rect">
            <a:avLst/>
          </a:prstGeom>
          <a:noFill/>
        </p:spPr>
        <p:txBody>
          <a:bodyPr wrap="square" rtlCol="0">
            <a:spAutoFit/>
          </a:bodyPr>
          <a:lstStyle/>
          <a:p>
            <a:pPr algn="ctr"/>
            <a:r>
              <a:rPr lang="zh-CN" altLang="en-US" sz="1200" dirty="0">
                <a:solidFill>
                  <a:srgbClr val="0070C0"/>
                </a:solidFill>
                <a:latin typeface="楷体" panose="02010609060101010101" pitchFamily="49" charset="-122"/>
                <a:ea typeface="楷体" panose="02010609060101010101" pitchFamily="49" charset="-122"/>
              </a:rPr>
              <a:t>歧视</a:t>
            </a:r>
          </a:p>
        </p:txBody>
      </p:sp>
      <p:sp>
        <p:nvSpPr>
          <p:cNvPr id="336" name="TextBox 335"/>
          <p:cNvSpPr txBox="1"/>
          <p:nvPr/>
        </p:nvSpPr>
        <p:spPr>
          <a:xfrm>
            <a:off x="6049731" y="841257"/>
            <a:ext cx="771096" cy="461665"/>
          </a:xfrm>
          <a:prstGeom prst="rect">
            <a:avLst/>
          </a:prstGeom>
          <a:noFill/>
        </p:spPr>
        <p:txBody>
          <a:bodyPr wrap="square" rtlCol="0">
            <a:spAutoFit/>
          </a:bodyPr>
          <a:lstStyle/>
          <a:p>
            <a:pPr algn="ctr"/>
            <a:r>
              <a:rPr lang="zh-CN" altLang="en-US" sz="1200" dirty="0">
                <a:solidFill>
                  <a:srgbClr val="0070C0"/>
                </a:solidFill>
                <a:latin typeface="楷体" panose="02010609060101010101" pitchFamily="49" charset="-122"/>
                <a:ea typeface="楷体" panose="02010609060101010101" pitchFamily="49" charset="-122"/>
              </a:rPr>
              <a:t>产品</a:t>
            </a:r>
            <a:endParaRPr lang="en-US" altLang="zh-CN" sz="1200" dirty="0">
              <a:solidFill>
                <a:srgbClr val="0070C0"/>
              </a:solidFill>
              <a:latin typeface="楷体" panose="02010609060101010101" pitchFamily="49" charset="-122"/>
              <a:ea typeface="楷体" panose="02010609060101010101" pitchFamily="49" charset="-122"/>
            </a:endParaRPr>
          </a:p>
          <a:p>
            <a:pPr algn="ctr"/>
            <a:r>
              <a:rPr lang="zh-CN" altLang="en-US" sz="1200" dirty="0">
                <a:solidFill>
                  <a:srgbClr val="0070C0"/>
                </a:solidFill>
                <a:latin typeface="楷体" panose="02010609060101010101" pitchFamily="49" charset="-122"/>
                <a:ea typeface="楷体" panose="02010609060101010101" pitchFamily="49" charset="-122"/>
              </a:rPr>
              <a:t>安全</a:t>
            </a:r>
          </a:p>
        </p:txBody>
      </p:sp>
      <p:sp>
        <p:nvSpPr>
          <p:cNvPr id="337" name="TextBox 336"/>
          <p:cNvSpPr txBox="1"/>
          <p:nvPr/>
        </p:nvSpPr>
        <p:spPr>
          <a:xfrm>
            <a:off x="6498460" y="841257"/>
            <a:ext cx="771096" cy="461665"/>
          </a:xfrm>
          <a:prstGeom prst="rect">
            <a:avLst/>
          </a:prstGeom>
          <a:noFill/>
        </p:spPr>
        <p:txBody>
          <a:bodyPr wrap="square" rtlCol="0">
            <a:spAutoFit/>
          </a:bodyPr>
          <a:lstStyle/>
          <a:p>
            <a:pPr algn="ctr"/>
            <a:r>
              <a:rPr lang="zh-CN" altLang="en-US" sz="1200" dirty="0">
                <a:solidFill>
                  <a:srgbClr val="0070C0"/>
                </a:solidFill>
                <a:latin typeface="楷体" panose="02010609060101010101" pitchFamily="49" charset="-122"/>
                <a:ea typeface="楷体" panose="02010609060101010101" pitchFamily="49" charset="-122"/>
              </a:rPr>
              <a:t>职业</a:t>
            </a:r>
            <a:endParaRPr lang="en-US" altLang="zh-CN" sz="1200" dirty="0">
              <a:solidFill>
                <a:srgbClr val="0070C0"/>
              </a:solidFill>
              <a:latin typeface="楷体" panose="02010609060101010101" pitchFamily="49" charset="-122"/>
              <a:ea typeface="楷体" panose="02010609060101010101" pitchFamily="49" charset="-122"/>
            </a:endParaRPr>
          </a:p>
          <a:p>
            <a:pPr algn="ctr"/>
            <a:r>
              <a:rPr lang="zh-CN" altLang="en-US" sz="1200" dirty="0">
                <a:solidFill>
                  <a:srgbClr val="0070C0"/>
                </a:solidFill>
                <a:latin typeface="楷体" panose="02010609060101010101" pitchFamily="49" charset="-122"/>
                <a:ea typeface="楷体" panose="02010609060101010101" pitchFamily="49" charset="-122"/>
              </a:rPr>
              <a:t>安全</a:t>
            </a:r>
          </a:p>
        </p:txBody>
      </p:sp>
      <p:sp>
        <p:nvSpPr>
          <p:cNvPr id="338" name="TextBox 337"/>
          <p:cNvSpPr txBox="1"/>
          <p:nvPr/>
        </p:nvSpPr>
        <p:spPr>
          <a:xfrm>
            <a:off x="6990829" y="841257"/>
            <a:ext cx="771096" cy="276999"/>
          </a:xfrm>
          <a:prstGeom prst="rect">
            <a:avLst/>
          </a:prstGeom>
          <a:noFill/>
        </p:spPr>
        <p:txBody>
          <a:bodyPr wrap="square" rtlCol="0">
            <a:spAutoFit/>
          </a:bodyPr>
          <a:lstStyle/>
          <a:p>
            <a:pPr algn="ctr"/>
            <a:r>
              <a:rPr lang="zh-CN" altLang="en-US" sz="1200" dirty="0">
                <a:solidFill>
                  <a:srgbClr val="0070C0"/>
                </a:solidFill>
                <a:latin typeface="楷体" panose="02010609060101010101" pitchFamily="49" charset="-122"/>
                <a:ea typeface="楷体" panose="02010609060101010101" pitchFamily="49" charset="-122"/>
              </a:rPr>
              <a:t>股东</a:t>
            </a:r>
          </a:p>
        </p:txBody>
      </p:sp>
      <p:sp>
        <p:nvSpPr>
          <p:cNvPr id="339" name="TextBox 338"/>
          <p:cNvSpPr txBox="1"/>
          <p:nvPr/>
        </p:nvSpPr>
        <p:spPr>
          <a:xfrm>
            <a:off x="7644630" y="3396899"/>
            <a:ext cx="1499370" cy="307777"/>
          </a:xfrm>
          <a:prstGeom prst="rect">
            <a:avLst/>
          </a:prstGeom>
          <a:noFill/>
        </p:spPr>
        <p:txBody>
          <a:bodyPr wrap="square" rtlCol="0">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涉及的社会议题</a:t>
            </a:r>
          </a:p>
        </p:txBody>
      </p:sp>
      <p:sp>
        <p:nvSpPr>
          <p:cNvPr id="340" name="TextBox 339"/>
          <p:cNvSpPr txBox="1"/>
          <p:nvPr/>
        </p:nvSpPr>
        <p:spPr>
          <a:xfrm>
            <a:off x="3952672" y="4124331"/>
            <a:ext cx="1499370" cy="307777"/>
          </a:xfrm>
          <a:prstGeom prst="rect">
            <a:avLst/>
          </a:prstGeom>
          <a:noFill/>
        </p:spPr>
        <p:txBody>
          <a:bodyPr wrap="square" rtlCol="0">
            <a:spAutoFit/>
          </a:bodyPr>
          <a:lstStyle/>
          <a:p>
            <a:r>
              <a:rPr lang="zh-CN" altLang="en-US" sz="1400" dirty="0">
                <a:solidFill>
                  <a:srgbClr val="0070C0"/>
                </a:solidFill>
                <a:latin typeface="微软雅黑" panose="020B0503020204020204" pitchFamily="34" charset="-122"/>
                <a:ea typeface="微软雅黑" panose="020B0503020204020204" pitchFamily="34" charset="-122"/>
              </a:rPr>
              <a:t>社会回应策略</a:t>
            </a:r>
          </a:p>
        </p:txBody>
      </p:sp>
      <p:sp>
        <p:nvSpPr>
          <p:cNvPr id="341" name="椭圆 340">
            <a:hlinkClick r:id="rId2"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10348122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末页</a:t>
            </a:r>
          </a:p>
        </p:txBody>
      </p:sp>
      <p:sp>
        <p:nvSpPr>
          <p:cNvPr id="3" name="内容占位符 2"/>
          <p:cNvSpPr>
            <a:spLocks noGrp="1"/>
          </p:cNvSpPr>
          <p:nvPr>
            <p:ph idx="1"/>
          </p:nvPr>
        </p:nvSpPr>
        <p:spPr/>
        <p:txBody>
          <a:bodyPr/>
          <a:lstStyle/>
          <a:p>
            <a:endParaRPr lang="zh-CN" altLang="en-US"/>
          </a:p>
        </p:txBody>
      </p:sp>
      <p:pic>
        <p:nvPicPr>
          <p:cNvPr id="5122" name="Picture 2" descr="c:\users\zengjin\appdata\roaming\360se6\User Data\temp\1366877490871.jpg"/>
          <p:cNvPicPr>
            <a:picLocks noChangeAspect="1" noChangeArrowheads="1"/>
          </p:cNvPicPr>
          <p:nvPr/>
        </p:nvPicPr>
        <p:blipFill rotWithShape="1">
          <a:blip r:embed="rId2">
            <a:extLst>
              <a:ext uri="{28A0092B-C50C-407E-A947-70E740481C1C}">
                <a14:useLocalDpi xmlns:a14="http://schemas.microsoft.com/office/drawing/2010/main" val="0"/>
              </a:ext>
            </a:extLst>
          </a:blip>
          <a:srcRect b="6337"/>
          <a:stretch/>
        </p:blipFill>
        <p:spPr bwMode="auto">
          <a:xfrm>
            <a:off x="5070" y="-164553"/>
            <a:ext cx="9138930" cy="5563868"/>
          </a:xfrm>
          <a:prstGeom prst="rect">
            <a:avLst/>
          </a:prstGeom>
          <a:noFill/>
          <a:extLst>
            <a:ext uri="{909E8E84-426E-40DD-AFC4-6F175D3DCCD1}">
              <a14:hiddenFill xmlns:a14="http://schemas.microsoft.com/office/drawing/2010/main">
                <a:solidFill>
                  <a:srgbClr val="FFFFFF"/>
                </a:solidFill>
              </a14:hiddenFill>
            </a:ext>
          </a:extLst>
        </p:spPr>
      </p:pic>
      <p:sp>
        <p:nvSpPr>
          <p:cNvPr id="5" name="圆角矩形 4"/>
          <p:cNvSpPr/>
          <p:nvPr/>
        </p:nvSpPr>
        <p:spPr>
          <a:xfrm>
            <a:off x="3974164" y="3435846"/>
            <a:ext cx="3744417" cy="955767"/>
          </a:xfrm>
          <a:prstGeom prst="roundRect">
            <a:avLst/>
          </a:prstGeom>
          <a:solidFill>
            <a:srgbClr val="00B0F0">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4152608" y="3605292"/>
            <a:ext cx="3348882" cy="646331"/>
          </a:xfrm>
          <a:prstGeom prst="rect">
            <a:avLst/>
          </a:prstGeom>
          <a:noFill/>
        </p:spPr>
        <p:txBody>
          <a:bodyPr wrap="square" rtlCol="0">
            <a:spAutoFit/>
          </a:bodyPr>
          <a:lstStyle/>
          <a:p>
            <a:r>
              <a:rPr lang="en-US" altLang="zh-CN" sz="3600" dirty="0">
                <a:solidFill>
                  <a:schemeClr val="bg1"/>
                </a:solidFill>
                <a:latin typeface="Bodoni MT Black" panose="02070A03080606020203" pitchFamily="18" charset="0"/>
                <a:ea typeface="幼圆" panose="02010509060101010101" pitchFamily="49" charset="-122"/>
              </a:rPr>
              <a:t>THANK YOU</a:t>
            </a:r>
            <a:endParaRPr lang="zh-CN" altLang="en-US" sz="3600" dirty="0">
              <a:solidFill>
                <a:schemeClr val="bg1"/>
              </a:solidFill>
              <a:latin typeface="Bodoni MT Black" panose="02070A03080606020203" pitchFamily="18" charset="0"/>
              <a:ea typeface="幼圆" panose="02010509060101010101" pitchFamily="49" charset="-122"/>
            </a:endParaRPr>
          </a:p>
        </p:txBody>
      </p:sp>
      <p:grpSp>
        <p:nvGrpSpPr>
          <p:cNvPr id="7" name="组合 6"/>
          <p:cNvGrpSpPr/>
          <p:nvPr/>
        </p:nvGrpSpPr>
        <p:grpSpPr>
          <a:xfrm>
            <a:off x="4371055" y="3868393"/>
            <a:ext cx="2826569" cy="523220"/>
            <a:chOff x="1763688" y="4588326"/>
            <a:chExt cx="2826569" cy="523220"/>
          </a:xfrm>
        </p:grpSpPr>
        <p:cxnSp>
          <p:nvCxnSpPr>
            <p:cNvPr id="8" name="直接连接符 7"/>
            <p:cNvCxnSpPr/>
            <p:nvPr/>
          </p:nvCxnSpPr>
          <p:spPr>
            <a:xfrm>
              <a:off x="1763688" y="4947674"/>
              <a:ext cx="12961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3294113" y="4947674"/>
              <a:ext cx="12961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2085" y="4588326"/>
              <a:ext cx="504056" cy="523220"/>
            </a:xfrm>
            <a:prstGeom prst="rect">
              <a:avLst/>
            </a:prstGeom>
            <a:noFill/>
          </p:spPr>
          <p:txBody>
            <a:bodyPr wrap="square" rtlCol="0">
              <a:spAutoFit/>
            </a:bodyPr>
            <a:lstStyle/>
            <a:p>
              <a:r>
                <a:rPr lang="en-US" altLang="zh-CN" sz="2800" dirty="0">
                  <a:solidFill>
                    <a:schemeClr val="bg1"/>
                  </a:solidFill>
                </a:rPr>
                <a:t>.</a:t>
              </a:r>
              <a:endParaRPr lang="zh-CN" altLang="en-US" sz="2800" dirty="0">
                <a:solidFill>
                  <a:schemeClr val="bg1"/>
                </a:solidFill>
              </a:endParaRPr>
            </a:p>
          </p:txBody>
        </p:sp>
      </p:grpSp>
      <p:grpSp>
        <p:nvGrpSpPr>
          <p:cNvPr id="11" name="组合 10"/>
          <p:cNvGrpSpPr/>
          <p:nvPr/>
        </p:nvGrpSpPr>
        <p:grpSpPr>
          <a:xfrm>
            <a:off x="4371055" y="3240234"/>
            <a:ext cx="2826569" cy="523220"/>
            <a:chOff x="1763688" y="4588326"/>
            <a:chExt cx="2826569" cy="523220"/>
          </a:xfrm>
        </p:grpSpPr>
        <p:cxnSp>
          <p:nvCxnSpPr>
            <p:cNvPr id="12" name="直接连接符 11"/>
            <p:cNvCxnSpPr/>
            <p:nvPr/>
          </p:nvCxnSpPr>
          <p:spPr>
            <a:xfrm>
              <a:off x="1763688" y="4947674"/>
              <a:ext cx="12961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294113" y="4947674"/>
              <a:ext cx="1296144"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42085" y="4588326"/>
              <a:ext cx="504056" cy="523220"/>
            </a:xfrm>
            <a:prstGeom prst="rect">
              <a:avLst/>
            </a:prstGeom>
            <a:noFill/>
          </p:spPr>
          <p:txBody>
            <a:bodyPr wrap="square" rtlCol="0">
              <a:spAutoFit/>
            </a:bodyPr>
            <a:lstStyle/>
            <a:p>
              <a:r>
                <a:rPr lang="en-US" altLang="zh-CN" sz="2800" dirty="0">
                  <a:solidFill>
                    <a:schemeClr val="bg1"/>
                  </a:solidFill>
                </a:rPr>
                <a:t>.</a:t>
              </a:r>
              <a:endParaRPr lang="zh-CN" altLang="en-US" sz="2800" dirty="0">
                <a:solidFill>
                  <a:schemeClr val="bg1"/>
                </a:solidFill>
              </a:endParaRPr>
            </a:p>
          </p:txBody>
        </p:sp>
      </p:grpSp>
      <p:sp>
        <p:nvSpPr>
          <p:cNvPr id="16" name="椭圆 15">
            <a:hlinkClick r:id="rId3" action="ppaction://hlinksldjump"/>
          </p:cNvPr>
          <p:cNvSpPr>
            <a:spLocks noChangeAspect="1"/>
          </p:cNvSpPr>
          <p:nvPr/>
        </p:nvSpPr>
        <p:spPr>
          <a:xfrm>
            <a:off x="7879417" y="4507835"/>
            <a:ext cx="396765" cy="39600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目录</a:t>
            </a:r>
          </a:p>
        </p:txBody>
      </p:sp>
    </p:spTree>
    <p:extLst>
      <p:ext uri="{BB962C8B-B14F-4D97-AF65-F5344CB8AC3E}">
        <p14:creationId xmlns:p14="http://schemas.microsoft.com/office/powerpoint/2010/main" val="3506390964"/>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28670</TotalTime>
  <Words>15141</Words>
  <Application>Microsoft Macintosh PowerPoint</Application>
  <PresentationFormat>全屏显示(16:9)</PresentationFormat>
  <Paragraphs>1752</Paragraphs>
  <Slides>96</Slides>
  <Notes>6</Notes>
  <HiddenSlides>0</HiddenSlides>
  <MMClips>0</MMClips>
  <ScaleCrop>false</ScaleCrop>
  <HeadingPairs>
    <vt:vector size="8" baseType="variant">
      <vt:variant>
        <vt:lpstr>已用的字体</vt:lpstr>
      </vt:variant>
      <vt:variant>
        <vt:i4>16</vt:i4>
      </vt:variant>
      <vt:variant>
        <vt:lpstr>主题</vt:lpstr>
      </vt:variant>
      <vt:variant>
        <vt:i4>1</vt:i4>
      </vt:variant>
      <vt:variant>
        <vt:lpstr>嵌入 OLE 服务器</vt:lpstr>
      </vt:variant>
      <vt:variant>
        <vt:i4>1</vt:i4>
      </vt:variant>
      <vt:variant>
        <vt:lpstr>幻灯片标题</vt:lpstr>
      </vt:variant>
      <vt:variant>
        <vt:i4>96</vt:i4>
      </vt:variant>
    </vt:vector>
  </HeadingPairs>
  <TitlesOfParts>
    <vt:vector size="114" baseType="lpstr">
      <vt:lpstr>华文琥珀</vt:lpstr>
      <vt:lpstr>楷体</vt:lpstr>
      <vt:lpstr>楷体_GB2312</vt:lpstr>
      <vt:lpstr>微软雅黑</vt:lpstr>
      <vt:lpstr>幼圆</vt:lpstr>
      <vt:lpstr>Agency FB</vt:lpstr>
      <vt:lpstr>Arial</vt:lpstr>
      <vt:lpstr>Arial Black</vt:lpstr>
      <vt:lpstr>Bernard MT Condensed</vt:lpstr>
      <vt:lpstr>Bodoni MT Black</vt:lpstr>
      <vt:lpstr>Broadway</vt:lpstr>
      <vt:lpstr>Calibri</vt:lpstr>
      <vt:lpstr>Impact</vt:lpstr>
      <vt:lpstr>Univers</vt:lpstr>
      <vt:lpstr>Wide Latin</vt:lpstr>
      <vt:lpstr>Wingdings</vt:lpstr>
      <vt:lpstr>Office 主题</vt:lpstr>
      <vt:lpstr>演示文稿</vt:lpstr>
      <vt:lpstr>战略工具箱</vt:lpstr>
      <vt:lpstr>目录</vt:lpstr>
      <vt:lpstr>1.战略思维工具</vt:lpstr>
      <vt:lpstr>1.0 战略思维工具</vt:lpstr>
      <vt:lpstr>1.1.1 5W2H分析思路</vt:lpstr>
      <vt:lpstr>1.1.2 六顶帽子</vt:lpstr>
      <vt:lpstr>1.1.3 金字塔原理</vt:lpstr>
      <vt:lpstr>1.1.4 麦肯锡七步成诗分析法</vt:lpstr>
      <vt:lpstr>1.1.5 ECRS分析法</vt:lpstr>
      <vt:lpstr>1.2.1 思维导图</vt:lpstr>
      <vt:lpstr>1.2.2 鱼骨图</vt:lpstr>
      <vt:lpstr>1.2.3 讲述结构</vt:lpstr>
      <vt:lpstr>1.2.4 Thinking map</vt:lpstr>
      <vt:lpstr>2.战略分析工具</vt:lpstr>
      <vt:lpstr>过渡页</vt:lpstr>
      <vt:lpstr>2.1.1 PEST分析</vt:lpstr>
      <vt:lpstr>2.1.2 行业生命周期</vt:lpstr>
      <vt:lpstr>2.1.3 行业集中度（1）</vt:lpstr>
      <vt:lpstr>2.1.3 行业集中度（2）</vt:lpstr>
      <vt:lpstr>2.1.3 行业集中度（3）</vt:lpstr>
      <vt:lpstr>2.1.4 波特五力分析模型</vt:lpstr>
      <vt:lpstr>2.1.5 环境不确定性分析</vt:lpstr>
      <vt:lpstr>过渡页</vt:lpstr>
      <vt:lpstr>2.2.1 商业画布模型</vt:lpstr>
      <vt:lpstr>2.2.2 产品精益画布（1）</vt:lpstr>
      <vt:lpstr>制作自己的精益画布</vt:lpstr>
      <vt:lpstr>制作自己的精益画布</vt:lpstr>
      <vt:lpstr>制作自己的精益画布</vt:lpstr>
      <vt:lpstr>2.2.3 关键要素分析法（KSF）(1)</vt:lpstr>
      <vt:lpstr>2.2.3 关键要素分析法（KSF）(2)</vt:lpstr>
      <vt:lpstr>2.2.3 关键要素分析法（KSF）(3)</vt:lpstr>
      <vt:lpstr>过渡页</vt:lpstr>
      <vt:lpstr>2.3.1 核心竞争力分析</vt:lpstr>
      <vt:lpstr>2.3.2 SWOT分析</vt:lpstr>
      <vt:lpstr>2.2.3 波特价值链</vt:lpstr>
      <vt:lpstr>2.3.4 GREP模型</vt:lpstr>
      <vt:lpstr>2.3.5 麦肯锡7S模型</vt:lpstr>
      <vt:lpstr>3.战略制定工具</vt:lpstr>
      <vt:lpstr>过渡页</vt:lpstr>
      <vt:lpstr>3.1.1 战略陈述——使命、愿景、战略目标</vt:lpstr>
      <vt:lpstr>3.1.1 战略陈述——使命、愿景、战略目标</vt:lpstr>
      <vt:lpstr>3.1.1 战略陈述——使命、愿景、战略目标</vt:lpstr>
      <vt:lpstr>3.1.1 战略陈述——使命、愿景、战略目标</vt:lpstr>
      <vt:lpstr>3.1.2 基本竞争战略</vt:lpstr>
      <vt:lpstr>3.1.2 基本竞争战略</vt:lpstr>
      <vt:lpstr>3.1.2 基本竞争战略</vt:lpstr>
      <vt:lpstr>3.1.2 基本竞争战略</vt:lpstr>
      <vt:lpstr>3.1.3 超额利润——资源基础模型与行业组织模型</vt:lpstr>
      <vt:lpstr>过渡页</vt:lpstr>
      <vt:lpstr>3.2.1 战略的选择依据——大战略矩阵（Grand Strategy Matrix）</vt:lpstr>
      <vt:lpstr>3.2.2 战略选择矩阵</vt:lpstr>
      <vt:lpstr>3.2.2 一体化战略（1）</vt:lpstr>
      <vt:lpstr>3.2.2 一体化战略（2）</vt:lpstr>
      <vt:lpstr>3.2.3 一体化战略（3）</vt:lpstr>
      <vt:lpstr>3.2.3 一体化战略（4）</vt:lpstr>
      <vt:lpstr>3.2.4 多元化战略（1）</vt:lpstr>
      <vt:lpstr>3.2.4 多元化战略（2）</vt:lpstr>
      <vt:lpstr>3.2.4 多元化战略（3）</vt:lpstr>
      <vt:lpstr>3.2.5 战略钟</vt:lpstr>
      <vt:lpstr>3.2.6 扩张方法矩阵（1）</vt:lpstr>
      <vt:lpstr>3.2.6 扩张方法矩阵（2）</vt:lpstr>
      <vt:lpstr>3.2.7 新业务进入方式矩阵</vt:lpstr>
      <vt:lpstr>3.2.8 三层面模型</vt:lpstr>
      <vt:lpstr>3.2.9 营销理论——4P到4C</vt:lpstr>
      <vt:lpstr>3.2.10.3C 战略</vt:lpstr>
      <vt:lpstr>3.2.11.九力分析</vt:lpstr>
      <vt:lpstr>3.2.12.企业价值关联分析模型(1)</vt:lpstr>
      <vt:lpstr>3.2.12.企业价值关联分析模型(2)</vt:lpstr>
      <vt:lpstr>3.2.12.企业价值关联分析模型(3)</vt:lpstr>
      <vt:lpstr>3.2.12.企业价值关联分析模型(4)</vt:lpstr>
      <vt:lpstr>过渡页</vt:lpstr>
      <vt:lpstr>3.3.1 波士顿矩阵（BCG Matrix）</vt:lpstr>
      <vt:lpstr>2.3.2 GE矩阵（1）</vt:lpstr>
      <vt:lpstr>3.3.2 GE矩阵（2）</vt:lpstr>
      <vt:lpstr>3.3.3 ADL矩阵</vt:lpstr>
      <vt:lpstr>3.3.4 安索夫矩阵</vt:lpstr>
      <vt:lpstr>3.3.5 V矩阵</vt:lpstr>
      <vt:lpstr>3.3.6 定向政策矩阵</vt:lpstr>
      <vt:lpstr>3.3.7 波特战略轮盘</vt:lpstr>
      <vt:lpstr>3.3.8ROS/RMS矩阵</vt:lpstr>
      <vt:lpstr>4战略执行工具</vt:lpstr>
      <vt:lpstr>过渡页</vt:lpstr>
      <vt:lpstr>过渡页</vt:lpstr>
      <vt:lpstr>4.2.1 人才模型</vt:lpstr>
      <vt:lpstr>过渡页</vt:lpstr>
      <vt:lpstr>4.3.1 佩罗的技术分类</vt:lpstr>
      <vt:lpstr>4.3.2 瑞定的学习模型</vt:lpstr>
      <vt:lpstr>过渡页</vt:lpstr>
      <vt:lpstr>4.4.1 6西格玛管理体系</vt:lpstr>
      <vt:lpstr>4.4.2 QFD法</vt:lpstr>
      <vt:lpstr>过渡页</vt:lpstr>
      <vt:lpstr>4.5.1 服务金三角</vt:lpstr>
      <vt:lpstr>过渡页</vt:lpstr>
      <vt:lpstr>4.6.1 变革五要素</vt:lpstr>
      <vt:lpstr>4.7.1 CSP模型 </vt:lpstr>
      <vt:lpstr>末页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曾津</dc:creator>
  <cp:lastModifiedBy>T156959</cp:lastModifiedBy>
  <cp:revision>232</cp:revision>
  <dcterms:modified xsi:type="dcterms:W3CDTF">2023-10-06T15:46:33Z</dcterms:modified>
</cp:coreProperties>
</file>